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7" r:id="rId2"/>
  </p:sldMasterIdLst>
  <p:notesMasterIdLst>
    <p:notesMasterId r:id="rId23"/>
  </p:notesMasterIdLst>
  <p:handoutMasterIdLst>
    <p:handoutMasterId r:id="rId24"/>
  </p:handoutMasterIdLst>
  <p:sldIdLst>
    <p:sldId id="292" r:id="rId3"/>
    <p:sldId id="293" r:id="rId4"/>
    <p:sldId id="295" r:id="rId5"/>
    <p:sldId id="297" r:id="rId6"/>
    <p:sldId id="296" r:id="rId7"/>
    <p:sldId id="274" r:id="rId8"/>
    <p:sldId id="305" r:id="rId9"/>
    <p:sldId id="306" r:id="rId10"/>
    <p:sldId id="307" r:id="rId11"/>
    <p:sldId id="290" r:id="rId12"/>
    <p:sldId id="308" r:id="rId13"/>
    <p:sldId id="275" r:id="rId14"/>
    <p:sldId id="286" r:id="rId15"/>
    <p:sldId id="309" r:id="rId16"/>
    <p:sldId id="302" r:id="rId17"/>
    <p:sldId id="303" r:id="rId18"/>
    <p:sldId id="258" r:id="rId19"/>
    <p:sldId id="299" r:id="rId20"/>
    <p:sldId id="300" r:id="rId21"/>
    <p:sldId id="267" r:id="rId22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4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T" initials="CD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00"/>
    <a:srgbClr val="E64715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84091" autoAdjust="0"/>
  </p:normalViewPr>
  <p:slideViewPr>
    <p:cSldViewPr>
      <p:cViewPr>
        <p:scale>
          <a:sx n="102" d="100"/>
          <a:sy n="102" d="100"/>
        </p:scale>
        <p:origin x="-1464" y="-72"/>
      </p:cViewPr>
      <p:guideLst>
        <p:guide orient="horz" pos="2754"/>
        <p:guide orient="horz" pos="577"/>
        <p:guide pos="5148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1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hemes/musculoskeletal-disorders/practical-tools-musculoskeletal-disorders?f%5b0%5d=field_hazards:4985&amp;page=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en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5" TargetMode="External"/><Relationship Id="rId5" Type="http://schemas.openxmlformats.org/officeDocument/2006/relationships/hyperlink" Target="https://osha.europa.eu/en/legislation/directives/19" TargetMode="External"/><Relationship Id="rId4" Type="http://schemas.openxmlformats.org/officeDocument/2006/relationships/hyperlink" Target="https://osha.europa.eu/en/legislation/directives/6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third-european-survey-enterprises-new-and-emerging-risks-esener-3/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/EU_labour_force_survey_-_ad_hoc_modul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ools-and-publications/publications/factsheets/71/vie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DD4C7-C698-4A80-B76C-A9FD890196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8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600" b="1" dirty="0" smtClean="0">
                <a:solidFill>
                  <a:schemeClr val="accent1"/>
                </a:solidFill>
              </a:rPr>
              <a:t>Оценка на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accent1"/>
                </a:solidFill>
              </a:rPr>
              <a:t>Оценката на риска е важна за успешната превенция.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accent1"/>
                </a:solidFill>
              </a:rPr>
              <a:t>Всички — работодатели, ръководители, работници и служби по БЗР — следва да участват в установяването на рисковете и намирането на начини за управлението 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accent1"/>
                </a:solidFill>
              </a:rPr>
              <a:t>Трябва да се обхванат всички групи работници.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accent1"/>
                </a:solidFill>
              </a:rPr>
              <a:t>Процедурата по оценка на риска следва редовно да се преразглежда и актуализира.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accent1"/>
                </a:solidFill>
              </a:rPr>
              <a:t>Предприятията разполагат с редица средства, инструменти и последователни указания, чрез които да извършват оценка на риска.</a:t>
            </a:r>
          </a:p>
          <a:p>
            <a:pPr lvl="0">
              <a:defRPr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bg-BG" sz="1600" b="1" dirty="0" smtClean="0">
                <a:solidFill>
                  <a:schemeClr val="accent1"/>
                </a:solidFill>
              </a:rPr>
              <a:t>Поетапна оценка на риска от свързаните с труда МСС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accent1"/>
                </a:solidFill>
              </a:rPr>
              <a:t>Подготовка:</a:t>
            </a:r>
          </a:p>
          <a:p>
            <a:pPr lvl="1"/>
            <a:r>
              <a:rPr lang="bg-BG" dirty="0" smtClean="0">
                <a:solidFill>
                  <a:schemeClr val="tx2"/>
                </a:solidFill>
              </a:rPr>
              <a:t>Решете кой ще ръководи процеса на оценката на риска.</a:t>
            </a:r>
          </a:p>
          <a:p>
            <a:pPr lvl="1"/>
            <a:r>
              <a:rPr lang="bg-BG" dirty="0" smtClean="0">
                <a:solidFill>
                  <a:schemeClr val="tx2"/>
                </a:solidFill>
              </a:rPr>
              <a:t>Прегледайте цялата налична информация за МСС в предприятието.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accent1"/>
                </a:solidFill>
              </a:rPr>
              <a:t>Оценка:</a:t>
            </a:r>
          </a:p>
          <a:p>
            <a:pPr lvl="1"/>
            <a:r>
              <a:rPr lang="bg-BG" dirty="0" smtClean="0">
                <a:solidFill>
                  <a:schemeClr val="tx2"/>
                </a:solidFill>
              </a:rPr>
              <a:t>Определете рисковете и експозицията.</a:t>
            </a:r>
          </a:p>
          <a:p>
            <a:pPr lvl="1"/>
            <a:r>
              <a:rPr lang="bg-BG" dirty="0" smtClean="0">
                <a:solidFill>
                  <a:schemeClr val="tx2"/>
                </a:solidFill>
              </a:rPr>
              <a:t>Изгответе план за действие, основан на принципите на превенция, отдавайки приоритетно значение на превантивните мерки за премахване на рисковете от МСС.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accent1"/>
                </a:solidFill>
              </a:rPr>
              <a:t>Изпълнение:</a:t>
            </a:r>
          </a:p>
          <a:p>
            <a:pPr lvl="1"/>
            <a:r>
              <a:rPr lang="bg-BG" dirty="0" smtClean="0">
                <a:solidFill>
                  <a:schemeClr val="tx2"/>
                </a:solidFill>
              </a:rPr>
              <a:t>Прилагайте договорени мерки за превенция и защита.</a:t>
            </a:r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директиви</a:t>
            </a:r>
            <a:r>
              <a:rPr lang="ru-RU" dirty="0" smtClean="0"/>
              <a:t> и </a:t>
            </a:r>
            <a:r>
              <a:rPr lang="ru-RU" dirty="0" err="1" smtClean="0"/>
              <a:t>разпоредби</a:t>
            </a:r>
            <a:r>
              <a:rPr lang="ru-RU" dirty="0" smtClean="0"/>
              <a:t> </a:t>
            </a:r>
            <a:r>
              <a:rPr lang="ru-RU" dirty="0" err="1" smtClean="0"/>
              <a:t>относно</a:t>
            </a:r>
            <a:r>
              <a:rPr lang="ru-RU" dirty="0" smtClean="0"/>
              <a:t> </a:t>
            </a:r>
            <a:r>
              <a:rPr lang="ru-RU" dirty="0" err="1" smtClean="0"/>
              <a:t>изискванията</a:t>
            </a:r>
            <a:r>
              <a:rPr lang="ru-RU" dirty="0" smtClean="0"/>
              <a:t> за </a:t>
            </a:r>
            <a:r>
              <a:rPr lang="ru-RU" dirty="0" err="1" smtClean="0"/>
              <a:t>работното</a:t>
            </a:r>
            <a:r>
              <a:rPr lang="ru-RU" dirty="0" smtClean="0"/>
              <a:t> </a:t>
            </a:r>
            <a:r>
              <a:rPr lang="ru-RU" dirty="0" err="1" smtClean="0"/>
              <a:t>място</a:t>
            </a:r>
            <a:r>
              <a:rPr lang="ru-RU" dirty="0" smtClean="0"/>
              <a:t>, </a:t>
            </a:r>
            <a:r>
              <a:rPr lang="ru-RU" dirty="0" err="1" smtClean="0"/>
              <a:t>личните</a:t>
            </a:r>
            <a:r>
              <a:rPr lang="ru-RU" dirty="0" smtClean="0"/>
              <a:t> </a:t>
            </a:r>
            <a:r>
              <a:rPr lang="ru-RU" dirty="0" err="1" smtClean="0"/>
              <a:t>предпазни</a:t>
            </a:r>
            <a:r>
              <a:rPr lang="ru-RU" dirty="0" smtClean="0"/>
              <a:t> средства и </a:t>
            </a:r>
            <a:r>
              <a:rPr lang="ru-RU" dirty="0" err="1" smtClean="0"/>
              <a:t>организацията</a:t>
            </a:r>
            <a:r>
              <a:rPr lang="ru-RU" dirty="0" smtClean="0"/>
              <a:t> на </a:t>
            </a:r>
            <a:r>
              <a:rPr lang="ru-RU" dirty="0" err="1" smtClean="0"/>
              <a:t>работното</a:t>
            </a:r>
            <a:r>
              <a:rPr lang="ru-RU" dirty="0" smtClean="0"/>
              <a:t> </a:t>
            </a:r>
            <a:r>
              <a:rPr lang="ru-RU" smtClean="0"/>
              <a:t>време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b="0" i="1" noProof="0" dirty="0" smtClean="0">
                <a:solidFill>
                  <a:srgbClr val="FF0000"/>
                </a:solidFill>
              </a:rPr>
              <a:t>Кампанията „Здравословни работни места: облекчете товара“ е организирана в няколко приоритетни области, които се популяризират чрез специални комуникационни и промоционни пакети, обхващащи цялата продължителност на кампанията. Във всяка област се разглежда конкретна тема, свързана с МСС. За да се поддържа динамиката на кампанията, на всеки три до четири месеца се издават разнообразни материали, след които доклади, информационни листове, инфографики и примери от практиката.</a:t>
            </a:r>
          </a:p>
          <a:p>
            <a:endParaRPr lang="en-GB" sz="1400" b="0" i="1" noProof="0" dirty="0" smtClean="0">
              <a:solidFill>
                <a:srgbClr val="FF0000"/>
              </a:solidFill>
            </a:endParaRPr>
          </a:p>
          <a:p>
            <a:r>
              <a:rPr lang="bg-BG" sz="1400" b="1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 и цифри/аргументи</a:t>
            </a:r>
          </a:p>
          <a:p>
            <a:r>
              <a:rPr lang="bg-BG" sz="1400" b="0" noProof="0" dirty="0" smtClean="0"/>
              <a:t>МСС засягат милиони работници в Европа и предприятията, в които те работят. Мерките за превенция и ранна намеса могат да ограничат отсъствията, да увеличат производителността и да доведат до реални икономии за предприятията, както и за националните системи за здравеопазване и социално подпомагане. Кампанията предоставя доказателства за това, както и връзки към ресурсите, които могат да помогнат на предприятията да се справят с МСС по ефективен начин.</a:t>
            </a:r>
          </a:p>
          <a:p>
            <a:endParaRPr lang="en-GB" sz="1400" b="1" noProof="0" dirty="0" smtClean="0"/>
          </a:p>
          <a:p>
            <a:r>
              <a:rPr lang="bg-BG" sz="1400" b="1" noProof="0" dirty="0" smtClean="0"/>
              <a:t>Хронични заболявания</a:t>
            </a:r>
          </a:p>
          <a:p>
            <a:r>
              <a:rPr lang="bg-BG" sz="1400" noProof="0" dirty="0" smtClean="0">
                <a:solidFill>
                  <a:schemeClr val="accent1"/>
                </a:solidFill>
              </a:rPr>
              <a:t>Ранната намеса е от ключово значение за предотвратяване на превръщането на МСС в хронично заболяване. Ако работникът вече има хронично заболяване, той може да бъде подпомогнат чрез добре управлявана намеса в областта на БЗР, което ще гарантира, че </a:t>
            </a:r>
          </a:p>
          <a:p>
            <a:r>
              <a:rPr lang="bg-BG" sz="1400" noProof="0" dirty="0" smtClean="0">
                <a:solidFill>
                  <a:schemeClr val="accent1"/>
                </a:solidFill>
              </a:rPr>
              <a:t>може да се върне на работа и да продължи да работи. Обсъждането на МСС на работното място е решаващо за успеха, а обикновените промени в работната среда или в организацията на работата могат: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noProof="0" dirty="0" smtClean="0"/>
              <a:t>значително да намалят използването на отпуск по болест и продължителното отсъствие от работа;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noProof="0" dirty="0" smtClean="0"/>
              <a:t>да доведат до осезаеми икономии за предприятията и националните системи за здравеопазване и социално подпомагане.</a:t>
            </a:r>
          </a:p>
          <a:p>
            <a:endParaRPr lang="en-GB" sz="1400" b="1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noProof="0" dirty="0" smtClean="0">
                <a:solidFill>
                  <a:schemeClr val="accent1"/>
                </a:solidFill>
              </a:rPr>
              <a:t>Работа в седнало положение</a:t>
            </a:r>
          </a:p>
          <a:p>
            <a:r>
              <a:rPr lang="bg-BG" sz="1400" noProof="0" dirty="0" smtClean="0">
                <a:solidFill>
                  <a:schemeClr val="accent1"/>
                </a:solidFill>
              </a:rPr>
              <a:t>Продължителното седене е проблем, свързан с много работни места, включително работа с компютър и на конвейерни линии, и може да увеличи риска от развитие на МСС и други здравословни проблеми, например затлъстяване. Затова е важно да се въведат мерки за справяне с този рисков фактор, например работниците да бъдат насърчавани често да променят позата си, както и да се популяризират ползите от правилното проектиране на работното място.</a:t>
            </a:r>
          </a:p>
          <a:p>
            <a:endParaRPr lang="en-US" sz="1400" dirty="0" smtClean="0"/>
          </a:p>
          <a:p>
            <a:r>
              <a:rPr lang="bg-BG" sz="1400" dirty="0" smtClean="0"/>
              <a:t>При ограниченията поради пандемията от COVID-19 милиони европейски работници бяха принудени да работят от дома си на пълно работно време, за да се намали рискът от заразяване с вируса. Това е нова реалност, която може да се отрази на нашето физическо (вкл. поради продължително седене) и психическо здраве.  Нашата нова </a:t>
            </a:r>
            <a:r>
              <a:rPr lang="bg-BG" sz="1400" dirty="0" smtClean="0">
                <a:hlinkClick r:id="rId3"/>
              </a:rPr>
              <a:t>база данни за МСС, която съдържа практически инструменти и насоки</a:t>
            </a:r>
            <a:r>
              <a:rPr lang="bg-BG" sz="1400" dirty="0" smtClean="0"/>
              <a:t>, улеснява оценката и управлението на много рискове от МСС, включително на рисковете, свързани с дистанционната работа. Тя съдържа препратки към източници от цяла Европа: публикации, проучвания на конкретни случаи, насоки, практически инструменти, аудио-визуални материали.</a:t>
            </a:r>
          </a:p>
          <a:p>
            <a:endParaRPr lang="en-GB" sz="1400" b="1" noProof="0" dirty="0" smtClean="0"/>
          </a:p>
          <a:p>
            <a:r>
              <a:rPr lang="bg-BG" sz="1400" b="1" noProof="0" dirty="0" smtClean="0">
                <a:solidFill>
                  <a:schemeClr val="accent1"/>
                </a:solidFill>
              </a:rPr>
              <a:t>Многообразие на професиите</a:t>
            </a:r>
          </a:p>
          <a:p>
            <a:r>
              <a:rPr lang="bg-BG" sz="1400" noProof="0" dirty="0" smtClean="0">
                <a:solidFill>
                  <a:schemeClr val="accent1"/>
                </a:solidFill>
              </a:rPr>
              <a:t>Важно е всички работници да бъдат защитени еднакво от излагането на рискови фактори за МСС. Същевременно някои групи работници — напр. жени, възрастни работници и работници мигранти — е по-вероятно да бъдат изложени на този риск в сравнение с други.</a:t>
            </a:r>
          </a:p>
          <a:p>
            <a:r>
              <a:rPr lang="bg-BG" sz="1400" noProof="0" dirty="0" smtClean="0">
                <a:solidFill>
                  <a:schemeClr val="accent1"/>
                </a:solidFill>
              </a:rPr>
              <a:t>Това може да се дължи на липсата на обучение или на това, че делът на тези групи често е непропорционално висок на работните места или в секторите, свързани с по-висок риск от МСС, например: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noProof="0" dirty="0" smtClean="0">
                <a:solidFill>
                  <a:schemeClr val="tx2"/>
                </a:solidFill>
              </a:rPr>
              <a:t>селско стопанство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noProof="0" dirty="0" smtClean="0">
                <a:solidFill>
                  <a:schemeClr val="tx2"/>
                </a:solidFill>
              </a:rPr>
              <a:t>строителство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noProof="0" dirty="0" smtClean="0">
                <a:solidFill>
                  <a:schemeClr val="tx2"/>
                </a:solidFill>
              </a:rPr>
              <a:t>сектор на здравеопазването и социалните грижи.</a:t>
            </a:r>
          </a:p>
          <a:p>
            <a:pPr marL="0" indent="0">
              <a:buFontTx/>
              <a:buNone/>
            </a:pPr>
            <a:r>
              <a:rPr lang="bg-BG" sz="1400" noProof="0" dirty="0" smtClean="0">
                <a:solidFill>
                  <a:schemeClr val="accent1"/>
                </a:solidFill>
              </a:rPr>
              <a:t>Поради това в мерките за превенция следва да се вземат под внимание нуждите на тези групи.</a:t>
            </a:r>
          </a:p>
          <a:p>
            <a:endParaRPr lang="en-GB" sz="1400" noProof="0" dirty="0" smtClean="0"/>
          </a:p>
          <a:p>
            <a:r>
              <a:rPr lang="bg-BG" sz="1400" b="1" noProof="0" dirty="0" smtClean="0"/>
              <a:t>Бъдещи поколения</a:t>
            </a:r>
          </a:p>
          <a:p>
            <a:r>
              <a:rPr lang="bg-BG" sz="1400" noProof="0" dirty="0" smtClean="0"/>
              <a:t>Находките от проучванията показват, че дори </a:t>
            </a:r>
            <a:r>
              <a:rPr lang="bg-BG" sz="1400" u="sng" noProof="0" dirty="0" smtClean="0"/>
              <a:t>учениците</a:t>
            </a:r>
            <a:r>
              <a:rPr lang="bg-BG" sz="1400" noProof="0" dirty="0" smtClean="0"/>
              <a:t> съобщават за мускулно-скелетни болки. За да се предотврати навлизането на работното място на </a:t>
            </a:r>
            <a:r>
              <a:rPr lang="bg-BG" sz="1400" u="sng" noProof="0" dirty="0" smtClean="0"/>
              <a:t>млади работници</a:t>
            </a:r>
            <a:r>
              <a:rPr lang="bg-BG" sz="1400" noProof="0" dirty="0" smtClean="0"/>
              <a:t> с </a:t>
            </a:r>
            <a:r>
              <a:rPr lang="bg-BG" sz="1400" u="sng" noProof="0" dirty="0" smtClean="0"/>
              <a:t>вече съществуващи МСС</a:t>
            </a:r>
            <a:r>
              <a:rPr lang="bg-BG" sz="1400" noProof="0" dirty="0" smtClean="0"/>
              <a:t>, които могат да се влошат от работата, в интерес на всички е да се повиши осведомеността за проблема на възможно най-ранен етап. </a:t>
            </a:r>
            <a:r>
              <a:rPr lang="bg-BG" sz="1400" noProof="0" dirty="0" smtClean="0">
                <a:solidFill>
                  <a:schemeClr val="accent1"/>
                </a:solidFill>
              </a:rPr>
              <a:t>Настоящата кампания представлява възможност за </a:t>
            </a:r>
            <a:r>
              <a:rPr lang="bg-BG" sz="1400" u="sng" noProof="0" dirty="0" smtClean="0">
                <a:solidFill>
                  <a:schemeClr val="accent1"/>
                </a:solidFill>
              </a:rPr>
              <a:t>насърчаване на доброто мускулно-скелетно здраве сред децата и младите хора</a:t>
            </a:r>
            <a:r>
              <a:rPr lang="bg-BG" sz="1400" noProof="0" dirty="0" smtClean="0">
                <a:solidFill>
                  <a:schemeClr val="accent1"/>
                </a:solidFill>
              </a:rPr>
              <a:t> чрез: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noProof="0" dirty="0" smtClean="0">
                <a:solidFill>
                  <a:schemeClr val="accent1"/>
                </a:solidFill>
              </a:rPr>
              <a:t>включване на проблеми, свързани с МСС, в образователния сектор/учебната програма;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noProof="0" dirty="0" smtClean="0">
                <a:solidFill>
                  <a:schemeClr val="accent1"/>
                </a:solidFill>
              </a:rPr>
              <a:t>подкрепа на инициативите за обществено здраве, с които се насърчава физическата активност в училищата и извън тях.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none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500" b="1" noProof="0" dirty="0" smtClean="0">
                <a:solidFill>
                  <a:schemeClr val="accent1"/>
                </a:solidFill>
              </a:rPr>
              <a:t>Психосоциални рискове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500" b="0" noProof="0" dirty="0" smtClean="0">
                <a:solidFill>
                  <a:schemeClr val="accent1"/>
                </a:solidFill>
              </a:rPr>
              <a:t>При извършване на оценка на рисковете от МСС на работното място трябва да се вземат предвид всички фактори. Това включва физически, организационни, психосоциални и индивидуални фактори. Психосоциалните фактори, например липса на контрол върху работното натоварване, значително допринасят за излагането на рискове, свързани с МСС.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 smtClean="0"/>
              <a:t>Междинни констатации от проучването на удовлетворението от работата от къщи (Working at Home Wellbeing Survey), проведено от Института за проучвания в областта на заетостта (IES) </a:t>
            </a:r>
          </a:p>
          <a:p>
            <a:r>
              <a:rPr lang="bg-BG" dirty="0" smtClean="0"/>
              <a:t>https://www.employment-studies.co.uk/resource/ies-working-home-wellbeing-survey</a:t>
            </a:r>
          </a:p>
          <a:p>
            <a:r>
              <a:rPr lang="bg-BG" dirty="0" smtClean="0"/>
              <a:t>https://www.employment-studies.co.uk/sites/default/files/resources/summarypdfs/IES%20Homeworker%20Wellbeing%20Survey%20Headlines%20-%20Interim%20Findings.pdf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bg-BG" dirty="0" smtClean="0"/>
              <a:t>„Наблюдава се значително увеличение на оплакванията от мускулно-скелетни смущения. Повече от половината от анкетираните съобщават за появата на нови болки, по-специално в областта на шията (58 %), рамото (56 %) и гърба (55 %), в сравнение с нормалното им физическо състояние.“ Важно е да се подчертае, че това са само първоначални констатации, основани на проучване с ограничена представителна извадка. </a:t>
            </a:r>
          </a:p>
          <a:p>
            <a:endParaRPr lang="es-ES" dirty="0" smtClean="0"/>
          </a:p>
          <a:p>
            <a:r>
              <a:rPr lang="bg-BG" b="1" dirty="0" smtClean="0"/>
              <a:t>Европейска комисия, Telework in the EU before and after the COVID-19: where we were, where we head to („Дистанционната работа в ЕС преди и след COVID-19: къде бяхме, накъде сме се насочили“)</a:t>
            </a:r>
            <a:r>
              <a:rPr lang="bg-BG" dirty="0" smtClean="0"/>
              <a:t>, https://ec.europa.eu/jrc/sites/jrcsh/files/jrc120945_policy_brief_-_covid_and_telework_final.pdf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dirty="0" smtClean="0">
                <a:solidFill>
                  <a:schemeClr val="accent1"/>
                </a:solidFill>
              </a:rPr>
              <a:t>Кампанията се ръководи от EU-OSHA с помощта на мрежа от партньори в повече от 30 държави, сред които: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национални фокусни точки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европейски социални партньори,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официалните партньори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медийни партньори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Европейска мрежа на предприятията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институциите на Европейския съюз,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други агенции на ЕС.</a:t>
            </a:r>
          </a:p>
          <a:p>
            <a:r>
              <a:rPr lang="bg-BG" sz="1200" dirty="0" smtClean="0">
                <a:solidFill>
                  <a:schemeClr val="accent1"/>
                </a:solidFill>
              </a:rPr>
              <a:t>Партньорите действат като посредници между EU-OSHA и работниците и служителите от Европа, като разпространяват материали и ресурси на кампанията на национално равнище. Движещият фактор на кампанията са ангажиментът и активното участие на партньорите на EU-OSHA, което гарантира успешното популяризиране на нейното послание в цяла Европа и достигането му до предприятия от всякакъв мащаб</a:t>
            </a:r>
            <a:r>
              <a:rPr lang="en-GB" sz="1200" dirty="0" smtClean="0">
                <a:solidFill>
                  <a:schemeClr val="accent1"/>
                </a:solidFill>
              </a:rPr>
              <a:t>, </a:t>
            </a:r>
            <a:r>
              <a:rPr lang="en-GB" sz="1200" dirty="0">
                <a:solidFill>
                  <a:schemeClr val="accent1"/>
                </a:solidFill>
              </a:rPr>
              <a:t>reaching businesses of all sizes.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 smtClean="0"/>
              <a:t>Публикации</a:t>
            </a:r>
          </a:p>
          <a:p>
            <a:r>
              <a:rPr lang="bg-BG" b="0" dirty="0" smtClean="0"/>
              <a:t>Налични са безплатни за изтегляне доклади от изследвания, резюмета и информационни листове за рисковете, свързани с МСС. Тези публикации могат да се използват за обосноваване на превантивни мерки на работното място.</a:t>
            </a:r>
          </a:p>
          <a:p>
            <a:endParaRPr lang="en-GB" b="1" dirty="0" smtClean="0"/>
          </a:p>
          <a:p>
            <a:r>
              <a:rPr lang="bg-BG" b="1" dirty="0" smtClean="0"/>
              <a:t>Материали за кампанията</a:t>
            </a:r>
          </a:p>
          <a:p>
            <a:r>
              <a:rPr lang="bg-BG" b="0" dirty="0" smtClean="0"/>
              <a:t>В материалите на кампанията „Здравословни работни места: облекчете товара“, например в ръководството за кампанията и рекламната листовка, се обяснява как функционира тя и как да се включите в нея. Разяснява се също как предоставените насоки могат да бъдат реализирани на работното място.</a:t>
            </a:r>
          </a:p>
          <a:p>
            <a:endParaRPr lang="en-GB" b="1" dirty="0" smtClean="0"/>
          </a:p>
          <a:p>
            <a:r>
              <a:rPr lang="bg-BG" b="1" dirty="0" smtClean="0"/>
              <a:t>Набор от инструменти на кампанията</a:t>
            </a:r>
          </a:p>
          <a:p>
            <a:r>
              <a:rPr lang="bg-BG" b="0" dirty="0" smtClean="0"/>
              <a:t>Наборът от инструменти на кампанията включва практически съвети, обяснени стъпка по стъпка, как да планирате и провеждате успешни кампании. Посочени са примери за различни средства за комуникация и се предлагат съвети по какъв начин най-добре да ги използвате. </a:t>
            </a:r>
          </a:p>
          <a:p>
            <a:endParaRPr lang="en-GB" b="1" dirty="0" smtClean="0"/>
          </a:p>
          <a:p>
            <a:r>
              <a:rPr lang="bg-BG" b="1" dirty="0" smtClean="0"/>
              <a:t>Филми за Напо</a:t>
            </a:r>
          </a:p>
          <a:p>
            <a:r>
              <a:rPr lang="bg-BG" b="0" dirty="0" smtClean="0"/>
              <a:t>По темата за МСС са създадени няколко кратки филма за повишаване на осведомеността с участието на анимационния герой Напо. Те представляват чудесен начин за привличане на вниманието на предприятията и информирането им за посланията на кампанията.</a:t>
            </a:r>
          </a:p>
          <a:p>
            <a:endParaRPr lang="en-GB" b="1" dirty="0" smtClean="0"/>
          </a:p>
          <a:p>
            <a:r>
              <a:rPr lang="bg-BG" b="1" dirty="0" smtClean="0"/>
              <a:t>OSHwiki</a:t>
            </a:r>
          </a:p>
          <a:p>
            <a:r>
              <a:rPr lang="bg-BG" b="0" dirty="0" smtClean="0"/>
              <a:t>Раздел от платформата OSHwiki е посветен на МСС. В него се съдържат актуални статии и връзки към повече информация по темата, включително как да се управлява възстановяването и връщането на работа на работниците.</a:t>
            </a:r>
          </a:p>
          <a:p>
            <a:endParaRPr lang="en-GB" b="1" dirty="0" smtClean="0"/>
          </a:p>
          <a:p>
            <a:r>
              <a:rPr lang="bg-BG" b="1" dirty="0" smtClean="0"/>
              <a:t>Практически инструменти и ръководства </a:t>
            </a:r>
          </a:p>
          <a:p>
            <a:r>
              <a:rPr lang="bg-BG" b="0" dirty="0" smtClean="0"/>
              <a:t>Създадена е лесна за използване база данни с практически инструменти и ръководства, която да помогне за лесното оценяване и управление на свързаните с МСС рискове на работното място. Ресурсите, сред които има и визуални материали, обхващат широк кръг от сектори, видове опасности и мерки за превенция.</a:t>
            </a:r>
          </a:p>
          <a:p>
            <a:endParaRPr lang="en-GB" b="1" dirty="0" smtClean="0"/>
          </a:p>
          <a:p>
            <a:r>
              <a:rPr lang="bg-BG" b="1" dirty="0" smtClean="0"/>
              <a:t>Примери от практиката</a:t>
            </a:r>
          </a:p>
          <a:p>
            <a:r>
              <a:rPr lang="bg-BG" b="0" dirty="0" smtClean="0"/>
              <a:t>В допълнение към примерите от практиката в базата данни са предоставени също примери от областта на политиките на държавите от ЕС и извън него. В тях се описват факторите за успех и възможностите за прехвърляне на националните инициативи в областта на политиката. </a:t>
            </a:r>
          </a:p>
          <a:p>
            <a:endParaRPr lang="en-GB" b="1" dirty="0" smtClean="0"/>
          </a:p>
          <a:p>
            <a:r>
              <a:rPr lang="bg-BG" b="1" dirty="0" smtClean="0"/>
              <a:t>Законодателство</a:t>
            </a:r>
          </a:p>
          <a:p>
            <a:pPr marL="0" indent="0">
              <a:buNone/>
            </a:pPr>
            <a:r>
              <a:rPr lang="bg-BG" sz="1400" dirty="0" smtClean="0">
                <a:solidFill>
                  <a:schemeClr val="accent1"/>
                </a:solidFill>
              </a:rPr>
              <a:t>Работодателят носи правна отговорност за гарантиране на безопасността и здравето на работното място. Рисковете от МСС попадат в обхвата на Рамковата директива за БЗР (</a:t>
            </a:r>
            <a:r>
              <a:rPr lang="bg-BG" sz="1400" dirty="0" smtClean="0">
                <a:solidFill>
                  <a:schemeClr val="tx2"/>
                </a:solidFill>
                <a:hlinkClick r:id="rId3"/>
              </a:rPr>
              <a:t>Директива 89/391/ЕИО— Рамкова директива за БЗР</a:t>
            </a:r>
            <a:r>
              <a:rPr lang="bg-BG" sz="1400" dirty="0" smtClean="0">
                <a:solidFill>
                  <a:schemeClr val="tx2"/>
                </a:solidFill>
              </a:rPr>
              <a:t>), а някои са разгледани специално в следните директиви: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  <a:hlinkClick r:id="rId4"/>
              </a:rPr>
              <a:t>Директива 90/269/ЕИО — Директива за ръчната обработка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  <a:hlinkClick r:id="rId5"/>
              </a:rPr>
              <a:t>Директива 2002/44/ЕИО — Директива за вибрациите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  <a:hlinkClick r:id="rId6"/>
              </a:rPr>
              <a:t>Директива 90/270/ЕИО — Директива за екранното оборудване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  <a:hlinkClick r:id="rId7"/>
              </a:rPr>
              <a:t>Директива 2009/104/ЕО— Директива за използването на работно оборудване</a:t>
            </a:r>
          </a:p>
          <a:p>
            <a:pPr marL="457200" lvl="1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400" dirty="0" smtClean="0">
                <a:solidFill>
                  <a:schemeClr val="accent1"/>
                </a:solidFill>
              </a:rPr>
              <a:t>Пълен преглед на относимото законодателство за БЗР може да се намери на уебсайта EU-OSHA (</a:t>
            </a:r>
            <a:r>
              <a:rPr lang="bg-BG" sz="1400" dirty="0" smtClean="0">
                <a:solidFill>
                  <a:schemeClr val="accent1"/>
                </a:solidFill>
                <a:hlinkClick r:id="rId8"/>
              </a:rPr>
              <a:t>https://osha.europa.eu/bg/safety-and-health-legislation</a:t>
            </a:r>
            <a:r>
              <a:rPr lang="bg-BG" sz="1400" dirty="0" smtClean="0">
                <a:solidFill>
                  <a:schemeClr val="accent1"/>
                </a:solidFill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b="1" dirty="0" smtClean="0">
                <a:solidFill>
                  <a:schemeClr val="accent1"/>
                </a:solidFill>
              </a:rPr>
              <a:t>Европейска седмица</a:t>
            </a:r>
          </a:p>
          <a:p>
            <a:r>
              <a:rPr lang="bg-BG" sz="1400" b="0" dirty="0" smtClean="0">
                <a:solidFill>
                  <a:schemeClr val="accent1"/>
                </a:solidFill>
              </a:rPr>
              <a:t>Нашата общоизвестна Европейска седмица за безопасност и здраве при работа се провежда всяка година през октомври и представлява най-важното събитие в календара на кампанията. Можете да се включите в много прояви за повишаване на осведомеността, които се организират в ЕС и извън него, например състезания, специални филмови прожекции, събития в социалните медии и конференции.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bg-BG" sz="1400" b="1" dirty="0" smtClean="0">
                <a:solidFill>
                  <a:schemeClr val="accent1"/>
                </a:solidFill>
              </a:rPr>
              <a:t>Партньорство на кампанията</a:t>
            </a:r>
          </a:p>
          <a:p>
            <a:r>
              <a:rPr lang="bg-BG" sz="1400" b="0" dirty="0" smtClean="0">
                <a:solidFill>
                  <a:schemeClr val="accent1"/>
                </a:solidFill>
              </a:rPr>
              <a:t>Успехът на кампанията зависи от силните партньорства между EU-OSHA и ключовите заинтересовани страни. Общоевропейските и международните организации, ангажирани с БЗР, могат да станат </a:t>
            </a:r>
            <a:r>
              <a:rPr lang="bg-BG" sz="1400" b="0" u="sng" dirty="0" smtClean="0">
                <a:solidFill>
                  <a:schemeClr val="accent1"/>
                </a:solidFill>
              </a:rPr>
              <a:t>официални партньори на кампанията</a:t>
            </a:r>
            <a:r>
              <a:rPr lang="bg-BG" sz="1400" b="0" dirty="0" smtClean="0">
                <a:solidFill>
                  <a:schemeClr val="accent1"/>
                </a:solidFill>
              </a:rPr>
              <a:t>, което им позволява да се възползват от: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</a:rPr>
              <a:t>популяризиране на равнище ЕС и в медиите;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</a:rPr>
              <a:t>възможности за включване в мрежи и обмен;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</a:rPr>
              <a:t>обмен на добри практики с други партньори на кампанията;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</a:rPr>
              <a:t>покана за събитията на EU-OSHA;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</a:rPr>
              <a:t>информационен пакет;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chemeClr val="tx2"/>
                </a:solidFill>
              </a:rPr>
              <a:t>сертификат за партньор.</a:t>
            </a:r>
          </a:p>
          <a:p>
            <a:pPr lvl="1"/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bg-BG" sz="1400" b="1" dirty="0" smtClean="0">
                <a:solidFill>
                  <a:schemeClr val="accent1"/>
                </a:solidFill>
              </a:rPr>
              <a:t>Награди за добри практики</a:t>
            </a:r>
          </a:p>
          <a:p>
            <a:r>
              <a:rPr lang="bg-BG" sz="1400" dirty="0" smtClean="0">
                <a:solidFill>
                  <a:schemeClr val="accent1"/>
                </a:solidFill>
              </a:rPr>
              <a:t>Като част от кампанията наградите за добри практики отличават иновативни подходи към управлението на БЗР и отбелязват с признание успешните и устойчиви мерки за управление на свързаните с труда МСС. Организациите в държавите — членки на ЕС, държавите кандидатки, потенциалните държави кандидатки и държавите от Европейската асоциация за свободна търговия (ЕАСТ) се приканват да подадат кандидатурите си по темата за управление на МСС на работното място, а победителите ще бъдат обявени на церемония по награждаването.</a:t>
            </a:r>
          </a:p>
          <a:p>
            <a:endParaRPr lang="en-GB" sz="1400" dirty="0" smtClean="0">
              <a:solidFill>
                <a:schemeClr val="accent1"/>
              </a:solidFill>
            </a:endParaRPr>
          </a:p>
          <a:p>
            <a:r>
              <a:rPr lang="bg-BG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Набор от инструменти на кампанията </a:t>
            </a:r>
          </a:p>
          <a:p>
            <a:r>
              <a:rPr lang="bg-BG" sz="1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Предлагаме ви достъп до нашия набор от инструменти на кампанията, за да ви помогнем да започнете собствена кампания за повишаване на осведомеността относно свързаните с труда МСС. В него се съдържат насоки, обясняващи процеса на подготовка и провеждане на кампанията стъпка по стъпка и представящи съвети как най-добре оползотворите ресурсите си.</a:t>
            </a:r>
          </a:p>
          <a:p>
            <a:endParaRPr lang="en-GB" sz="14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bg-BG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Материали за кампанията</a:t>
            </a:r>
          </a:p>
          <a:p>
            <a:r>
              <a:rPr lang="bg-BG" sz="1400" b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Всичко, от което се нуждаете, за да популяризирате и да допринесете за кампанията „Здравословни работни места — Облекчете товара!“, може да бъде намерено в материалите на кампанията. Пълен набор от ресурси, включително ръководството за кампанията, рекламна листовка и плакат, а също листовката относно наградите за добри практики, могат да бъдат изтеглени безплатно.</a:t>
            </a:r>
          </a:p>
          <a:p>
            <a:endParaRPr lang="en-GB" sz="1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bg-BG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Събития</a:t>
            </a:r>
          </a:p>
          <a:p>
            <a:r>
              <a:rPr lang="bg-BG" sz="1400" b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Можете да разгледате предстоящите събития в кампанията „Здравословни работни места — Облекчете товара!“. Търсенето на събития може да се осъществява по държави и по дати и всяко събитие може да бъде добавено към собствения ви календар, за да сте сигурни, че няма да го пропуснете.</a:t>
            </a:r>
          </a:p>
          <a:p>
            <a:endParaRPr lang="en-GB" sz="1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bg-BG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Сертификат за участие </a:t>
            </a:r>
          </a:p>
          <a:p>
            <a:r>
              <a:rPr lang="bg-BG" sz="1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При организирането на събития и дейности или провеждането на собствена кампания в подкрепа на кампанията за здравословни работни места ще получите сертификат за участие с признание за вашите усилия и принос.</a:t>
            </a:r>
          </a:p>
          <a:p>
            <a:pPr lvl="1"/>
            <a:endParaRPr lang="en-GB" sz="1400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1200" b="0" dirty="0" smtClean="0">
                <a:solidFill>
                  <a:srgbClr val="ACC700"/>
                </a:solidFill>
              </a:rPr>
              <a:t>© Европейска агенция за безопасност и здраве при работа, 2020 г.</a:t>
            </a:r>
          </a:p>
          <a:p>
            <a:pPr marL="0" indent="0">
              <a:buNone/>
            </a:pPr>
            <a:r>
              <a:rPr lang="bg-BG" sz="1200" b="0" dirty="0" smtClean="0">
                <a:solidFill>
                  <a:srgbClr val="ACC700"/>
                </a:solidFill>
              </a:rPr>
              <a:t>Възпроизвеждането е разрешено, при условие че е посочен източникът.</a:t>
            </a:r>
          </a:p>
          <a:p>
            <a:pPr marL="0" indent="0">
              <a:buNone/>
            </a:pPr>
            <a:r>
              <a:rPr lang="bg-BG" sz="1200" b="0" dirty="0" smtClean="0">
                <a:solidFill>
                  <a:srgbClr val="ACC700"/>
                </a:solidFill>
              </a:rPr>
              <a:t>За всяко използване или възпроизвеждане на снимки или други материали, които не са под авторското право на EU-OSHA, трябва да се иска разрешение пряко от притежателите на авторските права.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Източник: </a:t>
            </a:r>
            <a:r>
              <a:rPr lang="bg-BG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Трето европейско проучване за новите и възникващите рискове в предприятията (ESENER 3), 2019 г. Достъпно на: </a:t>
            </a:r>
            <a:r>
              <a:rPr lang="bg-BG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https://osha.europa.eu/en/publications/third-european-survey-enterprises-new-and-emerging-risks-esener-3/view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Източник: EU-OSHA, Work-related musculoskeletal disorders: prevalence, costs and demographics in the EU („Свързани с труда мускулно-скелетни смущения: заболеваемост, разходи и демографски данни в ЕС“), 2019 г., стр. 45.</a:t>
            </a:r>
            <a:r>
              <a:rPr lang="bg-BG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Достъпно на: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>
                <a:hlinkClick r:id="rId3"/>
              </a:rPr>
              <a:t>https://osha.europa.eu/en/publications/msds-facts-and-figures-overview-prevalence-costs-and-demographics-msds-europe/view</a:t>
            </a:r>
            <a:r>
              <a:rPr lang="bg-BG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 2015 г. приблизително трима от всеки петима работници в ЕС-28 се оплакват от МСС в областта на гърба, горните и/или долните крайници. Такова е заключението на Шестото европейско проучване на условията на труд (EWCS). Най-честите МСС сред работниците в ЕС-28 са болки в гърба и в мускулите на горните крайници (съответно 43 % и 41 % през 2015 г.). За болки в мускулите на долните крайници се съобщава по-рядко (29 % през 2015 г.). Повече информация за Eurofound — „Шесто европейско проучване на условията на труд“ (EWCS), 2015 г. Достъпно на:  </a:t>
            </a:r>
            <a:r>
              <a:rPr lang="bg-BG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Източник: </a:t>
            </a:r>
            <a:r>
              <a:rPr lang="bg-BG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Евростат, ad hoc модул ‘Accidents at work and other work-related health problems’ („Трудови злополуки и други свързани с труда здравословни проблеми“) в рамките на Проучването на работната сила, 2013 г. Достъпно на: </a:t>
            </a:r>
            <a:r>
              <a:rPr lang="bg-BG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https://ec.europa.eu/eurostat/statistics-explained/index.php/EU_labour_force_survey_-_ad_hoc_modules</a:t>
            </a:r>
            <a:endParaRPr lang="bg-BG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Процент на работниците, съобщаващи за различни мускулно-скелетни смущения през последните 12 месеца, ЕС-28, 2015 г. Източник: Шесто европейско проучване на условията на труд, 2015 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Work-related musculoskeletal disorders: prevalence, costs and demographics in the EU, 2019 г., стр. 45.</a:t>
            </a:r>
            <a:r>
              <a:rPr lang="bg-BG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Достъпно на: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>
                <a:hlinkClick r:id="rId3"/>
              </a:rPr>
              <a:t>https://osha.europa.eu/en/publications/msds-facts-and-figures-overview-prevalence-costs-and-demographics-msds-europe/view</a:t>
            </a:r>
            <a:r>
              <a:rPr lang="bg-BG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Най-честите МСС сред работниците в ЕС-28 са болки в гърба и в мускулите на горните крайници (съответно 43 % и 41 % през 2015 г.). За болки в мускулите на долните крайници се съобщава по-рядко (29 % през 2015 г.). Въз основа на „Шесто европейско проучване на условията на труд“ (EWCS), 2015 г. Анализът е извършен от EU-OSHA. Повече информация за проучването може да се намери на: </a:t>
            </a:r>
            <a:r>
              <a:rPr lang="bg-BG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  <a:endParaRPr lang="bg-BG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dirty="0" smtClean="0"/>
              <a:t>Свързаните с труда мускулно-скелетни смущения (СТ-МСС) представляват </a:t>
            </a:r>
            <a:r>
              <a:rPr lang="bg-BG" sz="1400" u="sng" dirty="0" smtClean="0"/>
              <a:t>увреждания на телесни структури</a:t>
            </a:r>
            <a:r>
              <a:rPr lang="bg-BG" sz="1400" dirty="0" smtClean="0"/>
              <a:t>, например: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мускули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стави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сухожилия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връзки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нерви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кости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локалното кръвообращение.</a:t>
            </a:r>
          </a:p>
          <a:p>
            <a:r>
              <a:rPr lang="bg-BG" sz="1400" dirty="0" smtClean="0"/>
              <a:t>СТ-МСС </a:t>
            </a:r>
            <a:r>
              <a:rPr lang="bg-BG" sz="1400" u="sng" dirty="0" smtClean="0"/>
              <a:t>се причиняват или засилват главно вследствие на трудовата дейност</a:t>
            </a:r>
            <a:r>
              <a:rPr lang="bg-BG" sz="1400" dirty="0" smtClean="0"/>
              <a:t> и въздействието на непосредствената работна среда </a:t>
            </a:r>
          </a:p>
          <a:p>
            <a:r>
              <a:rPr lang="bg-BG" sz="1400" dirty="0" smtClean="0"/>
              <a:t>За тяхното развитие могат да допринесат физически, психосоциални, организационни и индивидуални фактори.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dirty="0" smtClean="0"/>
              <a:t>EU-OSHA, 2007 г. „Factsheet 71 — Въведение в свързаните с труда мускулно-скелетни смущения“ (достъпно на адрес </a:t>
            </a:r>
            <a:r>
              <a:rPr lang="bg-BG" sz="1200" u="sng" dirty="0" smtClean="0">
                <a:hlinkClick r:id="rId3"/>
              </a:rPr>
              <a:t>https://osha.europa.eu/bg/publications/factsheet-71-introduction-work-related-musculoskeletal-disorders/view</a:t>
            </a:r>
            <a:r>
              <a:rPr lang="bg-BG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3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 smtClean="0"/>
              <a:t>Отсъствието</a:t>
            </a:r>
            <a:r>
              <a:rPr lang="ru-RU" sz="1400" dirty="0" smtClean="0"/>
              <a:t> от работа </a:t>
            </a:r>
            <a:r>
              <a:rPr lang="ru-RU" sz="1400" dirty="0" err="1" smtClean="0"/>
              <a:t>поради</a:t>
            </a:r>
            <a:r>
              <a:rPr lang="ru-RU" sz="1400" dirty="0" smtClean="0"/>
              <a:t> МСУ </a:t>
            </a:r>
            <a:r>
              <a:rPr lang="ru-RU" sz="1400" dirty="0" err="1" smtClean="0"/>
              <a:t>съставлява</a:t>
            </a:r>
            <a:r>
              <a:rPr lang="ru-RU" sz="1400" dirty="0" smtClean="0"/>
              <a:t> значителен </a:t>
            </a:r>
            <a:r>
              <a:rPr lang="ru-RU" sz="1400" dirty="0" err="1" smtClean="0"/>
              <a:t>дял</a:t>
            </a:r>
            <a:r>
              <a:rPr lang="ru-RU" sz="1400" dirty="0" smtClean="0"/>
              <a:t> от </a:t>
            </a:r>
            <a:r>
              <a:rPr lang="ru-RU" sz="1400" dirty="0" err="1" smtClean="0"/>
              <a:t>загубените</a:t>
            </a:r>
            <a:r>
              <a:rPr lang="ru-RU" sz="1400" dirty="0" smtClean="0"/>
              <a:t> работни дни в </a:t>
            </a:r>
            <a:r>
              <a:rPr lang="ru-RU" sz="1400" dirty="0" err="1" smtClean="0"/>
              <a:t>държавите</a:t>
            </a:r>
            <a:r>
              <a:rPr lang="ru-RU" sz="1400" dirty="0" smtClean="0"/>
              <a:t> — </a:t>
            </a:r>
            <a:r>
              <a:rPr lang="ru-RU" sz="1400" dirty="0" err="1" smtClean="0"/>
              <a:t>членки</a:t>
            </a:r>
            <a:r>
              <a:rPr lang="ru-RU" sz="1400" dirty="0" smtClean="0"/>
              <a:t> на ЕС. </a:t>
            </a:r>
            <a:r>
              <a:rPr lang="ru-RU" sz="1400" dirty="0" err="1" smtClean="0"/>
              <a:t>През</a:t>
            </a:r>
            <a:r>
              <a:rPr lang="ru-RU" sz="1400" dirty="0" smtClean="0"/>
              <a:t> 2015 г. </a:t>
            </a:r>
            <a:r>
              <a:rPr lang="ru-RU" sz="1400" dirty="0" err="1" smtClean="0"/>
              <a:t>повече</a:t>
            </a:r>
            <a:r>
              <a:rPr lang="ru-RU" sz="1400" dirty="0" smtClean="0"/>
              <a:t> от </a:t>
            </a:r>
            <a:r>
              <a:rPr lang="ru-RU" sz="1400" dirty="0" err="1" smtClean="0"/>
              <a:t>половината</a:t>
            </a:r>
            <a:r>
              <a:rPr lang="ru-RU" sz="1400" dirty="0" smtClean="0"/>
              <a:t> (53 %) от </a:t>
            </a:r>
            <a:r>
              <a:rPr lang="ru-RU" sz="1400" dirty="0" err="1" smtClean="0"/>
              <a:t>работниците</a:t>
            </a:r>
            <a:r>
              <a:rPr lang="ru-RU" sz="1400" dirty="0" smtClean="0"/>
              <a:t> с МСУ (</a:t>
            </a:r>
            <a:r>
              <a:rPr lang="ru-RU" sz="1400" dirty="0" err="1" smtClean="0"/>
              <a:t>включително</a:t>
            </a:r>
            <a:r>
              <a:rPr lang="ru-RU" sz="1400" dirty="0" smtClean="0"/>
              <a:t> </a:t>
            </a:r>
            <a:r>
              <a:rPr lang="ru-RU" sz="1400" dirty="0" err="1" smtClean="0"/>
              <a:t>работниците</a:t>
            </a:r>
            <a:r>
              <a:rPr lang="ru-RU" sz="1400" dirty="0" smtClean="0"/>
              <a:t> с </a:t>
            </a:r>
            <a:r>
              <a:rPr lang="ru-RU" sz="1400" dirty="0" err="1" smtClean="0"/>
              <a:t>други</a:t>
            </a:r>
            <a:r>
              <a:rPr lang="ru-RU" sz="1400" dirty="0" smtClean="0"/>
              <a:t> </a:t>
            </a:r>
            <a:r>
              <a:rPr lang="ru-RU" sz="1400" dirty="0" err="1" smtClean="0"/>
              <a:t>здравословни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проблеми</a:t>
            </a:r>
            <a:r>
              <a:rPr lang="ru-RU" sz="1400" dirty="0" smtClean="0"/>
              <a:t>) </a:t>
            </a:r>
            <a:r>
              <a:rPr lang="ru-RU" sz="1400" dirty="0" err="1" smtClean="0"/>
              <a:t>съобщават</a:t>
            </a:r>
            <a:r>
              <a:rPr lang="ru-RU" sz="1400" dirty="0" smtClean="0"/>
              <a:t>, че </a:t>
            </a:r>
            <a:r>
              <a:rPr lang="ru-RU" sz="1400" dirty="0" err="1" smtClean="0"/>
              <a:t>са</a:t>
            </a:r>
            <a:r>
              <a:rPr lang="ru-RU" sz="1400" dirty="0" smtClean="0"/>
              <a:t> </a:t>
            </a:r>
            <a:r>
              <a:rPr lang="ru-RU" sz="1400" dirty="0" err="1" smtClean="0"/>
              <a:t>отсъствали</a:t>
            </a:r>
            <a:r>
              <a:rPr lang="ru-RU" sz="1400" dirty="0" smtClean="0"/>
              <a:t> от работа </a:t>
            </a:r>
            <a:r>
              <a:rPr lang="ru-RU" sz="1400" dirty="0" err="1" smtClean="0"/>
              <a:t>през</a:t>
            </a:r>
            <a:r>
              <a:rPr lang="ru-RU" sz="1400" dirty="0" smtClean="0"/>
              <a:t> </a:t>
            </a:r>
            <a:r>
              <a:rPr lang="ru-RU" sz="1400" dirty="0" err="1" smtClean="0"/>
              <a:t>изминалата</a:t>
            </a:r>
            <a:r>
              <a:rPr lang="ru-RU" sz="1400" dirty="0" smtClean="0"/>
              <a:t> година, </a:t>
            </a:r>
            <a:r>
              <a:rPr lang="ru-RU" sz="1400" dirty="0" err="1" smtClean="0"/>
              <a:t>което</a:t>
            </a:r>
            <a:r>
              <a:rPr lang="ru-RU" sz="1400" dirty="0" smtClean="0"/>
              <a:t> е </a:t>
            </a:r>
            <a:r>
              <a:rPr lang="ru-RU" sz="1400" dirty="0" err="1" smtClean="0"/>
              <a:t>значително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по-висок</a:t>
            </a:r>
            <a:r>
              <a:rPr lang="ru-RU" sz="1400" dirty="0" smtClean="0"/>
              <a:t> процент от процента на </a:t>
            </a:r>
            <a:r>
              <a:rPr lang="ru-RU" sz="1400" dirty="0" err="1" smtClean="0"/>
              <a:t>работниците</a:t>
            </a:r>
            <a:r>
              <a:rPr lang="ru-RU" sz="1400" dirty="0" smtClean="0"/>
              <a:t> без </a:t>
            </a:r>
            <a:r>
              <a:rPr lang="ru-RU" sz="1400" dirty="0" err="1" smtClean="0"/>
              <a:t>здравословни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проблеми</a:t>
            </a:r>
            <a:r>
              <a:rPr lang="ru-RU" sz="1400" dirty="0" smtClean="0"/>
              <a:t> (32 %).</a:t>
            </a:r>
            <a:r>
              <a:rPr lang="ru-RU" sz="1200" dirty="0" smtClean="0"/>
              <a:t> </a:t>
            </a:r>
            <a:r>
              <a:rPr lang="ru-RU" sz="1200" dirty="0" err="1" smtClean="0"/>
              <a:t>Работниците</a:t>
            </a:r>
            <a:r>
              <a:rPr lang="ru-RU" sz="1200" dirty="0" smtClean="0"/>
              <a:t> с МСУ </a:t>
            </a:r>
            <a:r>
              <a:rPr lang="ru-RU" sz="1200" dirty="0" err="1" smtClean="0"/>
              <a:t>също</a:t>
            </a:r>
            <a:r>
              <a:rPr lang="ru-RU" sz="1200" dirty="0" smtClean="0"/>
              <a:t> е </a:t>
            </a:r>
            <a:r>
              <a:rPr lang="ru-RU" sz="1200" dirty="0" err="1" smtClean="0"/>
              <a:t>по-вероятно</a:t>
            </a:r>
            <a:r>
              <a:rPr lang="ru-RU" sz="1200" dirty="0" smtClean="0"/>
              <a:t> да </a:t>
            </a:r>
            <a:r>
              <a:rPr lang="ru-RU" sz="1200" dirty="0" err="1" smtClean="0"/>
              <a:t>отсъстват</a:t>
            </a:r>
            <a:r>
              <a:rPr lang="ru-RU" sz="1200" dirty="0" smtClean="0"/>
              <a:t> за </a:t>
            </a:r>
            <a:r>
              <a:rPr lang="ru-RU" sz="1200" dirty="0" err="1" smtClean="0"/>
              <a:t>по-дълъг</a:t>
            </a:r>
            <a:r>
              <a:rPr lang="ru-RU" sz="1200" dirty="0" smtClean="0"/>
              <a:t> период от </a:t>
            </a:r>
            <a:r>
              <a:rPr lang="ru-RU" sz="1200" dirty="0" err="1" smtClean="0"/>
              <a:t>време</a:t>
            </a:r>
            <a:r>
              <a:rPr lang="ru-RU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Изпитването</a:t>
            </a:r>
            <a:r>
              <a:rPr lang="ru-RU" sz="1200" dirty="0" smtClean="0"/>
              <a:t> на </a:t>
            </a:r>
            <a:r>
              <a:rPr lang="ru-RU" sz="1200" dirty="0" err="1" smtClean="0"/>
              <a:t>болка</a:t>
            </a:r>
            <a:r>
              <a:rPr lang="ru-RU" sz="1200" dirty="0" smtClean="0"/>
              <a:t> на </a:t>
            </a:r>
            <a:r>
              <a:rPr lang="ru-RU" sz="1200" dirty="0" err="1" smtClean="0"/>
              <a:t>работното</a:t>
            </a:r>
            <a:r>
              <a:rPr lang="ru-RU" sz="1200" dirty="0" smtClean="0"/>
              <a:t> </a:t>
            </a:r>
            <a:r>
              <a:rPr lang="ru-RU" sz="1200" dirty="0" err="1" smtClean="0"/>
              <a:t>място</a:t>
            </a:r>
            <a:r>
              <a:rPr lang="ru-RU" sz="1200" dirty="0" smtClean="0"/>
              <a:t> в </a:t>
            </a:r>
            <a:r>
              <a:rPr lang="ru-RU" sz="1200" dirty="0" err="1" smtClean="0"/>
              <a:t>резултат</a:t>
            </a:r>
            <a:r>
              <a:rPr lang="ru-RU" sz="1200" dirty="0" smtClean="0"/>
              <a:t> на МСУ вероятно </a:t>
            </a:r>
            <a:r>
              <a:rPr lang="ru-RU" sz="1200" dirty="0" err="1" smtClean="0"/>
              <a:t>ще</a:t>
            </a:r>
            <a:r>
              <a:rPr lang="ru-RU" sz="1200" dirty="0" smtClean="0"/>
              <a:t> </a:t>
            </a:r>
            <a:r>
              <a:rPr lang="ru-RU" sz="1200" dirty="0" err="1" smtClean="0"/>
              <a:t>окаже</a:t>
            </a:r>
            <a:r>
              <a:rPr lang="ru-RU" sz="1200" dirty="0" smtClean="0"/>
              <a:t> </a:t>
            </a:r>
            <a:r>
              <a:rPr lang="ru-RU" sz="1200" dirty="0" err="1" smtClean="0"/>
              <a:t>въздействие</a:t>
            </a:r>
            <a:r>
              <a:rPr lang="ru-RU" sz="1200" dirty="0" smtClean="0"/>
              <a:t> </a:t>
            </a:r>
            <a:r>
              <a:rPr lang="ru-RU" sz="1200" dirty="0" err="1" smtClean="0"/>
              <a:t>върху</a:t>
            </a:r>
            <a:r>
              <a:rPr lang="ru-RU" sz="1200" dirty="0" smtClean="0"/>
              <a:t> </a:t>
            </a:r>
            <a:r>
              <a:rPr lang="ru-RU" sz="1200" dirty="0" err="1" smtClean="0"/>
              <a:t>изпълнението</a:t>
            </a:r>
            <a:r>
              <a:rPr lang="ru-RU" sz="1200" dirty="0" smtClean="0"/>
              <a:t> и </a:t>
            </a:r>
            <a:r>
              <a:rPr lang="ru-RU" sz="1200" dirty="0" err="1" smtClean="0"/>
              <a:t>производителността</a:t>
            </a:r>
            <a:r>
              <a:rPr lang="ru-RU" sz="1200" dirty="0" smtClean="0"/>
              <a:t>. </a:t>
            </a:r>
            <a:r>
              <a:rPr lang="ru-RU" sz="1200" dirty="0" err="1" smtClean="0"/>
              <a:t>През</a:t>
            </a:r>
            <a:r>
              <a:rPr lang="ru-RU" sz="1200" dirty="0" smtClean="0"/>
              <a:t> 2015 г. </a:t>
            </a:r>
            <a:r>
              <a:rPr lang="ru-RU" sz="1200" dirty="0" err="1" smtClean="0"/>
              <a:t>работниците</a:t>
            </a:r>
            <a:r>
              <a:rPr lang="ru-RU" sz="1200" dirty="0" smtClean="0"/>
              <a:t> с МСУ (</a:t>
            </a:r>
            <a:r>
              <a:rPr lang="ru-RU" sz="1200" dirty="0" err="1" smtClean="0"/>
              <a:t>включително</a:t>
            </a:r>
            <a:r>
              <a:rPr lang="ru-RU" sz="1200" dirty="0" smtClean="0"/>
              <a:t> </a:t>
            </a:r>
            <a:r>
              <a:rPr lang="ru-RU" sz="1200" dirty="0" err="1" smtClean="0"/>
              <a:t>работниците</a:t>
            </a:r>
            <a:r>
              <a:rPr lang="ru-RU" sz="1200" dirty="0" smtClean="0"/>
              <a:t> с </a:t>
            </a:r>
            <a:r>
              <a:rPr lang="ru-RU" sz="1200" dirty="0" err="1" smtClean="0"/>
              <a:t>други</a:t>
            </a:r>
            <a:r>
              <a:rPr lang="ru-RU" sz="1200" dirty="0" smtClean="0"/>
              <a:t> </a:t>
            </a:r>
            <a:r>
              <a:rPr lang="ru-RU" sz="1200" dirty="0" err="1" smtClean="0"/>
              <a:t>здравословни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проблеми</a:t>
            </a:r>
            <a:r>
              <a:rPr lang="ru-RU" sz="1200" dirty="0" smtClean="0"/>
              <a:t>) </a:t>
            </a:r>
            <a:r>
              <a:rPr lang="ru-RU" sz="1200" dirty="0" err="1" smtClean="0"/>
              <a:t>са</a:t>
            </a:r>
            <a:r>
              <a:rPr lang="ru-RU" sz="1200" dirty="0" smtClean="0"/>
              <a:t> </a:t>
            </a:r>
            <a:r>
              <a:rPr lang="ru-RU" sz="1200" dirty="0" err="1" smtClean="0"/>
              <a:t>работили</a:t>
            </a:r>
            <a:r>
              <a:rPr lang="ru-RU" sz="1200" dirty="0" smtClean="0"/>
              <a:t> много </a:t>
            </a:r>
            <a:r>
              <a:rPr lang="ru-RU" sz="1200" dirty="0" err="1" smtClean="0"/>
              <a:t>по-често</a:t>
            </a:r>
            <a:r>
              <a:rPr lang="ru-RU" sz="1200" dirty="0" smtClean="0"/>
              <a:t>, </a:t>
            </a:r>
            <a:r>
              <a:rPr lang="ru-RU" sz="1200" dirty="0" err="1" smtClean="0"/>
              <a:t>докато</a:t>
            </a:r>
            <a:r>
              <a:rPr lang="ru-RU" sz="1200" dirty="0" smtClean="0"/>
              <a:t> </a:t>
            </a:r>
            <a:r>
              <a:rPr lang="ru-RU" sz="1200" dirty="0" err="1" smtClean="0"/>
              <a:t>са</a:t>
            </a:r>
            <a:r>
              <a:rPr lang="ru-RU" sz="1200" dirty="0" smtClean="0"/>
              <a:t> били </a:t>
            </a:r>
            <a:r>
              <a:rPr lang="ru-RU" sz="1200" dirty="0" err="1" smtClean="0"/>
              <a:t>болни</a:t>
            </a:r>
            <a:r>
              <a:rPr lang="ru-RU" sz="1200" dirty="0" smtClean="0"/>
              <a:t>, </a:t>
            </a:r>
            <a:r>
              <a:rPr lang="ru-RU" sz="1200" dirty="0" err="1" smtClean="0"/>
              <a:t>отколкото</a:t>
            </a:r>
            <a:r>
              <a:rPr lang="ru-RU" sz="1200" dirty="0" smtClean="0"/>
              <a:t> </a:t>
            </a:r>
            <a:r>
              <a:rPr lang="ru-RU" sz="1200" dirty="0" err="1" smtClean="0"/>
              <a:t>работници</a:t>
            </a:r>
            <a:r>
              <a:rPr lang="ru-RU" sz="1200" dirty="0" smtClean="0"/>
              <a:t> без </a:t>
            </a:r>
            <a:r>
              <a:rPr lang="ru-RU" sz="1200" dirty="0" err="1" smtClean="0"/>
              <a:t>здравословни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проблеми</a:t>
            </a:r>
            <a:r>
              <a:rPr lang="ru-RU" sz="1200" dirty="0" smtClean="0"/>
              <a:t> — 29 % в сравнение с 9 %.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Работниците</a:t>
            </a:r>
            <a:r>
              <a:rPr lang="ru-RU" sz="1200" dirty="0" smtClean="0"/>
              <a:t> с МСУ </a:t>
            </a:r>
            <a:r>
              <a:rPr lang="ru-RU" sz="1200" dirty="0" err="1" smtClean="0"/>
              <a:t>са</a:t>
            </a:r>
            <a:r>
              <a:rPr lang="ru-RU" sz="1200" dirty="0" smtClean="0"/>
              <a:t> </a:t>
            </a:r>
            <a:r>
              <a:rPr lang="ru-RU" sz="1200" dirty="0" err="1" smtClean="0"/>
              <a:t>по-склонни</a:t>
            </a:r>
            <a:r>
              <a:rPr lang="ru-RU" sz="1200" dirty="0" smtClean="0"/>
              <a:t> от </a:t>
            </a:r>
            <a:r>
              <a:rPr lang="ru-RU" sz="1200" dirty="0" err="1" smtClean="0"/>
              <a:t>работниците</a:t>
            </a:r>
            <a:r>
              <a:rPr lang="ru-RU" sz="1200" dirty="0" smtClean="0"/>
              <a:t> без МСУ да </a:t>
            </a:r>
            <a:r>
              <a:rPr lang="ru-RU" sz="1200" dirty="0" err="1" smtClean="0"/>
              <a:t>считат</a:t>
            </a:r>
            <a:r>
              <a:rPr lang="ru-RU" sz="1200" dirty="0" smtClean="0"/>
              <a:t>, че </a:t>
            </a:r>
            <a:r>
              <a:rPr lang="ru-RU" sz="1200" dirty="0" err="1" smtClean="0"/>
              <a:t>няма</a:t>
            </a:r>
            <a:r>
              <a:rPr lang="ru-RU" sz="1200" dirty="0" smtClean="0"/>
              <a:t> да </a:t>
            </a:r>
            <a:r>
              <a:rPr lang="ru-RU" sz="1200" dirty="0" err="1" smtClean="0"/>
              <a:t>могат</a:t>
            </a:r>
            <a:r>
              <a:rPr lang="ru-RU" sz="1200" dirty="0" smtClean="0"/>
              <a:t> да </a:t>
            </a:r>
            <a:r>
              <a:rPr lang="ru-RU" sz="1200" dirty="0" err="1" smtClean="0"/>
              <a:t>вършат</a:t>
            </a:r>
            <a:r>
              <a:rPr lang="ru-RU" sz="1200" dirty="0" smtClean="0"/>
              <a:t> </a:t>
            </a:r>
            <a:r>
              <a:rPr lang="ru-RU" sz="1200" dirty="0" err="1" smtClean="0"/>
              <a:t>същата</a:t>
            </a:r>
            <a:r>
              <a:rPr lang="ru-RU" sz="1200" dirty="0" smtClean="0"/>
              <a:t> работа на 60-годишна </a:t>
            </a:r>
            <a:r>
              <a:rPr lang="ru-RU" sz="1200" dirty="0" err="1" smtClean="0"/>
              <a:t>възраст</a:t>
            </a:r>
            <a:r>
              <a:rPr lang="ru-RU" sz="1200" dirty="0" smtClean="0"/>
              <a:t>. </a:t>
            </a:r>
            <a:r>
              <a:rPr lang="ru-RU" sz="1200" dirty="0" err="1" smtClean="0"/>
              <a:t>По-точно</a:t>
            </a:r>
            <a:r>
              <a:rPr lang="ru-RU" sz="1200" dirty="0" smtClean="0"/>
              <a:t> </a:t>
            </a:r>
            <a:r>
              <a:rPr lang="ru-RU" sz="1200" dirty="0" err="1" smtClean="0"/>
              <a:t>една</a:t>
            </a:r>
            <a:r>
              <a:rPr lang="ru-RU" sz="1200" dirty="0" smtClean="0"/>
              <a:t> </a:t>
            </a:r>
            <a:r>
              <a:rPr lang="ru-RU" sz="1200" dirty="0" err="1" smtClean="0"/>
              <a:t>трета</a:t>
            </a:r>
            <a:r>
              <a:rPr lang="ru-RU" sz="1200" dirty="0" smtClean="0"/>
              <a:t> от </a:t>
            </a:r>
            <a:r>
              <a:rPr lang="ru-RU" sz="1200" dirty="0" err="1" smtClean="0"/>
              <a:t>работниците</a:t>
            </a:r>
            <a:r>
              <a:rPr lang="ru-RU" sz="1200" dirty="0" smtClean="0"/>
              <a:t> с МСУ (</a:t>
            </a:r>
            <a:r>
              <a:rPr lang="ru-RU" sz="1200" dirty="0" err="1" smtClean="0"/>
              <a:t>включително</a:t>
            </a:r>
            <a:r>
              <a:rPr lang="ru-RU" sz="1200" dirty="0" smtClean="0"/>
              <a:t> и </a:t>
            </a:r>
            <a:r>
              <a:rPr lang="ru-RU" sz="1200" dirty="0" err="1" smtClean="0"/>
              <a:t>работниците</a:t>
            </a:r>
            <a:r>
              <a:rPr lang="ru-RU" sz="1200" dirty="0" smtClean="0"/>
              <a:t> с </a:t>
            </a:r>
            <a:r>
              <a:rPr lang="ru-RU" sz="1200" dirty="0" err="1" smtClean="0"/>
              <a:t>други</a:t>
            </a:r>
            <a:r>
              <a:rPr lang="ru-RU" sz="1200" dirty="0" smtClean="0"/>
              <a:t> </a:t>
            </a:r>
            <a:r>
              <a:rPr lang="ru-RU" sz="1200" dirty="0" err="1" smtClean="0"/>
              <a:t>здравословни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проблеми</a:t>
            </a:r>
            <a:r>
              <a:rPr lang="ru-RU" sz="1200" dirty="0" smtClean="0"/>
              <a:t>) </a:t>
            </a:r>
            <a:r>
              <a:rPr lang="ru-RU" sz="1200" dirty="0" err="1" smtClean="0"/>
              <a:t>смятат</a:t>
            </a:r>
            <a:r>
              <a:rPr lang="ru-RU" sz="1200" dirty="0" smtClean="0"/>
              <a:t>, че </a:t>
            </a:r>
            <a:r>
              <a:rPr lang="ru-RU" sz="1200" dirty="0" err="1" smtClean="0"/>
              <a:t>няма</a:t>
            </a:r>
            <a:r>
              <a:rPr lang="ru-RU" sz="1200" dirty="0" smtClean="0"/>
              <a:t> да </a:t>
            </a:r>
            <a:r>
              <a:rPr lang="ru-RU" sz="1200" dirty="0" err="1" smtClean="0"/>
              <a:t>могат</a:t>
            </a:r>
            <a:r>
              <a:rPr lang="ru-RU" sz="1200" dirty="0" smtClean="0"/>
              <a:t> да </a:t>
            </a:r>
            <a:r>
              <a:rPr lang="ru-RU" sz="1200" dirty="0" err="1" smtClean="0"/>
              <a:t>продължат</a:t>
            </a:r>
            <a:r>
              <a:rPr lang="ru-RU" sz="1200" dirty="0" smtClean="0"/>
              <a:t> да </a:t>
            </a:r>
            <a:r>
              <a:rPr lang="ru-RU" sz="1200" dirty="0" err="1" smtClean="0"/>
              <a:t>вършат</a:t>
            </a:r>
            <a:r>
              <a:rPr lang="ru-RU" sz="1200" dirty="0" smtClean="0"/>
              <a:t> </a:t>
            </a:r>
            <a:r>
              <a:rPr lang="ru-RU" sz="1200" dirty="0" err="1" smtClean="0"/>
              <a:t>работата</a:t>
            </a:r>
            <a:r>
              <a:rPr lang="ru-RU" sz="1200" dirty="0" smtClean="0"/>
              <a:t> си до </a:t>
            </a:r>
            <a:r>
              <a:rPr lang="ru-RU" sz="1200" dirty="0" err="1" smtClean="0"/>
              <a:t>навършване</a:t>
            </a:r>
            <a:r>
              <a:rPr lang="ru-RU" sz="1200" dirty="0" smtClean="0"/>
              <a:t> на 60-годишна </a:t>
            </a:r>
            <a:r>
              <a:rPr lang="ru-RU" sz="1200" dirty="0" err="1" smtClean="0"/>
              <a:t>възраст</a:t>
            </a:r>
            <a:r>
              <a:rPr lang="ru-RU" sz="1200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3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dirty="0" smtClean="0">
                <a:solidFill>
                  <a:schemeClr val="accent1"/>
                </a:solidFill>
              </a:rPr>
              <a:t>МСС могат да бъдат </a:t>
            </a:r>
            <a:r>
              <a:rPr lang="bg-BG" sz="1400" u="sng" dirty="0" smtClean="0">
                <a:solidFill>
                  <a:schemeClr val="accent1"/>
                </a:solidFill>
              </a:rPr>
              <a:t>предотвратени и контролирани.</a:t>
            </a:r>
          </a:p>
          <a:p>
            <a:r>
              <a:rPr lang="bg-BG" sz="1400" dirty="0" smtClean="0">
                <a:solidFill>
                  <a:schemeClr val="accent1"/>
                </a:solidFill>
              </a:rPr>
              <a:t>Важни фактори са прилагането на </a:t>
            </a:r>
            <a:r>
              <a:rPr lang="bg-BG" sz="1400" u="sng" dirty="0" smtClean="0">
                <a:solidFill>
                  <a:schemeClr val="accent1"/>
                </a:solidFill>
              </a:rPr>
              <a:t>интегриран подход</a:t>
            </a:r>
            <a:r>
              <a:rPr lang="bg-BG" sz="1400" dirty="0" smtClean="0">
                <a:solidFill>
                  <a:schemeClr val="accent1"/>
                </a:solidFill>
              </a:rPr>
              <a:t> и насърчаването на </a:t>
            </a:r>
            <a:r>
              <a:rPr lang="bg-BG" sz="1400" u="sng" dirty="0" smtClean="0">
                <a:solidFill>
                  <a:schemeClr val="accent1"/>
                </a:solidFill>
              </a:rPr>
              <a:t>култура на превенция</a:t>
            </a:r>
            <a:r>
              <a:rPr lang="bg-BG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bg-BG" sz="1400" dirty="0" smtClean="0">
                <a:solidFill>
                  <a:schemeClr val="accent1"/>
                </a:solidFill>
              </a:rPr>
              <a:t>Действията за </a:t>
            </a:r>
            <a:r>
              <a:rPr lang="bg-BG" sz="1400" u="sng" dirty="0" smtClean="0">
                <a:solidFill>
                  <a:schemeClr val="accent1"/>
                </a:solidFill>
              </a:rPr>
              <a:t>предотвратяване или свеждане до минимум на МСС</a:t>
            </a:r>
            <a:r>
              <a:rPr lang="bg-BG" sz="1400" dirty="0" smtClean="0">
                <a:solidFill>
                  <a:schemeClr val="accent1"/>
                </a:solidFill>
              </a:rPr>
              <a:t> следва да се основават на общите принципи на превенция: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избягване на рисковете;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борба с рисковете при източника;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адаптиране на работата към съответното лице;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въвеждане на технологични новости;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замяна на рисковите практики с безопасни или по-малко рискови практики;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разработване на съгласувана политика за превенция;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приоритет на колективните мерки;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осигуряване на обучение и инструктаж на работниците.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29793"/>
            <a:ext cx="9125747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1"/>
            <a:ext cx="694508" cy="5209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8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75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6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65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8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XRAID/Equipo%20Rojo/EU-OSHA/18-0115%20PPT%20templates%20update/PNG/FONDO-PATRON-EUOSHA-2011-16-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3" descr="111004_EU-OSHA_PPT_Corporate logo_inner slid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675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4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healthy-workplaces.eu/en/about-topic/priority-area/facts-figures" TargetMode="External"/><Relationship Id="rId3" Type="http://schemas.openxmlformats.org/officeDocument/2006/relationships/hyperlink" Target="https://healthy-workplaces.eu/en/about-topic/priority-area/chronic-conditions" TargetMode="External"/><Relationship Id="rId7" Type="http://schemas.openxmlformats.org/officeDocument/2006/relationships/hyperlink" Target="https://healthy-workplaces.eu/en/about-topic/priority-area/psychosocial-risks" TargetMode="Externa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hyperlink" Target="https://healthy-workplaces.eu/en/about-topic/priority-area/worker-diversity" TargetMode="External"/><Relationship Id="rId5" Type="http://schemas.openxmlformats.org/officeDocument/2006/relationships/hyperlink" Target="https://healthy-workplaces.eu/en/about-topic/priority-area/future-generations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hyperlink" Target="https://healthy-workplaces.eu/en/about-topic/priority-area/sedentary-work" TargetMode="External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_en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healthy-workplaces.eu/en/campaign-partners/campaign-media-partn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eu/en/campaign-partners/enterprise-europe-network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s://eur-lex.europa.eu/summary/glossary/social_partners.html" TargetMode="External"/><Relationship Id="rId10" Type="http://schemas.openxmlformats.org/officeDocument/2006/relationships/hyperlink" Target="https://europa.eu/european-union/about-eu/agencies/decentralised-agencies_en" TargetMode="External"/><Relationship Id="rId4" Type="http://schemas.openxmlformats.org/officeDocument/2006/relationships/hyperlink" Target="https://healthy-workplaces.eu/en/campaign-partners/official-campaign-partners" TargetMode="External"/><Relationship Id="rId9" Type="http://schemas.openxmlformats.org/officeDocument/2006/relationships/hyperlink" Target="https://healthy-workplaces.eu/en/campaign-partners/national-focal-point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hyperlink" Target="https://healthy-workplaces.eu/en/tools-and-publications/practical-tools" TargetMode="External"/><Relationship Id="rId18" Type="http://schemas.openxmlformats.org/officeDocument/2006/relationships/image" Target="../media/image51.png"/><Relationship Id="rId3" Type="http://schemas.openxmlformats.org/officeDocument/2006/relationships/hyperlink" Target="https://healthy-workplaces.eu/en/tools-and-publications/publications" TargetMode="External"/><Relationship Id="rId7" Type="http://schemas.openxmlformats.org/officeDocument/2006/relationships/hyperlink" Target="https://healthy-workplaces.eu/en/tools-and-publications/campaign-toolkit" TargetMode="External"/><Relationship Id="rId12" Type="http://schemas.openxmlformats.org/officeDocument/2006/relationships/image" Target="../media/image48.png"/><Relationship Id="rId17" Type="http://schemas.openxmlformats.org/officeDocument/2006/relationships/hyperlink" Target="https://healthy-workplaces.eu/en/tools-and-publications/legislation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hyperlink" Target="https://healthy-workplaces.eu/en/tools-and-publications/oshwiki" TargetMode="External"/><Relationship Id="rId5" Type="http://schemas.openxmlformats.org/officeDocument/2006/relationships/hyperlink" Target="https://healthy-workplaces.eu/en/tools-and-publications/campaign-materials" TargetMode="External"/><Relationship Id="rId15" Type="http://schemas.openxmlformats.org/officeDocument/2006/relationships/hyperlink" Target="https://healthy-workplaces.eu/en/tools-and-publications/case-studies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hyperlink" Target="https://healthy-workplaces.eu/en/tools-and-publications/napo-films" TargetMode="External"/><Relationship Id="rId1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hyperlink" Target="https://healthy-workplaces.eu/en/media-centre/events" TargetMode="External"/><Relationship Id="rId3" Type="http://schemas.openxmlformats.org/officeDocument/2006/relationships/hyperlink" Target="https://healthy-workplaces.eu/en/get-involved/european-week" TargetMode="External"/><Relationship Id="rId7" Type="http://schemas.openxmlformats.org/officeDocument/2006/relationships/hyperlink" Target="https://healthy-workplaces.eu/en/get-involved/good-practice-awards" TargetMode="Externa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hyperlink" Target="https://healthy-workplaces.eu/en/tools-and-publications/campaign-materials" TargetMode="External"/><Relationship Id="rId5" Type="http://schemas.openxmlformats.org/officeDocument/2006/relationships/hyperlink" Target="https://healthy-workplaces.eu/en/get-involved/become-campaign-partner" TargetMode="External"/><Relationship Id="rId15" Type="http://schemas.openxmlformats.org/officeDocument/2006/relationships/hyperlink" Target="https://healthy-workplaces.eu/en/get-involved/get-your-certificate" TargetMode="External"/><Relationship Id="rId10" Type="http://schemas.openxmlformats.org/officeDocument/2006/relationships/image" Target="../media/image46.jpg"/><Relationship Id="rId4" Type="http://schemas.openxmlformats.org/officeDocument/2006/relationships/image" Target="../media/image52.png"/><Relationship Id="rId9" Type="http://schemas.openxmlformats.org/officeDocument/2006/relationships/hyperlink" Target="https://healthy-workplaces.eu/en/tools-and-publications/campaign-toolkit" TargetMode="External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s://www.linkedin.com/company/europeanagency-for-safety-and-health-at-work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twitter.com/eu_osha" TargetMode="Externa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eu/en/healthy-workplaces-newsletter" TargetMode="External"/><Relationship Id="rId11" Type="http://schemas.openxmlformats.org/officeDocument/2006/relationships/hyperlink" Target="http://www.youtube.com/user/EUOSHA" TargetMode="External"/><Relationship Id="rId5" Type="http://schemas.openxmlformats.org/officeDocument/2006/relationships/hyperlink" Target="http://www.healthy-workplaces.eu/" TargetMode="External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57.jpg"/><Relationship Id="rId9" Type="http://schemas.openxmlformats.org/officeDocument/2006/relationships/hyperlink" Target="https://www.facebook.com/EuropeanAgencyforSafetyandHealthatWork" TargetMode="External"/><Relationship Id="rId1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600" y="3435846"/>
            <a:ext cx="6395792" cy="648072"/>
          </a:xfrm>
        </p:spPr>
        <p:txBody>
          <a:bodyPr/>
          <a:lstStyle/>
          <a:p>
            <a:r>
              <a:rPr lang="bg-BG" sz="1800" dirty="0">
                <a:solidFill>
                  <a:srgbClr val="ACC700"/>
                </a:solidFill>
              </a:rPr>
              <a:t>Предотвратяване и контрол на свързани с работата мускулно-скелетни </a:t>
            </a:r>
            <a:r>
              <a:rPr lang="bg-BG" sz="1800" dirty="0" smtClean="0">
                <a:solidFill>
                  <a:srgbClr val="ACC700"/>
                </a:solidFill>
              </a:rPr>
              <a:t>увреждания</a:t>
            </a:r>
            <a:endParaRPr lang="bg-BG" sz="1800" dirty="0">
              <a:solidFill>
                <a:srgbClr val="ACC7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1704600" y="2715766"/>
            <a:ext cx="6539808" cy="720080"/>
          </a:xfrm>
        </p:spPr>
        <p:txBody>
          <a:bodyPr>
            <a:noAutofit/>
          </a:bodyPr>
          <a:lstStyle/>
          <a:p>
            <a:r>
              <a:rPr lang="bg-BG" sz="1800" dirty="0"/>
              <a:t>Кампания „Здравословни работни места“ (2020—2022 г.)</a:t>
            </a:r>
          </a:p>
          <a:p>
            <a:r>
              <a:rPr lang="bg-BG" sz="1800" dirty="0" smtClean="0"/>
              <a:t>ОБЛЕКЧЕТЕ </a:t>
            </a:r>
            <a:r>
              <a:rPr lang="en-US" sz="1800" dirty="0" smtClean="0"/>
              <a:t> </a:t>
            </a:r>
            <a:r>
              <a:rPr lang="bg-BG" sz="1800" dirty="0" smtClean="0"/>
              <a:t>НАТОВАРВАНЕТО!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7793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915988"/>
            <a:ext cx="3744219" cy="3455987"/>
          </a:xfrm>
        </p:spPr>
        <p:txBody>
          <a:bodyPr lIns="0" tIns="0" rIns="0" bIns="0">
            <a:noAutofit/>
          </a:bodyPr>
          <a:lstStyle/>
          <a:p>
            <a:r>
              <a:rPr lang="bg-BG" sz="2000"/>
              <a:t>Увреждане на телесни структури</a:t>
            </a:r>
          </a:p>
          <a:p>
            <a:r>
              <a:rPr lang="bg-BG" sz="2000"/>
              <a:t>Причинени или усложнени главно заради работата </a:t>
            </a:r>
          </a:p>
          <a:p>
            <a:r>
              <a:rPr lang="bg-BG" sz="2000"/>
              <a:t>Физически, психосоциални, организационни и индивидуални фактори могат да окажат въздействие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28337FA-D9E9-B14B-B25F-ACA2748C2CC0}"/>
              </a:ext>
            </a:extLst>
          </p:cNvPr>
          <p:cNvSpPr txBox="1">
            <a:spLocks/>
          </p:cNvSpPr>
          <p:nvPr/>
        </p:nvSpPr>
        <p:spPr>
          <a:xfrm>
            <a:off x="539750" y="-5177"/>
            <a:ext cx="7992690" cy="660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 dirty="0">
                <a:solidFill>
                  <a:schemeClr val="accent1"/>
                </a:solidFill>
              </a:rPr>
              <a:t>Какво представляват свързаните с работата </a:t>
            </a:r>
            <a:r>
              <a:rPr lang="bg-BG" sz="2400" dirty="0" smtClean="0">
                <a:solidFill>
                  <a:schemeClr val="accent1"/>
                </a:solidFill>
              </a:rPr>
              <a:t>МСУ?</a:t>
            </a:r>
            <a:endParaRPr lang="bg-BG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18A3B34-48E4-2C48-81D4-AAC14801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7694"/>
          <a:stretch/>
        </p:blipFill>
        <p:spPr>
          <a:xfrm>
            <a:off x="4861377" y="842076"/>
            <a:ext cx="2623197" cy="329613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xmlns="" id="{9F3D7D94-9EAA-7946-BC33-086AC2645C18}"/>
              </a:ext>
            </a:extLst>
          </p:cNvPr>
          <p:cNvSpPr/>
          <p:nvPr/>
        </p:nvSpPr>
        <p:spPr>
          <a:xfrm>
            <a:off x="7487963" y="1038510"/>
            <a:ext cx="108372" cy="108372"/>
          </a:xfrm>
          <a:prstGeom prst="ellipse">
            <a:avLst/>
          </a:prstGeom>
          <a:solidFill>
            <a:srgbClr val="E64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659FF73-7DB1-5B4A-957D-EE8EC5821F6D}"/>
              </a:ext>
            </a:extLst>
          </p:cNvPr>
          <p:cNvSpPr txBox="1"/>
          <p:nvPr/>
        </p:nvSpPr>
        <p:spPr>
          <a:xfrm>
            <a:off x="7596336" y="981829"/>
            <a:ext cx="64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>
                <a:solidFill>
                  <a:schemeClr val="tx1">
                    <a:lumMod val="65000"/>
                    <a:lumOff val="35000"/>
                  </a:schemeClr>
                </a:solidFill>
              </a:rPr>
              <a:t>Болки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A4372AB5-2FB6-D642-9F92-4799A3084453}"/>
              </a:ext>
            </a:extLst>
          </p:cNvPr>
          <p:cNvSpPr/>
          <p:nvPr/>
        </p:nvSpPr>
        <p:spPr>
          <a:xfrm>
            <a:off x="7485704" y="1388926"/>
            <a:ext cx="108372" cy="1083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AF6B84C-77D5-9B43-9E74-1BB02D2E7703}"/>
              </a:ext>
            </a:extLst>
          </p:cNvPr>
          <p:cNvSpPr txBox="1"/>
          <p:nvPr/>
        </p:nvSpPr>
        <p:spPr>
          <a:xfrm>
            <a:off x="7596336" y="13400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Симптоми на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bg-BG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стрес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0CA59DD-EC10-0348-8A61-79424DA39685}"/>
              </a:ext>
            </a:extLst>
          </p:cNvPr>
          <p:cNvSpPr txBox="1"/>
          <p:nvPr/>
        </p:nvSpPr>
        <p:spPr>
          <a:xfrm>
            <a:off x="5092287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B30F1FF-2B8D-4D47-AC85-782ECCEF384C}"/>
              </a:ext>
            </a:extLst>
          </p:cNvPr>
          <p:cNvSpPr txBox="1"/>
          <p:nvPr/>
        </p:nvSpPr>
        <p:spPr>
          <a:xfrm>
            <a:off x="6415354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Гръб</a:t>
            </a:r>
          </a:p>
        </p:txBody>
      </p:sp>
    </p:spTree>
    <p:extLst>
      <p:ext uri="{BB962C8B-B14F-4D97-AF65-F5344CB8AC3E}">
        <p14:creationId xmlns:p14="http://schemas.microsoft.com/office/powerpoint/2010/main" val="27695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915988"/>
            <a:ext cx="3744219" cy="3455987"/>
          </a:xfrm>
        </p:spPr>
        <p:txBody>
          <a:bodyPr lIns="0" tIns="0" rIns="0" bIns="0">
            <a:noAutofit/>
          </a:bodyPr>
          <a:lstStyle/>
          <a:p>
            <a:r>
              <a:rPr lang="ru-RU" sz="2000" dirty="0" err="1" smtClean="0"/>
              <a:t>Отсъствия</a:t>
            </a:r>
            <a:r>
              <a:rPr lang="ru-RU" sz="2000" dirty="0" smtClean="0"/>
              <a:t> </a:t>
            </a:r>
            <a:r>
              <a:rPr lang="ru-RU" sz="2000" dirty="0"/>
              <a:t>от работа</a:t>
            </a:r>
          </a:p>
          <a:p>
            <a:r>
              <a:rPr lang="ru-RU" sz="2000" dirty="0" err="1" smtClean="0"/>
              <a:t>Непълноценно</a:t>
            </a:r>
            <a:r>
              <a:rPr lang="ru-RU" sz="2000" dirty="0" smtClean="0"/>
              <a:t> </a:t>
            </a:r>
            <a:r>
              <a:rPr lang="ru-RU" sz="2000" dirty="0" err="1"/>
              <a:t>присъствие</a:t>
            </a:r>
            <a:endParaRPr lang="ru-RU" sz="2000" dirty="0"/>
          </a:p>
          <a:p>
            <a:r>
              <a:rPr lang="ru-RU" sz="2000" dirty="0" err="1" smtClean="0"/>
              <a:t>Ранно</a:t>
            </a:r>
            <a:r>
              <a:rPr lang="ru-RU" sz="2000" dirty="0" smtClean="0"/>
              <a:t> </a:t>
            </a:r>
            <a:r>
              <a:rPr lang="ru-RU" sz="2000" dirty="0"/>
              <a:t>или </a:t>
            </a:r>
            <a:r>
              <a:rPr lang="ru-RU" sz="2000" dirty="0" err="1"/>
              <a:t>принудително</a:t>
            </a:r>
            <a:r>
              <a:rPr lang="ru-RU" sz="2000" dirty="0"/>
              <a:t> </a:t>
            </a:r>
            <a:r>
              <a:rPr lang="ru-RU" sz="2000" dirty="0" err="1"/>
              <a:t>пенсиониране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28337FA-D9E9-B14B-B25F-ACA2748C2CC0}"/>
              </a:ext>
            </a:extLst>
          </p:cNvPr>
          <p:cNvSpPr txBox="1">
            <a:spLocks/>
          </p:cNvSpPr>
          <p:nvPr/>
        </p:nvSpPr>
        <p:spPr>
          <a:xfrm>
            <a:off x="539750" y="-5177"/>
            <a:ext cx="7992690" cy="660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err="1"/>
              <a:t>Въздействието</a:t>
            </a:r>
            <a:r>
              <a:rPr lang="ru-RU" sz="2400" dirty="0"/>
              <a:t> на МСУ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/>
              <a:t>предприятията</a:t>
            </a:r>
            <a:r>
              <a:rPr lang="ru-RU" sz="2400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18A3B34-48E4-2C48-81D4-AAC14801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7694"/>
          <a:stretch/>
        </p:blipFill>
        <p:spPr>
          <a:xfrm>
            <a:off x="4861377" y="842076"/>
            <a:ext cx="2623197" cy="329613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xmlns="" id="{9F3D7D94-9EAA-7946-BC33-086AC2645C18}"/>
              </a:ext>
            </a:extLst>
          </p:cNvPr>
          <p:cNvSpPr/>
          <p:nvPr/>
        </p:nvSpPr>
        <p:spPr>
          <a:xfrm>
            <a:off x="7487963" y="1038510"/>
            <a:ext cx="108372" cy="108372"/>
          </a:xfrm>
          <a:prstGeom prst="ellipse">
            <a:avLst/>
          </a:prstGeom>
          <a:solidFill>
            <a:srgbClr val="E64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659FF73-7DB1-5B4A-957D-EE8EC5821F6D}"/>
              </a:ext>
            </a:extLst>
          </p:cNvPr>
          <p:cNvSpPr txBox="1"/>
          <p:nvPr/>
        </p:nvSpPr>
        <p:spPr>
          <a:xfrm>
            <a:off x="7596336" y="981829"/>
            <a:ext cx="64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>
                <a:solidFill>
                  <a:schemeClr val="tx1">
                    <a:lumMod val="65000"/>
                    <a:lumOff val="35000"/>
                  </a:schemeClr>
                </a:solidFill>
              </a:rPr>
              <a:t>Болки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A4372AB5-2FB6-D642-9F92-4799A3084453}"/>
              </a:ext>
            </a:extLst>
          </p:cNvPr>
          <p:cNvSpPr/>
          <p:nvPr/>
        </p:nvSpPr>
        <p:spPr>
          <a:xfrm>
            <a:off x="7485704" y="1388926"/>
            <a:ext cx="108372" cy="1083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AF6B84C-77D5-9B43-9E74-1BB02D2E7703}"/>
              </a:ext>
            </a:extLst>
          </p:cNvPr>
          <p:cNvSpPr txBox="1"/>
          <p:nvPr/>
        </p:nvSpPr>
        <p:spPr>
          <a:xfrm>
            <a:off x="7596336" y="13400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Симптоми на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bg-BG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стрес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0CA59DD-EC10-0348-8A61-79424DA39685}"/>
              </a:ext>
            </a:extLst>
          </p:cNvPr>
          <p:cNvSpPr txBox="1"/>
          <p:nvPr/>
        </p:nvSpPr>
        <p:spPr>
          <a:xfrm>
            <a:off x="5092287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B30F1FF-2B8D-4D47-AC85-782ECCEF384C}"/>
              </a:ext>
            </a:extLst>
          </p:cNvPr>
          <p:cNvSpPr txBox="1"/>
          <p:nvPr/>
        </p:nvSpPr>
        <p:spPr>
          <a:xfrm>
            <a:off x="6415354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Гръб</a:t>
            </a:r>
          </a:p>
        </p:txBody>
      </p:sp>
    </p:spTree>
    <p:extLst>
      <p:ext uri="{BB962C8B-B14F-4D97-AF65-F5344CB8AC3E}">
        <p14:creationId xmlns:p14="http://schemas.microsoft.com/office/powerpoint/2010/main" val="282589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r="19972"/>
          <a:stretch/>
        </p:blipFill>
        <p:spPr>
          <a:xfrm>
            <a:off x="4211960" y="876993"/>
            <a:ext cx="3744417" cy="350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16595" r="30260" b="13414"/>
          <a:stretch/>
        </p:blipFill>
        <p:spPr>
          <a:xfrm>
            <a:off x="4885279" y="2428657"/>
            <a:ext cx="3341045" cy="1991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7" t="59544" b="11823"/>
          <a:stretch/>
        </p:blipFill>
        <p:spPr>
          <a:xfrm>
            <a:off x="3601379" y="3490411"/>
            <a:ext cx="1509442" cy="10255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17" y="919783"/>
            <a:ext cx="3227496" cy="3140069"/>
          </a:xfrm>
        </p:spPr>
        <p:txBody>
          <a:bodyPr lIns="0" tIns="0" rIns="0" bIns="0">
            <a:normAutofit/>
          </a:bodyPr>
          <a:lstStyle/>
          <a:p>
            <a:r>
              <a:rPr lang="bg-BG" sz="2000" dirty="0" smtClean="0">
                <a:solidFill>
                  <a:schemeClr val="accent1"/>
                </a:solidFill>
              </a:rPr>
              <a:t>МСУ </a:t>
            </a:r>
            <a:r>
              <a:rPr lang="bg-BG" sz="2000" dirty="0">
                <a:solidFill>
                  <a:schemeClr val="accent1"/>
                </a:solidFill>
              </a:rPr>
              <a:t>могат да бъдат предотвратени и контролирани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Интегриран подход и култура на превенция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Действия, основани на общите принципи на превенция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"/>
            <a:ext cx="7632700" cy="666103"/>
          </a:xfrm>
        </p:spPr>
        <p:txBody>
          <a:bodyPr lIns="0" tIns="0" rIns="0" bIns="0"/>
          <a:lstStyle/>
          <a:p>
            <a:r>
              <a:rPr lang="bg-BG" sz="2400" dirty="0">
                <a:solidFill>
                  <a:schemeClr val="accent1"/>
                </a:solidFill>
              </a:rPr>
              <a:t>Справяне с </a:t>
            </a:r>
            <a:r>
              <a:rPr lang="bg-BG" sz="2400" dirty="0" smtClean="0">
                <a:solidFill>
                  <a:schemeClr val="accent1"/>
                </a:solidFill>
              </a:rPr>
              <a:t>МСУ</a:t>
            </a:r>
            <a:endParaRPr lang="bg-BG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"/>
            <a:ext cx="7632700" cy="666103"/>
          </a:xfrm>
        </p:spPr>
        <p:txBody>
          <a:bodyPr lIns="0" tIns="0" rIns="0" bIns="0"/>
          <a:lstStyle/>
          <a:p>
            <a:r>
              <a:rPr lang="bg-BG" sz="2400">
                <a:solidFill>
                  <a:schemeClr val="accent1"/>
                </a:solidFill>
              </a:rPr>
              <a:t>Оценка на риска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4589" y="917575"/>
            <a:ext cx="4617619" cy="3454399"/>
          </a:xfrm>
        </p:spPr>
        <p:txBody>
          <a:bodyPr lIns="0" tIns="0" rIns="0" bIns="0">
            <a:normAutofit fontScale="92500" lnSpcReduction="10000"/>
          </a:bodyPr>
          <a:lstStyle/>
          <a:p>
            <a:r>
              <a:rPr lang="bg-BG" sz="2000" dirty="0">
                <a:solidFill>
                  <a:schemeClr val="accent1"/>
                </a:solidFill>
              </a:rPr>
              <a:t>Първостепенна за успешната превенция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В нея трябва да участват всички — работодатели, управители, работници и служби за БЗР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Трябва да се обхванат всички групи работници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Процесът трябва да се преразглежда и актуализира редовно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Налични методи, инструменти и поетапни ръководства</a:t>
            </a:r>
          </a:p>
        </p:txBody>
      </p:sp>
      <p:sp>
        <p:nvSpPr>
          <p:cNvPr id="10" name="Oval 9"/>
          <p:cNvSpPr/>
          <p:nvPr/>
        </p:nvSpPr>
        <p:spPr>
          <a:xfrm>
            <a:off x="5162208" y="1143309"/>
            <a:ext cx="3319182" cy="3217052"/>
          </a:xfrm>
          <a:prstGeom prst="ellipse">
            <a:avLst/>
          </a:prstGeom>
          <a:gradFill>
            <a:gsLst>
              <a:gs pos="0">
                <a:srgbClr val="ACC700">
                  <a:lumMod val="100000"/>
                  <a:alpha val="0"/>
                </a:srgbClr>
              </a:gs>
              <a:gs pos="100000">
                <a:srgbClr val="ACC7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CC7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/>
          <a:stretch/>
        </p:blipFill>
        <p:spPr>
          <a:xfrm>
            <a:off x="4967143" y="1814715"/>
            <a:ext cx="3709313" cy="21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Някои</a:t>
            </a:r>
            <a:r>
              <a:rPr lang="ru-RU" dirty="0" smtClean="0"/>
              <a:t> </a:t>
            </a:r>
            <a:r>
              <a:rPr lang="ru-RU" dirty="0" err="1"/>
              <a:t>ключови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 на ЕС</a:t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Директива </a:t>
            </a:r>
            <a:r>
              <a:rPr lang="ru-RU" dirty="0"/>
              <a:t>89/391/ЕИО (</a:t>
            </a:r>
            <a:r>
              <a:rPr lang="ru-RU" dirty="0" err="1"/>
              <a:t>Рамковата</a:t>
            </a:r>
            <a:r>
              <a:rPr lang="ru-RU" dirty="0"/>
              <a:t> директива за БЗР)</a:t>
            </a:r>
          </a:p>
          <a:p>
            <a:pPr marL="0" indent="0">
              <a:buNone/>
            </a:pPr>
            <a:r>
              <a:rPr lang="ru-RU" sz="1300" b="0" dirty="0"/>
              <a:t>от 12 </a:t>
            </a:r>
            <a:r>
              <a:rPr lang="ru-RU" sz="1300" b="0" dirty="0" err="1"/>
              <a:t>юни</a:t>
            </a:r>
            <a:r>
              <a:rPr lang="ru-RU" sz="1300" b="0" dirty="0"/>
              <a:t> 1989 г. за </a:t>
            </a:r>
            <a:r>
              <a:rPr lang="ru-RU" sz="1300" b="0" dirty="0" err="1"/>
              <a:t>въвеждане</a:t>
            </a:r>
            <a:r>
              <a:rPr lang="ru-RU" sz="1300" b="0" dirty="0"/>
              <a:t> на мерки за </a:t>
            </a:r>
            <a:r>
              <a:rPr lang="ru-RU" sz="1300" b="0" dirty="0" err="1"/>
              <a:t>насърчаване</a:t>
            </a:r>
            <a:r>
              <a:rPr lang="ru-RU" sz="1300" b="0" dirty="0"/>
              <a:t> </a:t>
            </a:r>
            <a:r>
              <a:rPr lang="ru-RU" sz="1300" b="0" dirty="0" err="1"/>
              <a:t>подобряването</a:t>
            </a:r>
            <a:r>
              <a:rPr lang="ru-RU" sz="1300" b="0" dirty="0"/>
              <a:t> на </a:t>
            </a:r>
            <a:r>
              <a:rPr lang="ru-RU" sz="1300" b="0" dirty="0" err="1"/>
              <a:t>безопасността</a:t>
            </a:r>
            <a:r>
              <a:rPr lang="ru-RU" sz="1300" b="0" dirty="0"/>
              <a:t> и </a:t>
            </a:r>
            <a:r>
              <a:rPr lang="ru-RU" sz="1300" b="0" dirty="0" err="1"/>
              <a:t>здравето</a:t>
            </a:r>
            <a:r>
              <a:rPr lang="ru-RU" sz="1300" b="0" dirty="0"/>
              <a:t> на </a:t>
            </a:r>
            <a:r>
              <a:rPr lang="ru-RU" sz="1300" b="0" dirty="0" err="1"/>
              <a:t>работниците</a:t>
            </a:r>
            <a:r>
              <a:rPr lang="ru-RU" sz="1300" b="0" dirty="0"/>
              <a:t> на </a:t>
            </a:r>
            <a:r>
              <a:rPr lang="ru-RU" sz="1300" b="0" dirty="0" err="1"/>
              <a:t>работното</a:t>
            </a:r>
            <a:r>
              <a:rPr lang="ru-RU" sz="1300" b="0" dirty="0"/>
              <a:t> </a:t>
            </a:r>
            <a:r>
              <a:rPr lang="ru-RU" sz="1300" b="0" dirty="0" err="1"/>
              <a:t>място</a:t>
            </a:r>
            <a:r>
              <a:rPr lang="ru-RU" sz="1300" b="0" dirty="0"/>
              <a:t> — „</a:t>
            </a:r>
            <a:r>
              <a:rPr lang="ru-RU" sz="1300" b="0" dirty="0" err="1"/>
              <a:t>Рамковата</a:t>
            </a:r>
            <a:r>
              <a:rPr lang="ru-RU" sz="1300" b="0" dirty="0"/>
              <a:t> директива“</a:t>
            </a:r>
          </a:p>
          <a:p>
            <a:r>
              <a:rPr lang="ru-RU" dirty="0"/>
              <a:t>Директива 90/269/ЕИО — </a:t>
            </a:r>
            <a:r>
              <a:rPr lang="ru-RU" dirty="0" err="1"/>
              <a:t>Директивата</a:t>
            </a:r>
            <a:r>
              <a:rPr lang="ru-RU" dirty="0"/>
              <a:t> за </a:t>
            </a:r>
            <a:r>
              <a:rPr lang="ru-RU" dirty="0" err="1"/>
              <a:t>ръчна</a:t>
            </a:r>
            <a:r>
              <a:rPr lang="ru-RU" dirty="0"/>
              <a:t> обработка на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0" dirty="0" smtClean="0"/>
              <a:t>от </a:t>
            </a:r>
            <a:r>
              <a:rPr lang="ru-RU" b="0" dirty="0"/>
              <a:t>29 май 1990 г. </a:t>
            </a:r>
            <a:r>
              <a:rPr lang="ru-RU" b="0" dirty="0" err="1"/>
              <a:t>относно</a:t>
            </a:r>
            <a:r>
              <a:rPr lang="ru-RU" b="0" dirty="0"/>
              <a:t> </a:t>
            </a:r>
            <a:r>
              <a:rPr lang="ru-RU" b="0" dirty="0" err="1"/>
              <a:t>минималните</a:t>
            </a:r>
            <a:r>
              <a:rPr lang="ru-RU" b="0" dirty="0"/>
              <a:t> </a:t>
            </a:r>
            <a:r>
              <a:rPr lang="ru-RU" b="0" dirty="0" err="1"/>
              <a:t>изисквания</a:t>
            </a:r>
            <a:r>
              <a:rPr lang="ru-RU" b="0" dirty="0"/>
              <a:t> за </a:t>
            </a:r>
            <a:r>
              <a:rPr lang="ru-RU" b="0" dirty="0" err="1"/>
              <a:t>здравословни</a:t>
            </a:r>
            <a:r>
              <a:rPr lang="ru-RU" b="0" dirty="0"/>
              <a:t> и </a:t>
            </a:r>
            <a:r>
              <a:rPr lang="ru-RU" b="0" dirty="0" err="1"/>
              <a:t>безопасни</a:t>
            </a:r>
            <a:r>
              <a:rPr lang="ru-RU" b="0" dirty="0"/>
              <a:t> условия на труд при </a:t>
            </a:r>
            <a:r>
              <a:rPr lang="ru-RU" b="0" dirty="0" err="1"/>
              <a:t>ръчна</a:t>
            </a:r>
            <a:r>
              <a:rPr lang="ru-RU" b="0" dirty="0"/>
              <a:t> обработка на </a:t>
            </a:r>
            <a:r>
              <a:rPr lang="ru-RU" b="0" dirty="0" err="1"/>
              <a:t>товари</a:t>
            </a:r>
            <a:r>
              <a:rPr lang="ru-RU" b="0" dirty="0"/>
              <a:t>, </a:t>
            </a:r>
            <a:r>
              <a:rPr lang="ru-RU" b="0" dirty="0" err="1"/>
              <a:t>когато</a:t>
            </a:r>
            <a:r>
              <a:rPr lang="ru-RU" b="0" dirty="0"/>
              <a:t> </a:t>
            </a:r>
            <a:r>
              <a:rPr lang="ru-RU" b="0" dirty="0" err="1"/>
              <a:t>съществува</a:t>
            </a:r>
            <a:r>
              <a:rPr lang="ru-RU" b="0" dirty="0"/>
              <a:t> </a:t>
            </a:r>
            <a:r>
              <a:rPr lang="ru-RU" b="0" dirty="0" err="1"/>
              <a:t>опасност</a:t>
            </a:r>
            <a:r>
              <a:rPr lang="ru-RU" b="0" dirty="0"/>
              <a:t> конкретно от </a:t>
            </a:r>
            <a:r>
              <a:rPr lang="ru-RU" b="0" dirty="0" err="1"/>
              <a:t>нараняване</a:t>
            </a:r>
            <a:r>
              <a:rPr lang="ru-RU" b="0" dirty="0"/>
              <a:t> на </a:t>
            </a:r>
            <a:r>
              <a:rPr lang="ru-RU" b="0" dirty="0" err="1"/>
              <a:t>гърба</a:t>
            </a:r>
            <a:r>
              <a:rPr lang="ru-RU" b="0" dirty="0"/>
              <a:t> на </a:t>
            </a:r>
            <a:r>
              <a:rPr lang="ru-RU" b="0" dirty="0" err="1"/>
              <a:t>работниците</a:t>
            </a:r>
            <a:endParaRPr lang="ru-RU" b="0" dirty="0"/>
          </a:p>
          <a:p>
            <a:r>
              <a:rPr lang="ru-RU" dirty="0"/>
              <a:t>Директива 2002/44/ЕО — </a:t>
            </a:r>
            <a:r>
              <a:rPr lang="ru-RU" dirty="0" err="1"/>
              <a:t>Директивата</a:t>
            </a:r>
            <a:r>
              <a:rPr lang="ru-RU" dirty="0"/>
              <a:t> за </a:t>
            </a:r>
            <a:r>
              <a:rPr lang="ru-RU" dirty="0" err="1"/>
              <a:t>вибрациите</a:t>
            </a:r>
            <a:endParaRPr lang="ru-RU" dirty="0"/>
          </a:p>
          <a:p>
            <a:pPr marL="0" indent="0">
              <a:buNone/>
            </a:pPr>
            <a:r>
              <a:rPr lang="ru-RU" sz="1300" b="0" dirty="0"/>
              <a:t>от 25 </a:t>
            </a:r>
            <a:r>
              <a:rPr lang="ru-RU" sz="1300" b="0" dirty="0" err="1"/>
              <a:t>юни</a:t>
            </a:r>
            <a:r>
              <a:rPr lang="ru-RU" sz="1300" b="0" dirty="0"/>
              <a:t> 2002 г. </a:t>
            </a:r>
            <a:r>
              <a:rPr lang="ru-RU" sz="1300" b="0" dirty="0" err="1"/>
              <a:t>относно</a:t>
            </a:r>
            <a:r>
              <a:rPr lang="ru-RU" sz="1300" b="0" dirty="0"/>
              <a:t> </a:t>
            </a:r>
            <a:r>
              <a:rPr lang="ru-RU" sz="1300" b="0" dirty="0" err="1"/>
              <a:t>минималните</a:t>
            </a:r>
            <a:r>
              <a:rPr lang="ru-RU" sz="1300" b="0" dirty="0"/>
              <a:t> </a:t>
            </a:r>
            <a:r>
              <a:rPr lang="ru-RU" sz="1300" b="0" dirty="0" err="1"/>
              <a:t>изисквания</a:t>
            </a:r>
            <a:r>
              <a:rPr lang="ru-RU" sz="1300" b="0" dirty="0"/>
              <a:t> за </a:t>
            </a:r>
            <a:r>
              <a:rPr lang="ru-RU" sz="1300" b="0" dirty="0" err="1"/>
              <a:t>здраве</a:t>
            </a:r>
            <a:r>
              <a:rPr lang="ru-RU" sz="1300" b="0" dirty="0"/>
              <a:t> и </a:t>
            </a:r>
            <a:r>
              <a:rPr lang="ru-RU" sz="1300" b="0" dirty="0" err="1"/>
              <a:t>безопасност</a:t>
            </a:r>
            <a:r>
              <a:rPr lang="ru-RU" sz="1300" b="0" dirty="0"/>
              <a:t>, </a:t>
            </a:r>
            <a:r>
              <a:rPr lang="ru-RU" sz="1300" b="0" dirty="0" err="1"/>
              <a:t>свързани</a:t>
            </a:r>
            <a:r>
              <a:rPr lang="ru-RU" sz="1300" b="0" dirty="0"/>
              <a:t> с </a:t>
            </a:r>
            <a:r>
              <a:rPr lang="ru-RU" sz="1300" b="0" dirty="0" err="1"/>
              <a:t>експозицията</a:t>
            </a:r>
            <a:r>
              <a:rPr lang="ru-RU" sz="1300" b="0" dirty="0"/>
              <a:t> на </a:t>
            </a:r>
            <a:r>
              <a:rPr lang="ru-RU" sz="1300" b="0" dirty="0" err="1"/>
              <a:t>работниците</a:t>
            </a:r>
            <a:r>
              <a:rPr lang="ru-RU" sz="1300" b="0" dirty="0"/>
              <a:t> на </a:t>
            </a:r>
            <a:r>
              <a:rPr lang="ru-RU" sz="1300" b="0" dirty="0" err="1"/>
              <a:t>рисковете</a:t>
            </a:r>
            <a:r>
              <a:rPr lang="ru-RU" sz="1300" b="0" dirty="0"/>
              <a:t> от физически </a:t>
            </a:r>
            <a:r>
              <a:rPr lang="ru-RU" sz="1300" b="0" dirty="0" err="1"/>
              <a:t>агенти</a:t>
            </a:r>
            <a:r>
              <a:rPr lang="ru-RU" sz="1300" b="0" dirty="0"/>
              <a:t> (вибрации)</a:t>
            </a:r>
          </a:p>
          <a:p>
            <a:r>
              <a:rPr lang="ru-RU" dirty="0"/>
              <a:t>Директива 90/270/ЕИО — </a:t>
            </a:r>
            <a:r>
              <a:rPr lang="ru-RU" dirty="0" err="1"/>
              <a:t>Директивата</a:t>
            </a:r>
            <a:r>
              <a:rPr lang="ru-RU" dirty="0"/>
              <a:t> за </a:t>
            </a:r>
            <a:r>
              <a:rPr lang="ru-RU" dirty="0" err="1"/>
              <a:t>екранно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endParaRPr lang="ru-RU" dirty="0"/>
          </a:p>
          <a:p>
            <a:pPr marL="0" indent="0">
              <a:buNone/>
            </a:pPr>
            <a:r>
              <a:rPr lang="ru-RU" sz="1300" b="0" dirty="0"/>
              <a:t>от 29 май 1990 г. </a:t>
            </a:r>
            <a:r>
              <a:rPr lang="ru-RU" sz="1300" b="0" dirty="0" err="1"/>
              <a:t>относно</a:t>
            </a:r>
            <a:r>
              <a:rPr lang="ru-RU" sz="1300" b="0" dirty="0"/>
              <a:t> </a:t>
            </a:r>
            <a:r>
              <a:rPr lang="ru-RU" sz="1300" b="0" dirty="0" err="1"/>
              <a:t>минималните</a:t>
            </a:r>
            <a:r>
              <a:rPr lang="ru-RU" sz="1300" b="0" dirty="0"/>
              <a:t> </a:t>
            </a:r>
            <a:r>
              <a:rPr lang="ru-RU" sz="1300" b="0" dirty="0" err="1"/>
              <a:t>изисквания</a:t>
            </a:r>
            <a:r>
              <a:rPr lang="ru-RU" sz="1300" b="0" dirty="0"/>
              <a:t> за </a:t>
            </a:r>
            <a:r>
              <a:rPr lang="ru-RU" sz="1300" b="0" dirty="0" err="1"/>
              <a:t>безопасни</a:t>
            </a:r>
            <a:r>
              <a:rPr lang="ru-RU" sz="1300" b="0" dirty="0"/>
              <a:t> и </a:t>
            </a:r>
            <a:r>
              <a:rPr lang="ru-RU" sz="1300" b="0" dirty="0" err="1"/>
              <a:t>здравословни</a:t>
            </a:r>
            <a:r>
              <a:rPr lang="ru-RU" sz="1300" b="0" dirty="0"/>
              <a:t> условия на труд при работа с </a:t>
            </a:r>
            <a:r>
              <a:rPr lang="ru-RU" sz="1300" b="0" dirty="0" err="1"/>
              <a:t>екранно</a:t>
            </a:r>
            <a:r>
              <a:rPr lang="ru-RU" sz="1300" b="0" dirty="0"/>
              <a:t> </a:t>
            </a:r>
            <a:r>
              <a:rPr lang="ru-RU" sz="1300" b="0" dirty="0" err="1"/>
              <a:t>оборудване</a:t>
            </a:r>
            <a:endParaRPr lang="ru-RU" sz="1300" b="0" dirty="0"/>
          </a:p>
          <a:p>
            <a:r>
              <a:rPr lang="ru-RU" dirty="0"/>
              <a:t>Директива 2009/104/ЕО — </a:t>
            </a:r>
            <a:r>
              <a:rPr lang="ru-RU" dirty="0" err="1"/>
              <a:t>Директивата</a:t>
            </a:r>
            <a:r>
              <a:rPr lang="ru-RU" dirty="0"/>
              <a:t> за </a:t>
            </a:r>
            <a:r>
              <a:rPr lang="ru-RU" dirty="0" err="1"/>
              <a:t>използването</a:t>
            </a:r>
            <a:r>
              <a:rPr lang="ru-RU" dirty="0"/>
              <a:t> на </a:t>
            </a:r>
            <a:r>
              <a:rPr lang="ru-RU" dirty="0" err="1"/>
              <a:t>работно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endParaRPr lang="ru-RU" dirty="0"/>
          </a:p>
          <a:p>
            <a:pPr marL="0" indent="0">
              <a:buNone/>
            </a:pPr>
            <a:r>
              <a:rPr lang="ru-RU" sz="1300" b="0" dirty="0"/>
              <a:t>от 16 </a:t>
            </a:r>
            <a:r>
              <a:rPr lang="ru-RU" sz="1300" b="0" dirty="0" err="1"/>
              <a:t>септември</a:t>
            </a:r>
            <a:r>
              <a:rPr lang="ru-RU" sz="1300" b="0" dirty="0"/>
              <a:t> 2009 г. </a:t>
            </a:r>
            <a:r>
              <a:rPr lang="ru-RU" sz="1300" b="0" dirty="0" err="1"/>
              <a:t>относно</a:t>
            </a:r>
            <a:r>
              <a:rPr lang="ru-RU" sz="1300" b="0" dirty="0"/>
              <a:t> </a:t>
            </a:r>
            <a:r>
              <a:rPr lang="ru-RU" sz="1300" b="0" dirty="0" err="1"/>
              <a:t>минималните</a:t>
            </a:r>
            <a:r>
              <a:rPr lang="ru-RU" sz="1300" b="0" dirty="0"/>
              <a:t> </a:t>
            </a:r>
            <a:r>
              <a:rPr lang="ru-RU" sz="1300" b="0" dirty="0" err="1"/>
              <a:t>изисквания</a:t>
            </a:r>
            <a:r>
              <a:rPr lang="ru-RU" sz="1300" b="0" dirty="0"/>
              <a:t> за </a:t>
            </a:r>
            <a:r>
              <a:rPr lang="ru-RU" sz="1300" b="0" dirty="0" err="1"/>
              <a:t>безопасността</a:t>
            </a:r>
            <a:r>
              <a:rPr lang="ru-RU" sz="1300" b="0" dirty="0"/>
              <a:t> и </a:t>
            </a:r>
            <a:r>
              <a:rPr lang="ru-RU" sz="1300" b="0" dirty="0" err="1"/>
              <a:t>здравето</a:t>
            </a:r>
            <a:r>
              <a:rPr lang="ru-RU" sz="1300" b="0" dirty="0"/>
              <a:t> на </a:t>
            </a:r>
            <a:r>
              <a:rPr lang="ru-RU" sz="1300" b="0" dirty="0" err="1"/>
              <a:t>работниците</a:t>
            </a:r>
            <a:r>
              <a:rPr lang="ru-RU" sz="1300" b="0" dirty="0"/>
              <a:t> при </a:t>
            </a:r>
            <a:r>
              <a:rPr lang="ru-RU" sz="1300" b="0" dirty="0" err="1"/>
              <a:t>използването</a:t>
            </a:r>
            <a:r>
              <a:rPr lang="ru-RU" sz="1300" b="0" dirty="0"/>
              <a:t> на </a:t>
            </a:r>
            <a:r>
              <a:rPr lang="ru-RU" sz="1300" b="0" dirty="0" err="1"/>
              <a:t>работно</a:t>
            </a:r>
            <a:r>
              <a:rPr lang="ru-RU" sz="1300" b="0" dirty="0"/>
              <a:t> </a:t>
            </a:r>
            <a:r>
              <a:rPr lang="ru-RU" sz="1300" b="0" dirty="0" err="1"/>
              <a:t>оборудване</a:t>
            </a:r>
            <a:r>
              <a:rPr lang="ru-RU" sz="1300" b="0" dirty="0"/>
              <a:t> по </a:t>
            </a:r>
            <a:r>
              <a:rPr lang="ru-RU" sz="1300" b="0" dirty="0" err="1"/>
              <a:t>време</a:t>
            </a:r>
            <a:r>
              <a:rPr lang="ru-RU" sz="1300" b="0" dirty="0"/>
              <a:t> на работа</a:t>
            </a:r>
          </a:p>
          <a:p>
            <a:r>
              <a:rPr lang="ru-RU" dirty="0"/>
              <a:t>Директива 2006/42/ЕО —</a:t>
            </a:r>
            <a:r>
              <a:rPr lang="ru-RU" dirty="0" err="1"/>
              <a:t>Машинната</a:t>
            </a:r>
            <a:r>
              <a:rPr lang="ru-RU" dirty="0"/>
              <a:t> директива</a:t>
            </a:r>
          </a:p>
          <a:p>
            <a:pPr marL="0" indent="0">
              <a:buNone/>
            </a:pPr>
            <a:r>
              <a:rPr lang="ru-RU" sz="1300" b="0" dirty="0"/>
              <a:t>от 17 май 2006 г. </a:t>
            </a:r>
            <a:r>
              <a:rPr lang="ru-RU" sz="1300" b="0" dirty="0" err="1"/>
              <a:t>относно</a:t>
            </a:r>
            <a:r>
              <a:rPr lang="ru-RU" sz="1300" b="0" dirty="0"/>
              <a:t> </a:t>
            </a:r>
            <a:r>
              <a:rPr lang="ru-RU" sz="1300" b="0" dirty="0" err="1"/>
              <a:t>свободното</a:t>
            </a:r>
            <a:r>
              <a:rPr lang="ru-RU" sz="1300" b="0" dirty="0"/>
              <a:t> движение на </a:t>
            </a:r>
            <a:r>
              <a:rPr lang="ru-RU" sz="1300" b="0" dirty="0" err="1"/>
              <a:t>машини</a:t>
            </a:r>
            <a:r>
              <a:rPr lang="ru-RU" sz="1300" b="0" dirty="0"/>
              <a:t> на </a:t>
            </a:r>
            <a:r>
              <a:rPr lang="ru-RU" sz="1300" b="0" dirty="0" err="1"/>
              <a:t>пазара</a:t>
            </a:r>
            <a:r>
              <a:rPr lang="ru-RU" sz="1300" b="0" dirty="0"/>
              <a:t> и </a:t>
            </a:r>
            <a:r>
              <a:rPr lang="ru-RU" sz="1300" b="0" dirty="0" err="1"/>
              <a:t>защитата</a:t>
            </a:r>
            <a:r>
              <a:rPr lang="ru-RU" sz="1300" b="0" dirty="0"/>
              <a:t> на </a:t>
            </a:r>
            <a:r>
              <a:rPr lang="ru-RU" sz="1300" b="0" dirty="0" err="1"/>
              <a:t>работниците</a:t>
            </a:r>
            <a:r>
              <a:rPr lang="ru-RU" sz="1300" b="0" dirty="0"/>
              <a:t> и </a:t>
            </a:r>
            <a:r>
              <a:rPr lang="ru-RU" sz="1300" b="0" dirty="0" err="1"/>
              <a:t>потребителите</a:t>
            </a:r>
            <a:r>
              <a:rPr lang="ru-RU" sz="1300" b="0" dirty="0"/>
              <a:t>, </a:t>
            </a:r>
            <a:r>
              <a:rPr lang="ru-RU" sz="1300" b="0" dirty="0" err="1"/>
              <a:t>използващи</a:t>
            </a:r>
            <a:r>
              <a:rPr lang="ru-RU" sz="1300" b="0" dirty="0"/>
              <a:t> </a:t>
            </a:r>
            <a:r>
              <a:rPr lang="ru-RU" sz="1300" b="0" dirty="0" err="1"/>
              <a:t>такива</a:t>
            </a:r>
            <a:r>
              <a:rPr lang="ru-RU" sz="1300" b="0" dirty="0"/>
              <a:t> </a:t>
            </a:r>
            <a:r>
              <a:rPr lang="ru-RU" sz="1300" b="0" dirty="0" err="1"/>
              <a:t>машини</a:t>
            </a:r>
            <a:r>
              <a:rPr lang="ru-RU" sz="13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79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6000" cy="666000"/>
          </a:xfrm>
        </p:spPr>
        <p:txBody>
          <a:bodyPr lIns="0" tIns="0" rIns="0" bIns="0"/>
          <a:lstStyle/>
          <a:p>
            <a:r>
              <a:rPr lang="bg-BG" sz="2400"/>
              <a:t>Области на намеса — приоритетни области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F48CA151-2473-AB40-801A-01B5AB3D4B37}"/>
              </a:ext>
            </a:extLst>
          </p:cNvPr>
          <p:cNvGrpSpPr/>
          <p:nvPr/>
        </p:nvGrpSpPr>
        <p:grpSpPr>
          <a:xfrm>
            <a:off x="3262013" y="975959"/>
            <a:ext cx="2174675" cy="1633477"/>
            <a:chOff x="1547714" y="947278"/>
            <a:chExt cx="2232198" cy="1676684"/>
          </a:xfrm>
        </p:grpSpPr>
        <p:sp>
          <p:nvSpPr>
            <p:cNvPr id="4" name="TextBox 3"/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3"/>
                </a:rPr>
                <a:t>Хронични заболявания</a:t>
              </a:r>
            </a:p>
          </p:txBody>
        </p:sp>
        <p:sp>
          <p:nvSpPr>
            <p:cNvPr id="14" name="Rettangolo con angoli arrotondati 13">
              <a:hlinkClick r:id="rId3"/>
              <a:extLst>
                <a:ext uri="{FF2B5EF4-FFF2-40B4-BE49-F238E27FC236}">
                  <a16:creationId xmlns:a16="http://schemas.microsoft.com/office/drawing/2014/main" xmlns="" id="{B7B899F6-C31B-1641-8D3C-7A00D7C0CAA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26881435-D7C3-6842-8DA6-BABAE9618CD3}"/>
              </a:ext>
            </a:extLst>
          </p:cNvPr>
          <p:cNvGrpSpPr/>
          <p:nvPr/>
        </p:nvGrpSpPr>
        <p:grpSpPr>
          <a:xfrm>
            <a:off x="3262013" y="2886601"/>
            <a:ext cx="2174675" cy="1633477"/>
            <a:chOff x="1547714" y="947278"/>
            <a:chExt cx="2232198" cy="1676684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xmlns="" id="{442E248F-C330-9248-8607-8CB18F29745E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cs typeface="Trebuchet MS"/>
                  <a:hlinkClick r:id="rId5"/>
                </a:rPr>
                <a:t>Бъдещи поколения</a:t>
              </a:r>
            </a:p>
          </p:txBody>
        </p:sp>
        <p:sp>
          <p:nvSpPr>
            <p:cNvPr id="18" name="Rettangolo con angoli arrotondati 17">
              <a:hlinkClick r:id="rId5"/>
              <a:extLst>
                <a:ext uri="{FF2B5EF4-FFF2-40B4-BE49-F238E27FC236}">
                  <a16:creationId xmlns:a16="http://schemas.microsoft.com/office/drawing/2014/main" xmlns="" id="{36D696F7-BC19-3F4C-8392-F407A20154A8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6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F5CC1A4-8685-614E-82CF-CBA57ED12314}"/>
              </a:ext>
            </a:extLst>
          </p:cNvPr>
          <p:cNvGrpSpPr/>
          <p:nvPr/>
        </p:nvGrpSpPr>
        <p:grpSpPr>
          <a:xfrm>
            <a:off x="5806429" y="2875956"/>
            <a:ext cx="2174675" cy="1633477"/>
            <a:chOff x="1547714" y="947278"/>
            <a:chExt cx="2232198" cy="1676684"/>
          </a:xfrm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xmlns="" id="{7112F58D-1582-0B48-BE64-71C3B9526F27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cs typeface="Trebuchet MS"/>
                  <a:hlinkClick r:id="rId7"/>
                </a:rPr>
                <a:t>Психосоциални рискове</a:t>
              </a:r>
            </a:p>
          </p:txBody>
        </p:sp>
        <p:sp>
          <p:nvSpPr>
            <p:cNvPr id="21" name="Rettangolo con angoli arrotondati 20">
              <a:hlinkClick r:id="rId7"/>
              <a:extLst>
                <a:ext uri="{FF2B5EF4-FFF2-40B4-BE49-F238E27FC236}">
                  <a16:creationId xmlns:a16="http://schemas.microsoft.com/office/drawing/2014/main" xmlns="" id="{B3F0F7EF-6625-4E4F-9B20-CBED41DE0F7E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8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xmlns="" id="{CA92B1EC-2DC6-0945-9314-A7D13868A416}"/>
              </a:ext>
            </a:extLst>
          </p:cNvPr>
          <p:cNvGrpSpPr/>
          <p:nvPr/>
        </p:nvGrpSpPr>
        <p:grpSpPr>
          <a:xfrm>
            <a:off x="5806429" y="975959"/>
            <a:ext cx="2174675" cy="1633477"/>
            <a:chOff x="1547714" y="947278"/>
            <a:chExt cx="2232198" cy="1676684"/>
          </a:xfrm>
        </p:grpSpPr>
        <p:sp>
          <p:nvSpPr>
            <p:cNvPr id="23" name="TextBox 3">
              <a:extLst>
                <a:ext uri="{FF2B5EF4-FFF2-40B4-BE49-F238E27FC236}">
                  <a16:creationId xmlns:a16="http://schemas.microsoft.com/office/drawing/2014/main" xmlns="" id="{2F0BCF37-1A7A-3D42-AC64-F62D331489E1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cs typeface="Trebuchet MS"/>
                  <a:hlinkClick r:id="rId9"/>
                </a:rPr>
                <a:t>Работа в седнало положение</a:t>
              </a:r>
            </a:p>
          </p:txBody>
        </p:sp>
        <p:sp>
          <p:nvSpPr>
            <p:cNvPr id="24" name="Rettangolo con angoli arrotondati 23">
              <a:hlinkClick r:id="rId9"/>
              <a:extLst>
                <a:ext uri="{FF2B5EF4-FFF2-40B4-BE49-F238E27FC236}">
                  <a16:creationId xmlns:a16="http://schemas.microsoft.com/office/drawing/2014/main" xmlns="" id="{22CB8967-625F-F84C-9193-FA39CF324C3C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0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xmlns="" id="{3B03E551-33A9-C44B-9871-C05AC34F7DE1}"/>
              </a:ext>
            </a:extLst>
          </p:cNvPr>
          <p:cNvGrpSpPr/>
          <p:nvPr/>
        </p:nvGrpSpPr>
        <p:grpSpPr>
          <a:xfrm>
            <a:off x="715813" y="2886601"/>
            <a:ext cx="2174675" cy="1633477"/>
            <a:chOff x="1547714" y="947278"/>
            <a:chExt cx="2232198" cy="1676684"/>
          </a:xfrm>
        </p:grpSpPr>
        <p:sp>
          <p:nvSpPr>
            <p:cNvPr id="26" name="TextBox 3">
              <a:extLst>
                <a:ext uri="{FF2B5EF4-FFF2-40B4-BE49-F238E27FC236}">
                  <a16:creationId xmlns:a16="http://schemas.microsoft.com/office/drawing/2014/main" xmlns="" id="{49837230-701E-B240-8E05-D046D10ED00C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cs typeface="Trebuchet MS"/>
                  <a:hlinkClick r:id="rId11"/>
                </a:rPr>
                <a:t>Многообразие на професиите</a:t>
              </a:r>
            </a:p>
          </p:txBody>
        </p:sp>
        <p:sp>
          <p:nvSpPr>
            <p:cNvPr id="27" name="Rettangolo con angoli arrotondati 26">
              <a:hlinkClick r:id="rId11"/>
              <a:extLst>
                <a:ext uri="{FF2B5EF4-FFF2-40B4-BE49-F238E27FC236}">
                  <a16:creationId xmlns:a16="http://schemas.microsoft.com/office/drawing/2014/main" xmlns="" id="{7DA5E1A2-E446-5B45-9697-C57D69E3B2B3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2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7103BB8E-3EC8-0D43-87A3-27D684F4C35C}"/>
              </a:ext>
            </a:extLst>
          </p:cNvPr>
          <p:cNvGrpSpPr/>
          <p:nvPr/>
        </p:nvGrpSpPr>
        <p:grpSpPr>
          <a:xfrm>
            <a:off x="715814" y="975959"/>
            <a:ext cx="2174675" cy="1633477"/>
            <a:chOff x="1547714" y="947278"/>
            <a:chExt cx="2232198" cy="1676684"/>
          </a:xfrm>
        </p:grpSpPr>
        <p:sp>
          <p:nvSpPr>
            <p:cNvPr id="29" name="TextBox 3">
              <a:extLst>
                <a:ext uri="{FF2B5EF4-FFF2-40B4-BE49-F238E27FC236}">
                  <a16:creationId xmlns:a16="http://schemas.microsoft.com/office/drawing/2014/main" xmlns="" id="{EE127283-3F1D-DF4A-AE3C-4F3D446A08AF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13"/>
                </a:rPr>
                <a:t>Факти и цифри</a:t>
              </a:r>
            </a:p>
          </p:txBody>
        </p:sp>
        <p:sp>
          <p:nvSpPr>
            <p:cNvPr id="30" name="Rettangolo con angoli arrotondati 29">
              <a:hlinkClick r:id="rId13"/>
              <a:extLst>
                <a:ext uri="{FF2B5EF4-FFF2-40B4-BE49-F238E27FC236}">
                  <a16:creationId xmlns:a16="http://schemas.microsoft.com/office/drawing/2014/main" xmlns="" id="{B71FEFCF-A7F4-594F-AD16-F99C4D58A2E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514487" cy="348518"/>
          </a:xfrm>
        </p:spPr>
        <p:txBody>
          <a:bodyPr/>
          <a:lstStyle/>
          <a:p>
            <a:r>
              <a:rPr lang="bg-BG" sz="2400" dirty="0"/>
              <a:t>COVID-19: </a:t>
            </a:r>
            <a:r>
              <a:rPr lang="bg-BG" sz="2400" dirty="0" smtClean="0"/>
              <a:t>МСУ </a:t>
            </a:r>
            <a:r>
              <a:rPr lang="bg-BG" sz="2400" dirty="0"/>
              <a:t>и дистанционната работа от къщи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842080" cy="364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917575"/>
            <a:ext cx="6714288" cy="3454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accent1"/>
                </a:solidFill>
              </a:rPr>
              <a:t>Броят на работещите от къщи в ЕС се увеличи и ще продължи да се увеличава след COVID-19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Дистанционната работа увеличава риска от проблеми, свързани с </a:t>
            </a:r>
            <a:r>
              <a:rPr lang="bg-BG" sz="2000" dirty="0" smtClean="0">
                <a:solidFill>
                  <a:schemeClr val="accent1"/>
                </a:solidFill>
              </a:rPr>
              <a:t>МСУ</a:t>
            </a:r>
            <a:endParaRPr lang="bg-BG" sz="2000" dirty="0">
              <a:solidFill>
                <a:schemeClr val="accent1"/>
              </a:solidFill>
            </a:endParaRPr>
          </a:p>
          <a:p>
            <a:r>
              <a:rPr lang="bg-BG" sz="2000" dirty="0">
                <a:solidFill>
                  <a:schemeClr val="accent1"/>
                </a:solidFill>
              </a:rPr>
              <a:t>Значителен ръст на оплакванията от </a:t>
            </a:r>
            <a:r>
              <a:rPr lang="bg-BG" sz="2000" dirty="0" smtClean="0">
                <a:solidFill>
                  <a:schemeClr val="accent1"/>
                </a:solidFill>
              </a:rPr>
              <a:t>МСУ сред </a:t>
            </a:r>
            <a:r>
              <a:rPr lang="bg-BG" sz="2000" dirty="0">
                <a:solidFill>
                  <a:schemeClr val="accent1"/>
                </a:solidFill>
              </a:rPr>
              <a:t>работещите от къщи по време на пандемията</a:t>
            </a:r>
          </a:p>
          <a:p>
            <a:r>
              <a:rPr lang="bg-BG" sz="2000" dirty="0">
                <a:solidFill>
                  <a:schemeClr val="accent1"/>
                </a:solidFill>
              </a:rPr>
              <a:t>Трябва да се обмислят факторите, </a:t>
            </a:r>
            <a:r>
              <a:rPr lang="bg-BG" sz="2000" dirty="0"/>
              <a:t>свързани с </a:t>
            </a:r>
            <a:r>
              <a:rPr lang="bg-BG" sz="2000" dirty="0" smtClean="0">
                <a:solidFill>
                  <a:schemeClr val="accent1"/>
                </a:solidFill>
              </a:rPr>
              <a:t>МСУ </a:t>
            </a:r>
            <a:r>
              <a:rPr lang="bg-BG" sz="2000" dirty="0">
                <a:solidFill>
                  <a:schemeClr val="accent1"/>
                </a:solidFill>
              </a:rPr>
              <a:t>и </a:t>
            </a:r>
            <a:r>
              <a:rPr lang="bg-BG" sz="2000" dirty="0" err="1" smtClean="0">
                <a:solidFill>
                  <a:schemeClr val="accent1"/>
                </a:solidFill>
              </a:rPr>
              <a:t>психо-социалните</a:t>
            </a:r>
            <a:r>
              <a:rPr lang="bg-BG" sz="2000" dirty="0" smtClean="0">
                <a:solidFill>
                  <a:schemeClr val="accent1"/>
                </a:solidFill>
              </a:rPr>
              <a:t> </a:t>
            </a:r>
            <a:r>
              <a:rPr lang="bg-BG" sz="2000" dirty="0">
                <a:solidFill>
                  <a:schemeClr val="accent1"/>
                </a:solidFill>
              </a:rPr>
              <a:t>рискове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83892"/>
            <a:ext cx="2050548" cy="18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5532" cy="627534"/>
          </a:xfrm>
        </p:spPr>
        <p:txBody>
          <a:bodyPr lIns="0" tIns="0" rIns="0" bIns="0"/>
          <a:lstStyle/>
          <a:p>
            <a:r>
              <a:rPr lang="bg-BG" sz="2400"/>
              <a:t>EU-OSHA и партньорите на кампанията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xmlns="" id="{BDB5431B-DE21-A34A-BA10-6C5F251528CF}"/>
              </a:ext>
            </a:extLst>
          </p:cNvPr>
          <p:cNvGrpSpPr/>
          <p:nvPr/>
        </p:nvGrpSpPr>
        <p:grpSpPr>
          <a:xfrm>
            <a:off x="466147" y="1087655"/>
            <a:ext cx="8163833" cy="3258328"/>
            <a:chOff x="505012" y="1102827"/>
            <a:chExt cx="8163833" cy="325832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D39340F-D71A-974A-B178-5BB413CC67B1}"/>
                </a:ext>
              </a:extLst>
            </p:cNvPr>
            <p:cNvSpPr txBox="1"/>
            <p:nvPr/>
          </p:nvSpPr>
          <p:spPr>
            <a:xfrm>
              <a:off x="2938879" y="4042525"/>
              <a:ext cx="3183662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bg-BG" sz="1000" b="1" dirty="0">
                  <a:solidFill>
                    <a:schemeClr val="tx2"/>
                  </a:solidFill>
                  <a:hlinkClick r:id="rId4"/>
                </a:rPr>
                <a:t>ОФИЦИАЛНИ ПАРТНЬОРИ НА КАМПАНИЯТА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EEB6659C-0922-C54F-A68C-B285E024FA1B}"/>
                </a:ext>
              </a:extLst>
            </p:cNvPr>
            <p:cNvSpPr txBox="1"/>
            <p:nvPr/>
          </p:nvSpPr>
          <p:spPr>
            <a:xfrm>
              <a:off x="5370211" y="1222595"/>
              <a:ext cx="2825718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bg-BG" sz="1000" b="1" dirty="0">
                  <a:solidFill>
                    <a:schemeClr val="tx2"/>
                  </a:solidFill>
                  <a:hlinkClick r:id="rId5"/>
                </a:rPr>
                <a:t>ЕВРОПЕЙСКИ СОЦИАЛНИ ПАРТНЬОРИ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6E8482F4-3554-0E45-A1DC-3A439C8BD480}"/>
                </a:ext>
              </a:extLst>
            </p:cNvPr>
            <p:cNvSpPr txBox="1"/>
            <p:nvPr/>
          </p:nvSpPr>
          <p:spPr>
            <a:xfrm>
              <a:off x="5533019" y="3348443"/>
              <a:ext cx="3135826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bg-BG" sz="1000" b="1" dirty="0">
                  <a:solidFill>
                    <a:schemeClr val="tx2"/>
                  </a:solidFill>
                  <a:hlinkClick r:id="rId6"/>
                </a:rPr>
                <a:t>ЕВРОПЕЙСКА МРЕЖА НА ПРЕДПРИЯТИЯТА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44A8D296-5F3C-DB47-A5D0-BB3F64285963}"/>
                </a:ext>
              </a:extLst>
            </p:cNvPr>
            <p:cNvSpPr txBox="1"/>
            <p:nvPr/>
          </p:nvSpPr>
          <p:spPr>
            <a:xfrm>
              <a:off x="1644278" y="1102827"/>
              <a:ext cx="1804982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bg-BG" sz="1000" b="1" dirty="0">
                  <a:solidFill>
                    <a:schemeClr val="tx2"/>
                  </a:solidFill>
                  <a:hlinkClick r:id="rId7"/>
                </a:rPr>
                <a:t>МЕДИЙНИ ПАРТНЬОРИ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AEB49CE0-8E5B-5740-9760-F7DDF391014A}"/>
                </a:ext>
              </a:extLst>
            </p:cNvPr>
            <p:cNvSpPr txBox="1"/>
            <p:nvPr/>
          </p:nvSpPr>
          <p:spPr>
            <a:xfrm>
              <a:off x="6222848" y="2395770"/>
              <a:ext cx="1629983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bg-BG" sz="1000" b="1" dirty="0">
                  <a:solidFill>
                    <a:schemeClr val="tx2"/>
                  </a:solidFill>
                  <a:hlinkClick r:id="rId8"/>
                </a:rPr>
                <a:t>ИНСТИТУЦИИ НА ЕС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D6367E99-029F-9341-890E-FF4C19640AD9}"/>
                </a:ext>
              </a:extLst>
            </p:cNvPr>
            <p:cNvSpPr txBox="1"/>
            <p:nvPr/>
          </p:nvSpPr>
          <p:spPr>
            <a:xfrm>
              <a:off x="859246" y="3398810"/>
              <a:ext cx="2396061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r>
                <a:rPr lang="bg-BG" sz="1000" b="1" dirty="0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  <a:t>НАЦИОНАЛНИ ФОКУСНИ ТОЧКИ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B247956C-04DA-0F41-9857-E431205F6850}"/>
                </a:ext>
              </a:extLst>
            </p:cNvPr>
            <p:cNvSpPr txBox="1"/>
            <p:nvPr/>
          </p:nvSpPr>
          <p:spPr>
            <a:xfrm>
              <a:off x="505012" y="2143873"/>
              <a:ext cx="1360769" cy="31863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bg-BG" sz="1000" b="1" dirty="0">
                  <a:solidFill>
                    <a:schemeClr val="tx2"/>
                  </a:solidFill>
                  <a:hlinkClick r:id="rId10"/>
                </a:rPr>
                <a:t>АГЕНЦИИ НА ЕС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xmlns="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449260" y="1262142"/>
              <a:ext cx="2083759" cy="224561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xmlns="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>
              <a:off x="1185397" y="1421457"/>
              <a:ext cx="1361372" cy="72241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xmlns="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>
              <a:off x="2546769" y="1421457"/>
              <a:ext cx="708538" cy="21366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xmlns="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>
              <a:off x="2546769" y="1421457"/>
              <a:ext cx="1983941" cy="26210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xmlns="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4530710" y="1541225"/>
              <a:ext cx="2252360" cy="250130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xmlns="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>
              <a:off x="4530710" y="2555085"/>
              <a:ext cx="1692138" cy="148744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xmlns="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 flipH="1">
              <a:off x="4530710" y="3507758"/>
              <a:ext cx="1002309" cy="53476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xmlns="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 flipH="1" flipV="1">
              <a:off x="3449260" y="1262142"/>
              <a:ext cx="1920951" cy="1197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xmlns="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1865781" y="1381910"/>
              <a:ext cx="3504430" cy="92127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xmlns="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185397" y="2462503"/>
              <a:ext cx="871880" cy="93630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xmlns="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>
              <a:off x="3255307" y="3558125"/>
              <a:ext cx="1275403" cy="48440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xmlns="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783070" y="1541225"/>
              <a:ext cx="254770" cy="85454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xmlns="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>
              <a:off x="7037840" y="2714400"/>
              <a:ext cx="63092" cy="63404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xmlns="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1865781" y="2303188"/>
              <a:ext cx="4357067" cy="25189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xmlns="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 flipH="1">
              <a:off x="3255307" y="3507758"/>
              <a:ext cx="2277712" cy="5036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xmlns="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3255307" y="2555085"/>
              <a:ext cx="2967541" cy="100304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xmlns="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3255307" y="1541225"/>
              <a:ext cx="3527763" cy="201690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xmlns="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>
              <a:off x="1865781" y="2303188"/>
              <a:ext cx="3667238" cy="120457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xmlns="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3449260" y="1262142"/>
              <a:ext cx="2773588" cy="129294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8EE1828-E284-9447-868E-F87FF58488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00" y="1896519"/>
            <a:ext cx="2125171" cy="1344170"/>
          </a:xfrm>
          <a:prstGeom prst="rect">
            <a:avLst/>
          </a:prstGeom>
          <a:effectLst>
            <a:glow rad="762000">
              <a:schemeClr val="bg1">
                <a:alpha val="6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bg-BG" sz="2400"/>
              <a:t>Ресурси на кампанията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xmlns="" id="{641A4D49-063B-2945-873E-FABD123404C8}"/>
              </a:ext>
            </a:extLst>
          </p:cNvPr>
          <p:cNvSpPr txBox="1"/>
          <p:nvPr/>
        </p:nvSpPr>
        <p:spPr>
          <a:xfrm>
            <a:off x="52793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3"/>
              </a:rPr>
              <a:t>Публикации</a:t>
            </a:r>
          </a:p>
        </p:txBody>
      </p:sp>
      <p:sp>
        <p:nvSpPr>
          <p:cNvPr id="55" name="Rettangolo con angoli arrotondati 54">
            <a:hlinkClick r:id="rId3"/>
            <a:extLst>
              <a:ext uri="{FF2B5EF4-FFF2-40B4-BE49-F238E27FC236}">
                <a16:creationId xmlns:a16="http://schemas.microsoft.com/office/drawing/2014/main" xmlns="" id="{49D06F5A-3872-204A-AB23-8A5682A9B9B4}"/>
              </a:ext>
            </a:extLst>
          </p:cNvPr>
          <p:cNvSpPr/>
          <p:nvPr/>
        </p:nvSpPr>
        <p:spPr>
          <a:xfrm>
            <a:off x="52794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xmlns="" id="{98F7926A-C38F-3B49-82B8-FF6177DDCDBE}"/>
              </a:ext>
            </a:extLst>
          </p:cNvPr>
          <p:cNvSpPr txBox="1"/>
          <p:nvPr/>
        </p:nvSpPr>
        <p:spPr>
          <a:xfrm>
            <a:off x="2510363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5"/>
              </a:rPr>
              <a:t>Материали за кампанията</a:t>
            </a:r>
          </a:p>
        </p:txBody>
      </p:sp>
      <p:sp>
        <p:nvSpPr>
          <p:cNvPr id="58" name="Rettangolo con angoli arrotondati 57">
            <a:hlinkClick r:id="rId5"/>
            <a:extLst>
              <a:ext uri="{FF2B5EF4-FFF2-40B4-BE49-F238E27FC236}">
                <a16:creationId xmlns:a16="http://schemas.microsoft.com/office/drawing/2014/main" xmlns="" id="{DB8FD88E-0D39-D04D-B0A7-3862772AC56A}"/>
              </a:ext>
            </a:extLst>
          </p:cNvPr>
          <p:cNvSpPr/>
          <p:nvPr/>
        </p:nvSpPr>
        <p:spPr>
          <a:xfrm>
            <a:off x="2510364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xmlns="" id="{690F9809-BB40-C341-ACC1-FEAA13662006}"/>
              </a:ext>
            </a:extLst>
          </p:cNvPr>
          <p:cNvSpPr txBox="1"/>
          <p:nvPr/>
        </p:nvSpPr>
        <p:spPr>
          <a:xfrm>
            <a:off x="4492787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7"/>
              </a:rPr>
              <a:t>Набор от инструменти на кампанията</a:t>
            </a:r>
          </a:p>
        </p:txBody>
      </p:sp>
      <p:sp>
        <p:nvSpPr>
          <p:cNvPr id="61" name="Rettangolo con angoli arrotondati 60">
            <a:hlinkClick r:id="rId7"/>
            <a:extLst>
              <a:ext uri="{FF2B5EF4-FFF2-40B4-BE49-F238E27FC236}">
                <a16:creationId xmlns:a16="http://schemas.microsoft.com/office/drawing/2014/main" xmlns="" id="{11B59399-4BFF-904D-808C-8190F0C035F3}"/>
              </a:ext>
            </a:extLst>
          </p:cNvPr>
          <p:cNvSpPr/>
          <p:nvPr/>
        </p:nvSpPr>
        <p:spPr>
          <a:xfrm>
            <a:off x="4492788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xmlns="" id="{1B5927A5-70D5-844A-ADD7-76625FDD4CB4}"/>
              </a:ext>
            </a:extLst>
          </p:cNvPr>
          <p:cNvSpPr txBox="1"/>
          <p:nvPr/>
        </p:nvSpPr>
        <p:spPr>
          <a:xfrm>
            <a:off x="6475212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9"/>
              </a:rPr>
              <a:t>Филми за Напо</a:t>
            </a:r>
          </a:p>
        </p:txBody>
      </p:sp>
      <p:sp>
        <p:nvSpPr>
          <p:cNvPr id="64" name="Rettangolo con angoli arrotondati 63">
            <a:hlinkClick r:id="rId9"/>
            <a:extLst>
              <a:ext uri="{FF2B5EF4-FFF2-40B4-BE49-F238E27FC236}">
                <a16:creationId xmlns:a16="http://schemas.microsoft.com/office/drawing/2014/main" xmlns="" id="{8F5E9510-F1D8-8F4D-A14F-AB3EADA8DCA5}"/>
              </a:ext>
            </a:extLst>
          </p:cNvPr>
          <p:cNvSpPr/>
          <p:nvPr/>
        </p:nvSpPr>
        <p:spPr>
          <a:xfrm>
            <a:off x="6475213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xmlns="" id="{252EDFDC-DD85-7B4D-A2E4-5EE3AD9119D0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1"/>
              </a:rPr>
              <a:t>OSHwiki</a:t>
            </a:r>
          </a:p>
        </p:txBody>
      </p:sp>
      <p:sp>
        <p:nvSpPr>
          <p:cNvPr id="67" name="Rettangolo con angoli arrotondati 66">
            <a:hlinkClick r:id="rId11"/>
            <a:extLst>
              <a:ext uri="{FF2B5EF4-FFF2-40B4-BE49-F238E27FC236}">
                <a16:creationId xmlns:a16="http://schemas.microsoft.com/office/drawing/2014/main" xmlns="" id="{393E5697-88AB-1543-84E9-545014E09E6E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xmlns="" id="{2DCF56B5-47AC-8B49-9297-751FD8A12126}"/>
              </a:ext>
            </a:extLst>
          </p:cNvPr>
          <p:cNvSpPr txBox="1"/>
          <p:nvPr/>
        </p:nvSpPr>
        <p:spPr>
          <a:xfrm>
            <a:off x="2510363" y="3998658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3"/>
              </a:rPr>
              <a:t>Практически инструменти</a:t>
            </a:r>
          </a:p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3"/>
              </a:rPr>
              <a:t>и ръководства</a:t>
            </a:r>
          </a:p>
        </p:txBody>
      </p:sp>
      <p:sp>
        <p:nvSpPr>
          <p:cNvPr id="70" name="Rettangolo con angoli arrotondati 69">
            <a:hlinkClick r:id="rId13"/>
            <a:extLst>
              <a:ext uri="{FF2B5EF4-FFF2-40B4-BE49-F238E27FC236}">
                <a16:creationId xmlns:a16="http://schemas.microsoft.com/office/drawing/2014/main" xmlns="" id="{8DA707C4-F112-664C-AC3E-5475E6F2923B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xmlns="" id="{7C00CD0A-98F9-CB49-9F1F-1D053DD78889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5"/>
              </a:rPr>
              <a:t>Примери от практиката</a:t>
            </a:r>
          </a:p>
        </p:txBody>
      </p:sp>
      <p:sp>
        <p:nvSpPr>
          <p:cNvPr id="73" name="Rettangolo con angoli arrotondati 72">
            <a:hlinkClick r:id="rId15"/>
            <a:extLst>
              <a:ext uri="{FF2B5EF4-FFF2-40B4-BE49-F238E27FC236}">
                <a16:creationId xmlns:a16="http://schemas.microsoft.com/office/drawing/2014/main" xmlns="" id="{87481864-AE44-D145-A947-37B1CEAD0459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xmlns="" id="{64E9984E-5735-8C4C-BC73-6A6C18D88CCB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7"/>
              </a:rPr>
              <a:t>Законодателство</a:t>
            </a:r>
          </a:p>
        </p:txBody>
      </p:sp>
      <p:sp>
        <p:nvSpPr>
          <p:cNvPr id="76" name="Rettangolo con angoli arrotondati 75">
            <a:hlinkClick r:id="rId17"/>
            <a:extLst>
              <a:ext uri="{FF2B5EF4-FFF2-40B4-BE49-F238E27FC236}">
                <a16:creationId xmlns:a16="http://schemas.microsoft.com/office/drawing/2014/main" xmlns="" id="{64EB01B3-5F3C-DC4B-97C3-0F5BE824D861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-1"/>
            <a:ext cx="7481935" cy="635945"/>
          </a:xfrm>
        </p:spPr>
        <p:txBody>
          <a:bodyPr lIns="0" tIns="0" rIns="0" bIns="0"/>
          <a:lstStyle/>
          <a:p>
            <a:r>
              <a:rPr lang="bg-BG" sz="2400"/>
              <a:t>Как да се включите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AACEA93C-4F34-8647-9D05-C55D7036EF4C}"/>
              </a:ext>
            </a:extLst>
          </p:cNvPr>
          <p:cNvSpPr txBox="1"/>
          <p:nvPr/>
        </p:nvSpPr>
        <p:spPr>
          <a:xfrm>
            <a:off x="1519151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3"/>
              </a:rPr>
              <a:t>Европейска седмица</a:t>
            </a:r>
          </a:p>
        </p:txBody>
      </p:sp>
      <p:sp>
        <p:nvSpPr>
          <p:cNvPr id="24" name="Rettangolo con angoli arrotondati 23">
            <a:hlinkClick r:id="rId3"/>
            <a:extLst>
              <a:ext uri="{FF2B5EF4-FFF2-40B4-BE49-F238E27FC236}">
                <a16:creationId xmlns:a16="http://schemas.microsoft.com/office/drawing/2014/main" xmlns="" id="{5AB30924-049C-754A-85DB-28FDEBBF444E}"/>
              </a:ext>
            </a:extLst>
          </p:cNvPr>
          <p:cNvSpPr/>
          <p:nvPr/>
        </p:nvSpPr>
        <p:spPr>
          <a:xfrm>
            <a:off x="1519152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9E26C0B7-D8D4-1A45-8EF6-5E10DFF345A8}"/>
              </a:ext>
            </a:extLst>
          </p:cNvPr>
          <p:cNvSpPr txBox="1"/>
          <p:nvPr/>
        </p:nvSpPr>
        <p:spPr>
          <a:xfrm>
            <a:off x="3501575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5"/>
              </a:rPr>
              <a:t>Партньорство на кампанията</a:t>
            </a:r>
          </a:p>
        </p:txBody>
      </p:sp>
      <p:sp>
        <p:nvSpPr>
          <p:cNvPr id="26" name="Rettangolo con angoli arrotondati 25">
            <a:hlinkClick r:id="rId5"/>
            <a:extLst>
              <a:ext uri="{FF2B5EF4-FFF2-40B4-BE49-F238E27FC236}">
                <a16:creationId xmlns:a16="http://schemas.microsoft.com/office/drawing/2014/main" xmlns="" id="{C46D7997-6A76-5644-92CD-9EB9B7F4206B}"/>
              </a:ext>
            </a:extLst>
          </p:cNvPr>
          <p:cNvSpPr/>
          <p:nvPr/>
        </p:nvSpPr>
        <p:spPr>
          <a:xfrm>
            <a:off x="3501576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xmlns="" id="{BC3D7309-1FAD-C248-860C-FFF503EBA0D6}"/>
              </a:ext>
            </a:extLst>
          </p:cNvPr>
          <p:cNvSpPr txBox="1"/>
          <p:nvPr/>
        </p:nvSpPr>
        <p:spPr>
          <a:xfrm>
            <a:off x="548399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7"/>
              </a:rPr>
              <a:t>Награди за добри практики</a:t>
            </a:r>
          </a:p>
        </p:txBody>
      </p:sp>
      <p:sp>
        <p:nvSpPr>
          <p:cNvPr id="28" name="Rettangolo con angoli arrotondati 27">
            <a:hlinkClick r:id="rId7"/>
            <a:extLst>
              <a:ext uri="{FF2B5EF4-FFF2-40B4-BE49-F238E27FC236}">
                <a16:creationId xmlns:a16="http://schemas.microsoft.com/office/drawing/2014/main" xmlns="" id="{218E440A-5518-564C-9FAD-CD3E3460EC92}"/>
              </a:ext>
            </a:extLst>
          </p:cNvPr>
          <p:cNvSpPr/>
          <p:nvPr/>
        </p:nvSpPr>
        <p:spPr>
          <a:xfrm>
            <a:off x="548400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xmlns="" id="{C45F702A-F941-2242-B4CC-5E135CA46652}"/>
              </a:ext>
            </a:extLst>
          </p:cNvPr>
          <p:cNvSpPr txBox="1"/>
          <p:nvPr/>
        </p:nvSpPr>
        <p:spPr>
          <a:xfrm>
            <a:off x="527939" y="4030966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9"/>
              </a:rPr>
              <a:t>Набор от инструменти на кампанията</a:t>
            </a:r>
          </a:p>
        </p:txBody>
      </p:sp>
      <p:sp>
        <p:nvSpPr>
          <p:cNvPr id="30" name="Rettangolo con angoli arrotondati 29">
            <a:hlinkClick r:id="rId9"/>
            <a:extLst>
              <a:ext uri="{FF2B5EF4-FFF2-40B4-BE49-F238E27FC236}">
                <a16:creationId xmlns:a16="http://schemas.microsoft.com/office/drawing/2014/main" xmlns="" id="{C9E63BB8-81BA-CA46-8D22-912A07C8706A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xmlns="" id="{F682761C-A262-B542-A175-60A9B90879FF}"/>
              </a:ext>
            </a:extLst>
          </p:cNvPr>
          <p:cNvSpPr txBox="1"/>
          <p:nvPr/>
        </p:nvSpPr>
        <p:spPr>
          <a:xfrm>
            <a:off x="2510363" y="3921964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1"/>
              </a:rPr>
              <a:t>Материали за кампанията</a:t>
            </a:r>
          </a:p>
        </p:txBody>
      </p:sp>
      <p:sp>
        <p:nvSpPr>
          <p:cNvPr id="32" name="Rettangolo con angoli arrotondati 31">
            <a:hlinkClick r:id="rId11"/>
            <a:extLst>
              <a:ext uri="{FF2B5EF4-FFF2-40B4-BE49-F238E27FC236}">
                <a16:creationId xmlns:a16="http://schemas.microsoft.com/office/drawing/2014/main" xmlns="" id="{3D6A1172-F7BC-8044-88EC-412029693673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A218E24A-669C-8443-A2D1-EE4317507E6F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3"/>
              </a:rPr>
              <a:t>Събития</a:t>
            </a:r>
          </a:p>
        </p:txBody>
      </p:sp>
      <p:sp>
        <p:nvSpPr>
          <p:cNvPr id="34" name="Rettangolo con angoli arrotondati 33">
            <a:hlinkClick r:id="rId13"/>
            <a:extLst>
              <a:ext uri="{FF2B5EF4-FFF2-40B4-BE49-F238E27FC236}">
                <a16:creationId xmlns:a16="http://schemas.microsoft.com/office/drawing/2014/main" xmlns="" id="{F0350AF5-6140-BB43-BFBF-D94C4392F467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xmlns="" id="{D1F14980-EF38-9F43-BC06-25F35914E1E1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15"/>
              </a:rPr>
              <a:t>Сертификат за участие</a:t>
            </a:r>
          </a:p>
        </p:txBody>
      </p:sp>
      <p:sp>
        <p:nvSpPr>
          <p:cNvPr id="36" name="Rettangolo con angoli arrotondati 35">
            <a:hlinkClick r:id="rId15"/>
            <a:extLst>
              <a:ext uri="{FF2B5EF4-FFF2-40B4-BE49-F238E27FC236}">
                <a16:creationId xmlns:a16="http://schemas.microsoft.com/office/drawing/2014/main" xmlns="" id="{EAE1D457-1B09-2543-B3F9-58A68F4CC5BC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5706173" cy="3312368"/>
          </a:xfrm>
        </p:spPr>
        <p:txBody>
          <a:bodyPr lIns="0" tIns="0" rIns="0" bIns="0">
            <a:normAutofit lnSpcReduction="10000"/>
          </a:bodyPr>
          <a:lstStyle/>
          <a:p>
            <a:r>
              <a:rPr lang="bg-BG" sz="2000" dirty="0"/>
              <a:t>За какво става въпрос?</a:t>
            </a:r>
          </a:p>
          <a:p>
            <a:r>
              <a:rPr lang="bg-BG" sz="2000" dirty="0"/>
              <a:t>Части на тялото, които обикновено са засегнати от </a:t>
            </a:r>
            <a:r>
              <a:rPr lang="bg-BG" sz="2000" dirty="0" smtClean="0"/>
              <a:t>МСУ</a:t>
            </a:r>
            <a:endParaRPr lang="bg-BG" sz="2000" dirty="0"/>
          </a:p>
          <a:p>
            <a:r>
              <a:rPr lang="bg-BG" sz="2000" dirty="0"/>
              <a:t>Какво представляват свързаните с работата </a:t>
            </a:r>
            <a:r>
              <a:rPr lang="bg-BG" sz="2000" dirty="0" smtClean="0"/>
              <a:t>МСУ?</a:t>
            </a:r>
            <a:endParaRPr lang="bg-BG" sz="2000" dirty="0"/>
          </a:p>
          <a:p>
            <a:r>
              <a:rPr lang="bg-BG" sz="2000" dirty="0"/>
              <a:t>Справяне с </a:t>
            </a:r>
            <a:r>
              <a:rPr lang="bg-BG" sz="2000" dirty="0" smtClean="0"/>
              <a:t>МСУ</a:t>
            </a:r>
            <a:endParaRPr lang="bg-BG" sz="2000" dirty="0"/>
          </a:p>
          <a:p>
            <a:r>
              <a:rPr lang="bg-BG" sz="2000" dirty="0"/>
              <a:t>Рискове и предотвратяване</a:t>
            </a:r>
          </a:p>
          <a:p>
            <a:r>
              <a:rPr lang="bg-BG" sz="2000" dirty="0"/>
              <a:t>EU-OSHA и партньорите на кампанията</a:t>
            </a:r>
          </a:p>
          <a:p>
            <a:r>
              <a:rPr lang="bg-BG" sz="2000" dirty="0"/>
              <a:t>Инструменти и ресурси на кампанията </a:t>
            </a:r>
          </a:p>
          <a:p>
            <a:r>
              <a:rPr lang="bg-BG" sz="2000" dirty="0"/>
              <a:t>Как да се включите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1514558"/>
            <a:ext cx="2358229" cy="28574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/>
              <a:t>Преглед</a:t>
            </a:r>
          </a:p>
        </p:txBody>
      </p:sp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4234"/>
            <a:ext cx="6840562" cy="665308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bg-BG" sz="2200" dirty="0">
                <a:solidFill>
                  <a:schemeClr val="accent1"/>
                </a:solidFill>
              </a:rPr>
              <a:t>Присъединете се към нас и </a:t>
            </a:r>
            <a:r>
              <a:rPr lang="bg-BG" sz="2200" smtClean="0">
                <a:solidFill>
                  <a:schemeClr val="accent1"/>
                </a:solidFill>
              </a:rPr>
              <a:t>намалете натоварването!</a:t>
            </a:r>
            <a:endParaRPr lang="bg-BG" sz="22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7534"/>
            <a:ext cx="7180579" cy="4039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60000" cy="3645000"/>
          </a:xfrm>
        </p:spPr>
        <p:txBody>
          <a:bodyPr>
            <a:normAutofit/>
          </a:bodyPr>
          <a:lstStyle/>
          <a:p>
            <a:pPr>
              <a:buSzPct val="120000"/>
              <a:buBlip>
                <a:blip r:embed="rId4"/>
              </a:buBlip>
            </a:pPr>
            <a:r>
              <a:rPr lang="bg-BG" sz="1600" dirty="0">
                <a:solidFill>
                  <a:schemeClr val="accent1"/>
                </a:solidFill>
              </a:rPr>
              <a:t>Научете повече на уебсайта на кампанията:</a:t>
            </a:r>
          </a:p>
          <a:p>
            <a:pPr marL="189000" lvl="1" indent="0">
              <a:buSzPct val="120000"/>
              <a:buNone/>
            </a:pPr>
            <a:r>
              <a:rPr lang="bg-BG" sz="1600" b="1" dirty="0">
                <a:solidFill>
                  <a:schemeClr val="accent1"/>
                </a:solidFill>
                <a:hlinkClick r:id="rId5"/>
              </a:rPr>
              <a:t>https://healthy-workplaces.eu/bg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bg-BG" sz="1600" dirty="0">
                <a:solidFill>
                  <a:schemeClr val="accent1"/>
                </a:solidFill>
              </a:rPr>
              <a:t>Абонирайте се за нашия бюлетин:</a:t>
            </a:r>
          </a:p>
          <a:p>
            <a:pPr marL="189000" lvl="1" indent="0">
              <a:buSzPct val="120000"/>
              <a:buNone/>
            </a:pPr>
            <a:r>
              <a:rPr lang="bg-BG" sz="1600" b="1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https://healthy-workplaces.eu/en/healthy-workplaces-newsletter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bg-BG" sz="1600" dirty="0">
                <a:solidFill>
                  <a:schemeClr val="accent1"/>
                </a:solidFill>
              </a:rPr>
              <a:t>Следете дейностите и събитията в социалните медии:</a:t>
            </a: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bg-BG" sz="1600" dirty="0">
                <a:solidFill>
                  <a:schemeClr val="accent1"/>
                </a:solidFill>
              </a:rPr>
              <a:t>Научете за събитията във вашата страна от националната фокусна точка:</a:t>
            </a:r>
          </a:p>
          <a:p>
            <a:pPr marL="189000" lvl="1" indent="0">
              <a:buSzPct val="120000"/>
              <a:buNone/>
            </a:pPr>
            <a:r>
              <a:rPr lang="bg-BG" sz="1600" b="1" u="sng" dirty="0">
                <a:solidFill>
                  <a:schemeClr val="accent1"/>
                </a:solidFill>
              </a:rPr>
              <a:t>https://healthy-workplaces.eu/en/campaign-partners/national-focal-points</a:t>
            </a:r>
          </a:p>
        </p:txBody>
      </p:sp>
      <p:pic>
        <p:nvPicPr>
          <p:cNvPr id="6" name="Picture 14" descr="https://g.twimg.com/Twitter_logo_blue.png">
            <a:hlinkClick r:id="rId7"/>
            <a:extLst>
              <a:ext uri="{FF2B5EF4-FFF2-40B4-BE49-F238E27FC236}">
                <a16:creationId xmlns:a16="http://schemas.microsoft.com/office/drawing/2014/main" xmlns="" id="{D3E089A8-B42F-BE4F-A861-7BCC1F2C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64" y="2931790"/>
            <a:ext cx="35428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9"/>
            <a:extLst>
              <a:ext uri="{FF2B5EF4-FFF2-40B4-BE49-F238E27FC236}">
                <a16:creationId xmlns:a16="http://schemas.microsoft.com/office/drawing/2014/main" xmlns="" id="{58B762EE-C070-0F4F-B862-66BE1D7E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895" y="29317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4.googleusercontent.com/9Difi9bypu9-FoUsfFWpX6odYLLjXQk_q0aPxZBSFynecMOSLoKRKWRWIfZdXRGOdXMZCahrLBG6vWrwIeT-A26iDjTucgFVCP0Fuzr79BHW5kLJ3sw">
            <a:hlinkClick r:id="rId11"/>
            <a:extLst>
              <a:ext uri="{FF2B5EF4-FFF2-40B4-BE49-F238E27FC236}">
                <a16:creationId xmlns:a16="http://schemas.microsoft.com/office/drawing/2014/main" xmlns="" id="{DE27942B-F58C-0648-B346-E78565C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071" y="29317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incoaescomunicacion.com/wp-content/uploads/2013/11/linkedin-3.jpg">
            <a:hlinkClick r:id="rId13"/>
            <a:extLst>
              <a:ext uri="{FF2B5EF4-FFF2-40B4-BE49-F238E27FC236}">
                <a16:creationId xmlns:a16="http://schemas.microsoft.com/office/drawing/2014/main" xmlns="" id="{C9029C70-40FF-9445-8577-70D817EA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247" y="293179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0388CFF4-22DC-564E-AEE6-A3C3FAC44CCF}"/>
              </a:ext>
            </a:extLst>
          </p:cNvPr>
          <p:cNvGrpSpPr/>
          <p:nvPr/>
        </p:nvGrpSpPr>
        <p:grpSpPr>
          <a:xfrm rot="704466">
            <a:off x="7112136" y="189857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4909E122-8126-7748-9F57-56B48E9DA9C5}"/>
                </a:ext>
              </a:extLst>
            </p:cNvPr>
            <p:cNvSpPr txBox="1"/>
            <p:nvPr/>
          </p:nvSpPr>
          <p:spPr>
            <a:xfrm>
              <a:off x="4932040" y="-351729"/>
              <a:ext cx="2016224" cy="5582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</a:rPr>
                <a:t>2020 г.</a:t>
              </a:r>
            </a:p>
            <a:p>
              <a:pPr algn="ctr"/>
              <a:r>
                <a:rPr lang="bg-BG" b="1">
                  <a:solidFill>
                    <a:schemeClr val="accent1"/>
                  </a:solidFill>
                </a:rPr>
                <a:t>октомври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bg-BG" sz="1400" b="1">
                  <a:solidFill>
                    <a:srgbClr val="ACC700"/>
                  </a:solidFill>
                </a:rPr>
                <a:t>НАЧАЛО НА КАМПАНИЯТА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15816" y="2912045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b="1">
                <a:solidFill>
                  <a:srgbClr val="ACC700"/>
                </a:solidFill>
              </a:rPr>
              <a:t>#EUhealthyworkplaces </a:t>
            </a:r>
          </a:p>
        </p:txBody>
      </p:sp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49999" y="1455987"/>
            <a:ext cx="3600000" cy="3026012"/>
          </a:xfrm>
        </p:spPr>
        <p:txBody>
          <a:bodyPr lIns="0" tIns="0" rIns="0" bIns="0">
            <a:normAutofit fontScale="92500" lnSpcReduction="20000"/>
          </a:bodyPr>
          <a:lstStyle/>
          <a:p>
            <a:pPr marL="0" indent="0">
              <a:buNone/>
            </a:pPr>
            <a:endParaRPr lang="bg-BG" sz="2000" dirty="0" smtClean="0"/>
          </a:p>
          <a:p>
            <a:r>
              <a:rPr lang="bg-BG" sz="2000" dirty="0" smtClean="0"/>
              <a:t>Рисковете за МСУ, свързани с работата </a:t>
            </a:r>
            <a:r>
              <a:rPr lang="bg-BG" sz="2000" dirty="0"/>
              <a:t>съставляват 3 от 4-те най-често идентифицирани рискови фактори за БЗР: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повтарящи се движения на </a:t>
            </a:r>
            <a:r>
              <a:rPr lang="bg-BG" sz="2000" dirty="0" smtClean="0"/>
              <a:t>китките </a:t>
            </a:r>
            <a:r>
              <a:rPr lang="bg-BG" sz="2000" dirty="0"/>
              <a:t>или ръцете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продължително седене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вдигане или преместване на хора или тежки товари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87F3F53-F634-B04E-B8FC-4FC25901A911}"/>
              </a:ext>
            </a:extLst>
          </p:cNvPr>
          <p:cNvSpPr txBox="1">
            <a:spLocks/>
          </p:cNvSpPr>
          <p:nvPr/>
        </p:nvSpPr>
        <p:spPr>
          <a:xfrm>
            <a:off x="539750" y="305364"/>
            <a:ext cx="7470122" cy="4661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 dirty="0"/>
              <a:t>За какво става въпрос?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DC426717-A75C-0F45-9C25-9E8D895F1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059" y="1005160"/>
            <a:ext cx="1105502" cy="171060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2F2A8ADF-9A25-3041-9AD5-C8B8F2E67A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0762" y="980838"/>
            <a:ext cx="2519975" cy="165618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xmlns="" id="{BB6BEA24-9E1C-0440-93DD-1B91A7286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300" y="2715765"/>
            <a:ext cx="1855421" cy="165621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xmlns="" id="{9A6E1394-A3F2-8547-B6E6-691A5E1522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2854667"/>
            <a:ext cx="1584176" cy="15173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0CC9189-D019-3143-8C89-41D0A4753D05}"/>
              </a:ext>
            </a:extLst>
          </p:cNvPr>
          <p:cNvSpPr txBox="1"/>
          <p:nvPr/>
        </p:nvSpPr>
        <p:spPr>
          <a:xfrm rot="16200000">
            <a:off x="4391502" y="1432904"/>
            <a:ext cx="407164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kadmy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2313677-7B95-CD4B-A83C-A4B97634A1D4}"/>
              </a:ext>
            </a:extLst>
          </p:cNvPr>
          <p:cNvSpPr txBox="1"/>
          <p:nvPr/>
        </p:nvSpPr>
        <p:spPr>
          <a:xfrm rot="16200000">
            <a:off x="5529203" y="1432903"/>
            <a:ext cx="436017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simonkr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C00D3BC-E647-BD4A-BC0D-5B0D01FCAF74}"/>
              </a:ext>
            </a:extLst>
          </p:cNvPr>
          <p:cNvSpPr txBox="1"/>
          <p:nvPr/>
        </p:nvSpPr>
        <p:spPr>
          <a:xfrm rot="16200000">
            <a:off x="4325779" y="3178012"/>
            <a:ext cx="538610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Image Source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B0EB355-A0ED-2849-91B1-00BAF75B70B9}"/>
              </a:ext>
            </a:extLst>
          </p:cNvPr>
          <p:cNvSpPr txBox="1"/>
          <p:nvPr/>
        </p:nvSpPr>
        <p:spPr>
          <a:xfrm rot="16200000">
            <a:off x="6101806" y="3273991"/>
            <a:ext cx="730970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Jacob Ammentorp Lund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6723"/>
            <a:ext cx="738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4040656" cy="540000"/>
          </a:xfrm>
        </p:spPr>
        <p:txBody>
          <a:bodyPr lIns="0" tIns="0" rIns="0" bIns="0"/>
          <a:lstStyle/>
          <a:p>
            <a:r>
              <a:rPr lang="bg-BG" sz="1400">
                <a:solidFill>
                  <a:srgbClr val="ACC700"/>
                </a:solidFill>
              </a:rPr>
              <a:t>EWCS 2015 г.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49" y="1620000"/>
            <a:ext cx="7560643" cy="519702"/>
          </a:xfrm>
        </p:spPr>
        <p:txBody>
          <a:bodyPr lIns="0" tIns="0" rIns="0" bIns="0">
            <a:noAutofit/>
          </a:bodyPr>
          <a:lstStyle/>
          <a:p>
            <a:r>
              <a:rPr lang="bg-BG" sz="1950" dirty="0"/>
              <a:t>Около 3 на всеки 5 работници се оплакват от </a:t>
            </a:r>
            <a:r>
              <a:rPr lang="bg-BG" sz="1950" dirty="0" smtClean="0"/>
              <a:t>МСУ </a:t>
            </a:r>
            <a:r>
              <a:rPr lang="bg-BG" sz="1950" dirty="0"/>
              <a:t>съгласно доклада на ЕС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/>
              <a:t>За какво става въпрос?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3631549F-0545-C04E-A0AA-1732103AF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39750" y="2499741"/>
            <a:ext cx="2232681" cy="18722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114C947-2CC3-8440-9FDF-0542942B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317" y="2499741"/>
            <a:ext cx="2241986" cy="187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5D5616DD-2340-9D48-8FD2-77937D80B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189" y="2499742"/>
            <a:ext cx="2232537" cy="1872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B5C33E3-4B34-0249-99C5-5D9CA08C16CB}"/>
              </a:ext>
            </a:extLst>
          </p:cNvPr>
          <p:cNvSpPr txBox="1"/>
          <p:nvPr/>
        </p:nvSpPr>
        <p:spPr>
          <a:xfrm rot="16200000">
            <a:off x="2417630" y="4039744"/>
            <a:ext cx="466474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endopack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218DD84-3A6F-7E4E-9EFD-C53087BD95FE}"/>
              </a:ext>
            </a:extLst>
          </p:cNvPr>
          <p:cNvSpPr txBox="1"/>
          <p:nvPr/>
        </p:nvSpPr>
        <p:spPr>
          <a:xfrm rot="16200000">
            <a:off x="3026555" y="4072605"/>
            <a:ext cx="40075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davidf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8E608C1-C269-A246-B13F-AC6B7D70689F}"/>
              </a:ext>
            </a:extLst>
          </p:cNvPr>
          <p:cNvSpPr txBox="1"/>
          <p:nvPr/>
        </p:nvSpPr>
        <p:spPr>
          <a:xfrm rot="16200000">
            <a:off x="7546902" y="3984440"/>
            <a:ext cx="57708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AntonioGuillem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3312170" cy="540000"/>
          </a:xfrm>
        </p:spPr>
        <p:txBody>
          <a:bodyPr lIns="0" tIns="0" rIns="0" bIns="0">
            <a:noAutofit/>
          </a:bodyPr>
          <a:lstStyle/>
          <a:p>
            <a:r>
              <a:rPr lang="bg-BG" sz="1400">
                <a:solidFill>
                  <a:srgbClr val="ACC700"/>
                </a:solidFill>
              </a:rPr>
              <a:t>Евростат, Наблюдение на работната сила 2013 г.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50" y="1620000"/>
            <a:ext cx="3744218" cy="2520000"/>
          </a:xfrm>
        </p:spPr>
        <p:txBody>
          <a:bodyPr lIns="0" tIns="0" rIns="0" bIns="0">
            <a:noAutofit/>
          </a:bodyPr>
          <a:lstStyle/>
          <a:p>
            <a:r>
              <a:rPr lang="bg-BG" sz="2000" dirty="0"/>
              <a:t>60 % от всички работници в ЕС, които имат свързан с работата здравословен проблем, посочват </a:t>
            </a:r>
            <a:r>
              <a:rPr lang="bg-BG" sz="2000" dirty="0" smtClean="0"/>
              <a:t>МСУ </a:t>
            </a:r>
            <a:r>
              <a:rPr lang="bg-BG" sz="2000" dirty="0"/>
              <a:t>като най-сериозната причина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D11A14-1FDB-BD43-BD93-7A5BB24FD1A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/>
              <a:t>За какво става въпрос?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C8B1427-E79D-5847-8BD4-CD33A06D3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389" y="1406137"/>
            <a:ext cx="1182483" cy="14144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318A0F77-DF99-DB41-B9FA-F489050E5D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919" y="2957504"/>
            <a:ext cx="2107953" cy="14144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1BA0EB0B-06FF-B847-8C9A-93861BE2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2957504"/>
            <a:ext cx="1182483" cy="14144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8FC3D07-E4C8-4D49-806B-EEAFC8BE87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1406137"/>
            <a:ext cx="2121048" cy="14144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5F55AB5-3E0C-4641-9AC8-CCEE201CED77}"/>
              </a:ext>
            </a:extLst>
          </p:cNvPr>
          <p:cNvSpPr txBox="1"/>
          <p:nvPr/>
        </p:nvSpPr>
        <p:spPr>
          <a:xfrm rot="16200000">
            <a:off x="4327390" y="2472358"/>
            <a:ext cx="56746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SDI Production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174C18B-B470-A946-8B18-24E5D9464DD2}"/>
              </a:ext>
            </a:extLst>
          </p:cNvPr>
          <p:cNvSpPr txBox="1"/>
          <p:nvPr/>
        </p:nvSpPr>
        <p:spPr>
          <a:xfrm rot="16200000">
            <a:off x="7678222" y="2525954"/>
            <a:ext cx="458459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Baloncici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53B033A-40E0-3141-ABA0-9FCB993984DE}"/>
              </a:ext>
            </a:extLst>
          </p:cNvPr>
          <p:cNvSpPr txBox="1"/>
          <p:nvPr/>
        </p:nvSpPr>
        <p:spPr>
          <a:xfrm rot="16200000">
            <a:off x="5452822" y="3202098"/>
            <a:ext cx="42319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tx1">
                    <a:lumMod val="50000"/>
                    <a:lumOff val="50000"/>
                  </a:schemeClr>
                </a:solidFill>
              </a:rPr>
              <a:t>©iStockphoto / zoranm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74AD598-EACA-7E4D-8D99-22EC6A57C2E2}"/>
              </a:ext>
            </a:extLst>
          </p:cNvPr>
          <p:cNvSpPr txBox="1"/>
          <p:nvPr/>
        </p:nvSpPr>
        <p:spPr>
          <a:xfrm rot="16200000">
            <a:off x="7698944" y="3193915"/>
            <a:ext cx="426400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bg-BG" sz="300" b="1">
                <a:solidFill>
                  <a:schemeClr val="bg1"/>
                </a:solidFill>
              </a:rPr>
              <a:t>©iStockphoto / andresr</a:t>
            </a:r>
          </a:p>
        </p:txBody>
      </p:sp>
    </p:spTree>
    <p:extLst>
      <p:ext uri="{BB962C8B-B14F-4D97-AF65-F5344CB8AC3E}">
        <p14:creationId xmlns:p14="http://schemas.microsoft.com/office/powerpoint/2010/main" val="71513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5177"/>
            <a:ext cx="7559873" cy="660895"/>
          </a:xfrm>
        </p:spPr>
        <p:txBody>
          <a:bodyPr lIns="0" tIns="0" rIns="0" bIns="0"/>
          <a:lstStyle/>
          <a:p>
            <a:r>
              <a:rPr lang="bg-BG" sz="2000">
                <a:solidFill>
                  <a:schemeClr val="accent1"/>
                </a:solidFill>
                <a:latin typeface="Myriad Pro" panose="020B0503030403020204" pitchFamily="34" charset="0"/>
              </a:rPr>
              <a:t/>
            </a:r>
            <a:br>
              <a:rPr lang="bg-BG" sz="2000">
                <a:solidFill>
                  <a:schemeClr val="accent1"/>
                </a:solidFill>
                <a:latin typeface="Myriad Pro" panose="020B0503030403020204" pitchFamily="34" charset="0"/>
              </a:rPr>
            </a:br>
            <a:r>
              <a:rPr lang="bg-BG" sz="2400">
                <a:solidFill>
                  <a:schemeClr val="accent1"/>
                </a:solidFill>
              </a:rPr>
              <a:t>Части на тялото, които обикновено са засегнати</a:t>
            </a:r>
            <a:r>
              <a:rPr lang="bg-BG" sz="2000">
                <a:solidFill>
                  <a:schemeClr val="accent1"/>
                </a:solidFill>
                <a:latin typeface="Myriad Pro" panose="020B0503030403020204" pitchFamily="34" charset="0"/>
              </a:rPr>
              <a:t/>
            </a:r>
            <a:br>
              <a:rPr lang="bg-BG" sz="2000">
                <a:solidFill>
                  <a:schemeClr val="accent1"/>
                </a:solidFill>
                <a:latin typeface="Myriad Pro" panose="020B0503030403020204" pitchFamily="34" charset="0"/>
              </a:rPr>
            </a:br>
            <a:endParaRPr lang="bg-BG" sz="200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78CF137D-590C-574C-ADF1-02FF86B16D1C}"/>
              </a:ext>
            </a:extLst>
          </p:cNvPr>
          <p:cNvGrpSpPr/>
          <p:nvPr/>
        </p:nvGrpSpPr>
        <p:grpSpPr>
          <a:xfrm>
            <a:off x="3491880" y="1328153"/>
            <a:ext cx="4937074" cy="2755765"/>
            <a:chOff x="3864868" y="1478077"/>
            <a:chExt cx="4606469" cy="25712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4868" y="1478077"/>
              <a:ext cx="4606469" cy="22496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13933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Гръб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8102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Горни крайници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41546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  <a:cs typeface="Trebuchet MS"/>
                </a:rPr>
                <a:t>Долни крайници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61305" y="1324189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Врат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305" y="1566965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Рамене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1305" y="2119960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Лакти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1305" y="2329241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Гръб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1305" y="2590947"/>
            <a:ext cx="97053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Китки/ ръце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305" y="3302964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Колене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305" y="3914133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bg-BG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Глезени/ ходила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66A34F25-84D2-7C46-8A38-D5DC02E7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" y="655719"/>
            <a:ext cx="1951359" cy="383302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F2F6C363-170E-1140-8654-7B65F90B6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4" y="971976"/>
            <a:ext cx="1397076" cy="3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Рискови</a:t>
            </a:r>
            <a:r>
              <a:rPr lang="ru-RU" dirty="0"/>
              <a:t>  </a:t>
            </a:r>
            <a:r>
              <a:rPr lang="ru-RU" dirty="0" err="1"/>
              <a:t>фактори</a:t>
            </a:r>
            <a:r>
              <a:rPr lang="ru-RU" dirty="0"/>
              <a:t> за </a:t>
            </a:r>
            <a:r>
              <a:rPr lang="ru-RU" dirty="0" err="1"/>
              <a:t>възникване</a:t>
            </a:r>
            <a:r>
              <a:rPr lang="ru-RU" dirty="0"/>
              <a:t> на МСУ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Физически: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ru-RU" dirty="0" err="1" smtClean="0"/>
              <a:t>вдигане</a:t>
            </a:r>
            <a:r>
              <a:rPr lang="ru-RU" dirty="0"/>
              <a:t>, </a:t>
            </a:r>
            <a:r>
              <a:rPr lang="ru-RU" dirty="0" err="1"/>
              <a:t>носене</a:t>
            </a:r>
            <a:r>
              <a:rPr lang="ru-RU" dirty="0"/>
              <a:t>, бутане или </a:t>
            </a:r>
            <a:r>
              <a:rPr lang="ru-RU" dirty="0" err="1"/>
              <a:t>дърпане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използване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 smtClean="0"/>
              <a:t>инструменти</a:t>
            </a:r>
            <a:endParaRPr lang="ru-RU" dirty="0"/>
          </a:p>
          <a:p>
            <a:r>
              <a:rPr lang="ru-RU" dirty="0" err="1" smtClean="0"/>
              <a:t>повтарящи</a:t>
            </a:r>
            <a:r>
              <a:rPr lang="ru-RU" dirty="0" smtClean="0"/>
              <a:t> </a:t>
            </a:r>
            <a:r>
              <a:rPr lang="ru-RU" dirty="0"/>
              <a:t>се или </a:t>
            </a:r>
            <a:r>
              <a:rPr lang="ru-RU" dirty="0" err="1"/>
              <a:t>силови</a:t>
            </a:r>
            <a:r>
              <a:rPr lang="ru-RU" dirty="0"/>
              <a:t> движения</a:t>
            </a:r>
          </a:p>
          <a:p>
            <a:r>
              <a:rPr lang="ru-RU" dirty="0" err="1" smtClean="0"/>
              <a:t>продължителни</a:t>
            </a:r>
            <a:r>
              <a:rPr lang="ru-RU" dirty="0" smtClean="0"/>
              <a:t> </a:t>
            </a:r>
            <a:r>
              <a:rPr lang="ru-RU" dirty="0"/>
              <a:t>физически усилия</a:t>
            </a:r>
          </a:p>
          <a:p>
            <a:r>
              <a:rPr lang="ru-RU" dirty="0" err="1" smtClean="0"/>
              <a:t>неудобни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статични</a:t>
            </a:r>
            <a:r>
              <a:rPr lang="ru-RU" dirty="0"/>
              <a:t> </a:t>
            </a:r>
            <a:r>
              <a:rPr lang="ru-RU" dirty="0" err="1"/>
              <a:t>пози</a:t>
            </a:r>
            <a:r>
              <a:rPr lang="ru-RU" dirty="0"/>
              <a:t> (например </a:t>
            </a:r>
            <a:r>
              <a:rPr lang="ru-RU" dirty="0" err="1"/>
              <a:t>продължително</a:t>
            </a:r>
            <a:r>
              <a:rPr lang="ru-RU" dirty="0"/>
              <a:t> </a:t>
            </a:r>
            <a:r>
              <a:rPr lang="ru-RU" dirty="0" err="1"/>
              <a:t>седене</a:t>
            </a:r>
            <a:r>
              <a:rPr lang="ru-RU" dirty="0"/>
              <a:t> или </a:t>
            </a:r>
            <a:r>
              <a:rPr lang="ru-RU" dirty="0" err="1"/>
              <a:t>стоене</a:t>
            </a:r>
            <a:r>
              <a:rPr lang="ru-RU" dirty="0"/>
              <a:t>, </a:t>
            </a:r>
            <a:r>
              <a:rPr lang="ru-RU" dirty="0" err="1"/>
              <a:t>стоене</a:t>
            </a:r>
            <a:r>
              <a:rPr lang="ru-RU" dirty="0"/>
              <a:t> на колене, </a:t>
            </a:r>
            <a:r>
              <a:rPr lang="ru-RU" dirty="0" err="1"/>
              <a:t>държане</a:t>
            </a:r>
            <a:r>
              <a:rPr lang="ru-RU" dirty="0"/>
              <a:t> на </a:t>
            </a:r>
            <a:r>
              <a:rPr lang="ru-RU" dirty="0" err="1"/>
              <a:t>ръцете</a:t>
            </a:r>
            <a:r>
              <a:rPr lang="ru-RU" dirty="0"/>
              <a:t> над </a:t>
            </a:r>
            <a:r>
              <a:rPr lang="ru-RU" dirty="0" err="1"/>
              <a:t>нивото</a:t>
            </a:r>
            <a:r>
              <a:rPr lang="ru-RU" dirty="0"/>
              <a:t> на </a:t>
            </a:r>
            <a:r>
              <a:rPr lang="ru-RU" dirty="0" err="1"/>
              <a:t>рамото</a:t>
            </a:r>
            <a:r>
              <a:rPr lang="ru-RU" dirty="0"/>
              <a:t>)</a:t>
            </a:r>
          </a:p>
          <a:p>
            <a:r>
              <a:rPr lang="ru-RU" dirty="0" smtClean="0"/>
              <a:t>вибрация</a:t>
            </a:r>
            <a:r>
              <a:rPr lang="ru-RU" dirty="0"/>
              <a:t>, </a:t>
            </a:r>
            <a:r>
              <a:rPr lang="ru-RU" dirty="0" err="1"/>
              <a:t>засягаща</a:t>
            </a:r>
            <a:r>
              <a:rPr lang="ru-RU" dirty="0"/>
              <a:t> </a:t>
            </a:r>
            <a:r>
              <a:rPr lang="ru-RU" dirty="0" err="1"/>
              <a:t>ръката</a:t>
            </a:r>
            <a:r>
              <a:rPr lang="ru-RU" dirty="0"/>
              <a:t> или </a:t>
            </a:r>
            <a:r>
              <a:rPr lang="ru-RU" dirty="0" err="1"/>
              <a:t>цялото</a:t>
            </a:r>
            <a:r>
              <a:rPr lang="ru-RU" dirty="0"/>
              <a:t> </a:t>
            </a:r>
            <a:r>
              <a:rPr lang="ru-RU" dirty="0" err="1"/>
              <a:t>тяло</a:t>
            </a:r>
            <a:endParaRPr lang="ru-RU" dirty="0"/>
          </a:p>
          <a:p>
            <a:r>
              <a:rPr lang="ru-RU" dirty="0" err="1" smtClean="0"/>
              <a:t>студ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err="1"/>
              <a:t>прекомерна</a:t>
            </a:r>
            <a:r>
              <a:rPr lang="ru-RU" dirty="0"/>
              <a:t> </a:t>
            </a:r>
            <a:r>
              <a:rPr lang="ru-RU" dirty="0" err="1"/>
              <a:t>топлина</a:t>
            </a:r>
            <a:endParaRPr lang="ru-RU" dirty="0"/>
          </a:p>
          <a:p>
            <a:r>
              <a:rPr lang="ru-RU" dirty="0" err="1" smtClean="0"/>
              <a:t>високи</a:t>
            </a:r>
            <a:r>
              <a:rPr lang="ru-RU" dirty="0" smtClean="0"/>
              <a:t> </a:t>
            </a:r>
            <a:r>
              <a:rPr lang="ru-RU" dirty="0"/>
              <a:t>нива на шум, </a:t>
            </a:r>
            <a:r>
              <a:rPr lang="ru-RU" dirty="0" err="1"/>
              <a:t>причиняващи</a:t>
            </a:r>
            <a:r>
              <a:rPr lang="ru-RU" dirty="0"/>
              <a:t> </a:t>
            </a:r>
            <a:r>
              <a:rPr lang="ru-RU" dirty="0" err="1"/>
              <a:t>напрежение</a:t>
            </a:r>
            <a:r>
              <a:rPr lang="ru-RU" dirty="0"/>
              <a:t> в </a:t>
            </a:r>
            <a:r>
              <a:rPr lang="ru-RU" dirty="0" err="1"/>
              <a:t>тялото</a:t>
            </a:r>
            <a:endParaRPr lang="ru-RU" dirty="0"/>
          </a:p>
          <a:p>
            <a:r>
              <a:rPr lang="ru-RU" dirty="0" err="1" smtClean="0"/>
              <a:t>лошо</a:t>
            </a:r>
            <a:r>
              <a:rPr lang="ru-RU" dirty="0" smtClean="0"/>
              <a:t> </a:t>
            </a:r>
            <a:r>
              <a:rPr lang="ru-RU" dirty="0"/>
              <a:t>оформление и дизайн на </a:t>
            </a:r>
            <a:r>
              <a:rPr lang="ru-RU" dirty="0" err="1"/>
              <a:t>работното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endParaRPr lang="ru-RU" dirty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7132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Рискови</a:t>
            </a:r>
            <a:r>
              <a:rPr lang="ru-RU" dirty="0"/>
              <a:t>  </a:t>
            </a:r>
            <a:r>
              <a:rPr lang="ru-RU" dirty="0" err="1"/>
              <a:t>фактори</a:t>
            </a:r>
            <a:r>
              <a:rPr lang="ru-RU" dirty="0"/>
              <a:t> за </a:t>
            </a:r>
            <a:r>
              <a:rPr lang="ru-RU" dirty="0" err="1"/>
              <a:t>възникване</a:t>
            </a:r>
            <a:r>
              <a:rPr lang="ru-RU" dirty="0"/>
              <a:t> на МСУ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Организационни </a:t>
            </a:r>
            <a:r>
              <a:rPr lang="bg-BG" dirty="0"/>
              <a:t>и </a:t>
            </a:r>
            <a:r>
              <a:rPr lang="bg-BG" dirty="0" err="1"/>
              <a:t>психосоциални</a:t>
            </a:r>
            <a:r>
              <a:rPr lang="bg-BG" dirty="0"/>
              <a:t> </a:t>
            </a:r>
            <a:r>
              <a:rPr lang="bg-BG" dirty="0" smtClean="0"/>
              <a:t>фактори: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ru-RU" dirty="0" err="1" smtClean="0"/>
              <a:t>изискваща</a:t>
            </a:r>
            <a:r>
              <a:rPr lang="ru-RU" dirty="0" smtClean="0"/>
              <a:t> </a:t>
            </a:r>
            <a:r>
              <a:rPr lang="ru-RU" dirty="0"/>
              <a:t>много усилия работа, </a:t>
            </a:r>
            <a:r>
              <a:rPr lang="ru-RU" dirty="0" err="1"/>
              <a:t>голямо</a:t>
            </a:r>
            <a:r>
              <a:rPr lang="ru-RU" dirty="0"/>
              <a:t> </a:t>
            </a:r>
            <a:r>
              <a:rPr lang="ru-RU" dirty="0" err="1"/>
              <a:t>работно</a:t>
            </a:r>
            <a:r>
              <a:rPr lang="ru-RU" dirty="0"/>
              <a:t> </a:t>
            </a:r>
            <a:r>
              <a:rPr lang="ru-RU" dirty="0" err="1"/>
              <a:t>натоварване</a:t>
            </a:r>
            <a:endParaRPr lang="ru-RU" dirty="0"/>
          </a:p>
          <a:p>
            <a:r>
              <a:rPr lang="ru-RU" dirty="0" err="1" smtClean="0"/>
              <a:t>продължително</a:t>
            </a:r>
            <a:r>
              <a:rPr lang="ru-RU" dirty="0" smtClean="0"/>
              <a:t> </a:t>
            </a:r>
            <a:r>
              <a:rPr lang="ru-RU" dirty="0" err="1"/>
              <a:t>работно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endParaRPr lang="ru-RU" dirty="0"/>
          </a:p>
          <a:p>
            <a:r>
              <a:rPr lang="ru-RU" dirty="0" err="1" smtClean="0"/>
              <a:t>липса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почивки</a:t>
            </a:r>
            <a:r>
              <a:rPr lang="ru-RU" dirty="0"/>
              <a:t> или </a:t>
            </a:r>
            <a:r>
              <a:rPr lang="ru-RU" dirty="0" err="1"/>
              <a:t>възможности</a:t>
            </a:r>
            <a:r>
              <a:rPr lang="ru-RU" dirty="0"/>
              <a:t> за </a:t>
            </a:r>
            <a:r>
              <a:rPr lang="ru-RU" dirty="0" err="1"/>
              <a:t>промяна</a:t>
            </a:r>
            <a:r>
              <a:rPr lang="ru-RU" dirty="0"/>
              <a:t> на работните </a:t>
            </a:r>
            <a:r>
              <a:rPr lang="ru-RU" dirty="0" err="1"/>
              <a:t>пози</a:t>
            </a:r>
            <a:endParaRPr lang="ru-RU" dirty="0"/>
          </a:p>
          <a:p>
            <a:r>
              <a:rPr lang="ru-RU" dirty="0" err="1" smtClean="0"/>
              <a:t>липса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контрол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задачите</a:t>
            </a:r>
            <a:r>
              <a:rPr lang="ru-RU" dirty="0"/>
              <a:t> и </a:t>
            </a:r>
            <a:r>
              <a:rPr lang="ru-RU" dirty="0" err="1"/>
              <a:t>натоварването</a:t>
            </a:r>
            <a:endParaRPr lang="ru-RU" dirty="0"/>
          </a:p>
          <a:p>
            <a:r>
              <a:rPr lang="ru-RU" dirty="0" err="1" smtClean="0"/>
              <a:t>неясни</a:t>
            </a:r>
            <a:r>
              <a:rPr lang="ru-RU" dirty="0" smtClean="0"/>
              <a:t>/</a:t>
            </a:r>
            <a:r>
              <a:rPr lang="ru-RU" dirty="0" err="1" smtClean="0"/>
              <a:t>пораждащи</a:t>
            </a:r>
            <a:r>
              <a:rPr lang="ru-RU" dirty="0" smtClean="0"/>
              <a:t> </a:t>
            </a:r>
            <a:r>
              <a:rPr lang="ru-RU" dirty="0"/>
              <a:t>конфликт роли</a:t>
            </a:r>
          </a:p>
          <a:p>
            <a:r>
              <a:rPr lang="ru-RU" dirty="0" err="1" smtClean="0"/>
              <a:t>повтаряща</a:t>
            </a:r>
            <a:r>
              <a:rPr lang="ru-RU" dirty="0" smtClean="0"/>
              <a:t> </a:t>
            </a:r>
            <a:r>
              <a:rPr lang="ru-RU" dirty="0"/>
              <a:t>се, монотонна работа с </a:t>
            </a:r>
            <a:r>
              <a:rPr lang="ru-RU" dirty="0" err="1"/>
              <a:t>бързи</a:t>
            </a:r>
            <a:r>
              <a:rPr lang="ru-RU" dirty="0"/>
              <a:t> </a:t>
            </a:r>
            <a:r>
              <a:rPr lang="ru-RU" dirty="0" err="1"/>
              <a:t>темпове</a:t>
            </a:r>
            <a:endParaRPr lang="ru-RU" dirty="0"/>
          </a:p>
          <a:p>
            <a:r>
              <a:rPr lang="ru-RU" dirty="0" err="1" smtClean="0"/>
              <a:t>липса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подкрепа</a:t>
            </a:r>
            <a:r>
              <a:rPr lang="ru-RU" dirty="0"/>
              <a:t> от </a:t>
            </a:r>
            <a:r>
              <a:rPr lang="ru-RU" dirty="0" err="1"/>
              <a:t>колегите</a:t>
            </a:r>
            <a:r>
              <a:rPr lang="ru-RU" dirty="0"/>
              <a:t> и/или </a:t>
            </a:r>
            <a:r>
              <a:rPr lang="ru-RU" dirty="0" err="1"/>
              <a:t>ръководителя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32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Рискови</a:t>
            </a:r>
            <a:r>
              <a:rPr lang="ru-RU" dirty="0"/>
              <a:t>  </a:t>
            </a:r>
            <a:r>
              <a:rPr lang="ru-RU" dirty="0" err="1"/>
              <a:t>фактори</a:t>
            </a:r>
            <a:r>
              <a:rPr lang="ru-RU" dirty="0"/>
              <a:t> за </a:t>
            </a:r>
            <a:r>
              <a:rPr lang="ru-RU" dirty="0" err="1"/>
              <a:t>възникване</a:t>
            </a:r>
            <a:r>
              <a:rPr lang="ru-RU" dirty="0"/>
              <a:t> на МСУ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Индивидуални фактори: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ru-RU" dirty="0" err="1" smtClean="0"/>
              <a:t>медицинска</a:t>
            </a:r>
            <a:r>
              <a:rPr lang="ru-RU" dirty="0" smtClean="0"/>
              <a:t> </a:t>
            </a:r>
            <a:r>
              <a:rPr lang="ru-RU" dirty="0"/>
              <a:t>анамнеза</a:t>
            </a:r>
          </a:p>
          <a:p>
            <a:r>
              <a:rPr lang="ru-RU" dirty="0" smtClean="0"/>
              <a:t>физически </a:t>
            </a:r>
            <a:r>
              <a:rPr lang="ru-RU" dirty="0" err="1" smtClean="0"/>
              <a:t>капацитет</a:t>
            </a:r>
            <a:endParaRPr lang="ru-RU" dirty="0" smtClean="0"/>
          </a:p>
          <a:p>
            <a:r>
              <a:rPr lang="ru-RU" dirty="0" err="1" smtClean="0"/>
              <a:t>травми</a:t>
            </a:r>
            <a:r>
              <a:rPr lang="ru-RU" dirty="0" smtClean="0"/>
              <a:t> и </a:t>
            </a:r>
            <a:r>
              <a:rPr lang="ru-RU" dirty="0" err="1" smtClean="0"/>
              <a:t>злополуки</a:t>
            </a:r>
            <a:endParaRPr lang="ru-RU" dirty="0"/>
          </a:p>
          <a:p>
            <a:r>
              <a:rPr lang="ru-RU" dirty="0" err="1" smtClean="0"/>
              <a:t>възраст</a:t>
            </a:r>
            <a:endParaRPr lang="ru-RU" dirty="0"/>
          </a:p>
          <a:p>
            <a:r>
              <a:rPr lang="ru-RU" dirty="0" err="1" smtClean="0"/>
              <a:t>затлъстяване</a:t>
            </a:r>
            <a:r>
              <a:rPr lang="ru-RU" dirty="0" smtClean="0"/>
              <a:t>/</a:t>
            </a:r>
            <a:r>
              <a:rPr lang="ru-RU" dirty="0" err="1" smtClean="0"/>
              <a:t>наднормено</a:t>
            </a:r>
            <a:r>
              <a:rPr lang="ru-RU" dirty="0" smtClean="0"/>
              <a:t> </a:t>
            </a:r>
            <a:r>
              <a:rPr lang="ru-RU" dirty="0" err="1"/>
              <a:t>тегло</a:t>
            </a:r>
            <a:endParaRPr lang="ru-RU" dirty="0"/>
          </a:p>
          <a:p>
            <a:r>
              <a:rPr lang="ru-RU" dirty="0" err="1" smtClean="0"/>
              <a:t>пушене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160879"/>
      </p:ext>
    </p:extLst>
  </p:cSld>
  <p:clrMapOvr>
    <a:masterClrMapping/>
  </p:clrMapOvr>
</p:sld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EUOSHA Campaign 2020 - wide_b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20 - wide_b" id="{683C7705-B448-4B82-85ED-C4D3ED68A7C1}" vid="{2E393C0B-A3DD-4536-B9BF-FDD80EC072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3957</TotalTime>
  <Words>3122</Words>
  <Application>Microsoft Office PowerPoint</Application>
  <PresentationFormat>On-screen Show (16:9)</PresentationFormat>
  <Paragraphs>353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HWC2018-19_Template_16-9</vt:lpstr>
      <vt:lpstr>EUOSHA Campaign 2020 - wide_b</vt:lpstr>
      <vt:lpstr>Предотвратяване и контрол на свързани с работата мускулно-скелетни увреждания</vt:lpstr>
      <vt:lpstr>PowerPoint Presentation</vt:lpstr>
      <vt:lpstr>PowerPoint Presentation</vt:lpstr>
      <vt:lpstr>EWCS 2015 г.</vt:lpstr>
      <vt:lpstr>Евростат, Наблюдение на работната сила 2013 г.</vt:lpstr>
      <vt:lpstr> Части на тялото, които обикновено са засегнати </vt:lpstr>
      <vt:lpstr>Рискови  фактори за възникване на МСУ</vt:lpstr>
      <vt:lpstr>Рискови  фактори за възникване на МСУ</vt:lpstr>
      <vt:lpstr>Рискови  фактори за възникване на МСУ</vt:lpstr>
      <vt:lpstr>PowerPoint Presentation</vt:lpstr>
      <vt:lpstr>PowerPoint Presentation</vt:lpstr>
      <vt:lpstr>Справяне с МСУ</vt:lpstr>
      <vt:lpstr>Оценка на риска</vt:lpstr>
      <vt:lpstr> Някои ключови директиви на ЕС </vt:lpstr>
      <vt:lpstr>Области на намеса — приоритетни области</vt:lpstr>
      <vt:lpstr>COVID-19: МСУ и дистанционната работа от къщи</vt:lpstr>
      <vt:lpstr>EU-OSHA и партньорите на кампанията</vt:lpstr>
      <vt:lpstr>Ресурси на кампанията</vt:lpstr>
      <vt:lpstr>Как да се включите</vt:lpstr>
      <vt:lpstr>Присъединете се към нас и намалете натоварването!</vt:lpstr>
    </vt:vector>
  </TitlesOfParts>
  <Company>CDT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Darina Konova</cp:lastModifiedBy>
  <cp:revision>406</cp:revision>
  <cp:lastPrinted>2019-10-04T15:07:06Z</cp:lastPrinted>
  <dcterms:created xsi:type="dcterms:W3CDTF">2015-10-14T15:05:30Z</dcterms:created>
  <dcterms:modified xsi:type="dcterms:W3CDTF">2020-10-26T07:56:59Z</dcterms:modified>
</cp:coreProperties>
</file>