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7" r:id="rId2"/>
    <p:sldId id="259" r:id="rId3"/>
    <p:sldId id="258" r:id="rId4"/>
    <p:sldId id="26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2" r:id="rId16"/>
    <p:sldId id="274" r:id="rId17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7486"/>
    <a:srgbClr val="003399"/>
    <a:srgbClr val="599B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3" d="100"/>
          <a:sy n="83" d="100"/>
        </p:scale>
        <p:origin x="-552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08C48-04C0-A74F-BE46-CD1F5DE59C28}" type="datetimeFigureOut">
              <a:rPr lang="en-US" smtClean="0"/>
              <a:t>2/7/19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D75084-1A3F-774B-A36A-DFEFCDEFA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07033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8B3BD6-F6FA-E141-846D-EB04CABFBD6C}" type="datetimeFigureOut">
              <a:rPr lang="en-US" smtClean="0"/>
              <a:t>2/7/19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9329CC-7B51-BA42-811F-7447E92F7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6356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329CC-7B51-BA42-811F-7447E92F7A9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672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/>
              <a:t>Στυλ κύριου υπότιτλου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57B85-261C-EA4D-9675-477C782E91D9}" type="datetime1">
              <a:rPr lang="en-US" smtClean="0"/>
              <a:t>2/7/19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82454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54235-2848-1644-855B-97021131B79A}" type="datetime1">
              <a:rPr lang="en-US" smtClean="0"/>
              <a:t>2/7/19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31797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EF1BF-E6AE-2B4C-901D-7B213B6B0A18}" type="datetime1">
              <a:rPr lang="en-US" smtClean="0"/>
              <a:t>2/7/19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8801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56AB7-BD00-FD4A-83C9-1AF902702A1D}" type="datetime1">
              <a:rPr lang="en-US" smtClean="0"/>
              <a:t>2/7/19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93089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326AE-8E5C-924D-813C-B60C84649CA6}" type="datetime1">
              <a:rPr lang="en-US" smtClean="0"/>
              <a:t>2/7/19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59376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F18CB-566A-4C45-B0EB-53567193E593}" type="datetime1">
              <a:rPr lang="en-US" smtClean="0"/>
              <a:t>2/7/19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80614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υποδείγματος κειμένου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υποδείγματος κειμένου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387D8-7A3F-004A-9EEC-FB9196F8B96B}" type="datetime1">
              <a:rPr lang="en-US" smtClean="0"/>
              <a:t>2/7/19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42049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451A-05D9-6C42-BFED-9C29ABAFA5FD}" type="datetime1">
              <a:rPr lang="en-US" smtClean="0"/>
              <a:t>2/7/19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12296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33A10-97B7-4547-B9DB-59BDB45F8AC0}" type="datetime1">
              <a:rPr lang="en-US" smtClean="0"/>
              <a:t>2/7/19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43709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60B46-2B0F-CD4E-B9BE-77C2A7C59BE6}" type="datetime1">
              <a:rPr lang="en-US" smtClean="0"/>
              <a:t>2/7/19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8547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30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l-GR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A60AC-D5D1-C147-94B9-5D421E11ACBB}" type="datetime1">
              <a:rPr lang="en-US" smtClean="0"/>
              <a:t>2/7/19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52603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38EA3-8FA1-5D46-B66D-93AA8F753D94}" type="datetime1">
              <a:rPr lang="en-US" smtClean="0"/>
              <a:t>2/7/19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199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71413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1601500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/>
              <a:t>Chapter 6 – Manage quality customer service</a:t>
            </a:r>
            <a:r>
              <a:rPr lang="en-US" b="1" dirty="0"/>
              <a:t/>
            </a:r>
            <a:br>
              <a:rPr lang="en-US" b="1" dirty="0"/>
            </a:b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628650" y="3023360"/>
            <a:ext cx="7832562" cy="3222894"/>
          </a:xfrm>
        </p:spPr>
        <p:txBody>
          <a:bodyPr>
            <a:normAutofit/>
          </a:bodyPr>
          <a:lstStyle/>
          <a:p>
            <a:r>
              <a:rPr lang="en-US" dirty="0"/>
              <a:t>6.1 Plan to meet internal and external customer requirements</a:t>
            </a:r>
          </a:p>
          <a:p>
            <a:r>
              <a:rPr lang="en-US" dirty="0"/>
              <a:t>6.2 Ensure delivery of quality products/services </a:t>
            </a:r>
          </a:p>
          <a:p>
            <a:r>
              <a:rPr lang="en-US" dirty="0"/>
              <a:t>6.3 Monitor, adjust and report customer service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6585381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1601500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/>
              <a:t>Chapter 7   – Decision about product and product quality in agriculture sector</a:t>
            </a:r>
            <a:r>
              <a:rPr lang="en-US" b="1" dirty="0"/>
              <a:t/>
            </a:r>
            <a:br>
              <a:rPr lang="en-US" b="1" dirty="0"/>
            </a:b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628650" y="3023360"/>
            <a:ext cx="3886200" cy="322289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7.1 Decisions about product</a:t>
            </a:r>
          </a:p>
          <a:p>
            <a:r>
              <a:rPr lang="en-US" dirty="0"/>
              <a:t>7.2 The agro - food product: Importance, concept and dimensions </a:t>
            </a:r>
          </a:p>
          <a:p>
            <a:r>
              <a:rPr lang="en-US" dirty="0"/>
              <a:t>7.3 Differentiation of agro-food products </a:t>
            </a:r>
          </a:p>
          <a:p>
            <a:r>
              <a:rPr lang="en-US" dirty="0"/>
              <a:t>7.4 The product portfolio: concept, dimensions and management </a:t>
            </a:r>
          </a:p>
          <a:p>
            <a:r>
              <a:rPr lang="en-US" dirty="0"/>
              <a:t>7.5 Adoption and product life cycle </a:t>
            </a:r>
          </a:p>
          <a:p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29150" y="3023360"/>
            <a:ext cx="3886200" cy="3222894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Case study - Quality in agro-food</a:t>
            </a:r>
          </a:p>
          <a:p>
            <a:r>
              <a:rPr lang="en-US" b="1" dirty="0"/>
              <a:t>Production processes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b="1" dirty="0" smtClean="0"/>
              <a:t>Packaging</a:t>
            </a:r>
          </a:p>
          <a:p>
            <a:r>
              <a:rPr lang="en-US" b="1" dirty="0"/>
              <a:t>Distribution and market approach</a:t>
            </a:r>
            <a:r>
              <a:rPr lang="en-US" dirty="0"/>
              <a:t> </a:t>
            </a:r>
            <a:r>
              <a:rPr lang="en-US" dirty="0" smtClean="0"/>
              <a:t> </a:t>
            </a:r>
          </a:p>
          <a:p>
            <a:r>
              <a:rPr lang="en-US" b="1" dirty="0"/>
              <a:t>Technique and equipment</a:t>
            </a:r>
            <a:r>
              <a:rPr lang="en-US" dirty="0"/>
              <a:t> 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6585381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1601500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/>
              <a:t>Chapter 8 – Use of ICT in Agro-food sector</a:t>
            </a:r>
            <a:r>
              <a:rPr lang="en-US" b="1" dirty="0"/>
              <a:t/>
            </a:r>
            <a:br>
              <a:rPr lang="en-US" b="1" dirty="0"/>
            </a:b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628650" y="2650638"/>
            <a:ext cx="8031470" cy="4207362"/>
          </a:xfrm>
        </p:spPr>
        <p:txBody>
          <a:bodyPr>
            <a:normAutofit/>
          </a:bodyPr>
          <a:lstStyle/>
          <a:p>
            <a:r>
              <a:rPr lang="en-US" dirty="0"/>
              <a:t>8.1 Use of ICT in the </a:t>
            </a:r>
            <a:r>
              <a:rPr lang="en-US" dirty="0" err="1"/>
              <a:t>agri</a:t>
            </a:r>
            <a:r>
              <a:rPr lang="en-US" dirty="0"/>
              <a:t>-food sector</a:t>
            </a:r>
          </a:p>
          <a:p>
            <a:r>
              <a:rPr lang="en-US" dirty="0"/>
              <a:t>8.2  ICT In Business Management 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Enterprise </a:t>
            </a:r>
            <a:r>
              <a:rPr lang="en-US" dirty="0"/>
              <a:t>Resource </a:t>
            </a:r>
            <a:r>
              <a:rPr lang="en-US" dirty="0" smtClean="0"/>
              <a:t>Planning</a:t>
            </a:r>
            <a:endParaRPr lang="en-US" dirty="0"/>
          </a:p>
          <a:p>
            <a:pPr lvl="1">
              <a:spcBef>
                <a:spcPts val="0"/>
              </a:spcBef>
            </a:pPr>
            <a:r>
              <a:rPr lang="en-US" dirty="0"/>
              <a:t>Customer Relationship Management </a:t>
            </a:r>
          </a:p>
          <a:p>
            <a:pPr lvl="1">
              <a:spcBef>
                <a:spcPts val="0"/>
              </a:spcBef>
            </a:pPr>
            <a:r>
              <a:rPr lang="en-US" dirty="0"/>
              <a:t>Business Intelligence, </a:t>
            </a:r>
          </a:p>
          <a:p>
            <a:pPr lvl="1">
              <a:spcBef>
                <a:spcPts val="0"/>
              </a:spcBef>
            </a:pPr>
            <a:r>
              <a:rPr lang="en-US" dirty="0"/>
              <a:t>ICT Supply Chain Management </a:t>
            </a:r>
          </a:p>
          <a:p>
            <a:r>
              <a:rPr lang="en-US" dirty="0"/>
              <a:t>8.3 ICT in Production Management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/>
              <a:t>8.4 Potential Benefits of ICT Use </a:t>
            </a:r>
            <a:endParaRPr lang="en-US" dirty="0" smtClean="0"/>
          </a:p>
          <a:p>
            <a:endParaRPr lang="el-GR" b="1" dirty="0"/>
          </a:p>
        </p:txBody>
      </p:sp>
    </p:spTree>
    <p:extLst>
      <p:ext uri="{BB962C8B-B14F-4D97-AF65-F5344CB8AC3E}">
        <p14:creationId xmlns:p14="http://schemas.microsoft.com/office/powerpoint/2010/main" val="16585381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1601500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/>
              <a:t>Chapter 9 - CRM </a:t>
            </a:r>
            <a:r>
              <a:rPr lang="en-US" sz="4000" b="1" dirty="0" smtClean="0"/>
              <a:t>for Agriculture Business</a:t>
            </a:r>
            <a:r>
              <a:rPr lang="en-US" sz="4000" b="1" dirty="0"/>
              <a:t>: How Can It Increase the </a:t>
            </a:r>
            <a:r>
              <a:rPr lang="en-US" sz="4000" b="1" dirty="0" smtClean="0"/>
              <a:t>Efficiency of Your Business?</a:t>
            </a:r>
            <a:r>
              <a:rPr lang="en-US" b="1" dirty="0"/>
              <a:t/>
            </a:r>
            <a:br>
              <a:rPr lang="en-US" b="1" dirty="0"/>
            </a:b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628650" y="3023360"/>
            <a:ext cx="3886200" cy="3222894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9.1 Automating agriculture business using CRM</a:t>
            </a:r>
          </a:p>
          <a:p>
            <a:r>
              <a:rPr lang="en-US" dirty="0"/>
              <a:t>9.2 New technologies versus old tools</a:t>
            </a:r>
          </a:p>
          <a:p>
            <a:r>
              <a:rPr lang="en-US" dirty="0"/>
              <a:t>9.3 How can CRM  facilitate the work in agriculture?</a:t>
            </a:r>
          </a:p>
          <a:p>
            <a:r>
              <a:rPr lang="en-US" dirty="0"/>
              <a:t>9.4 Tasks that your CRM for agriculture should perform</a:t>
            </a:r>
          </a:p>
          <a:p>
            <a:r>
              <a:rPr lang="en-US" dirty="0"/>
              <a:t>9.5 CRM software for agriculture</a:t>
            </a:r>
            <a:r>
              <a:rPr lang="en-US" dirty="0"/>
              <a:t> 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29150" y="3023360"/>
            <a:ext cx="3886200" cy="322289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S</a:t>
            </a:r>
            <a:r>
              <a:rPr lang="en-US" dirty="0" smtClean="0"/>
              <a:t>everal </a:t>
            </a:r>
            <a:r>
              <a:rPr lang="en-US" dirty="0"/>
              <a:t>CRM software services </a:t>
            </a:r>
            <a:endParaRPr lang="en-US" dirty="0" smtClean="0"/>
          </a:p>
          <a:p>
            <a:r>
              <a:rPr lang="en-US" b="1" dirty="0" err="1" smtClean="0"/>
              <a:t>Agrivi</a:t>
            </a:r>
            <a:r>
              <a:rPr lang="en-US" dirty="0"/>
              <a:t> </a:t>
            </a:r>
            <a:r>
              <a:rPr lang="en-US" dirty="0" smtClean="0"/>
              <a:t>- cover </a:t>
            </a:r>
            <a:r>
              <a:rPr lang="en-US" dirty="0"/>
              <a:t>the needs of farm </a:t>
            </a:r>
            <a:r>
              <a:rPr lang="en-US" dirty="0" smtClean="0"/>
              <a:t>management</a:t>
            </a:r>
          </a:p>
          <a:p>
            <a:r>
              <a:rPr lang="en-US" dirty="0" smtClean="0"/>
              <a:t> </a:t>
            </a:r>
            <a:r>
              <a:rPr lang="en-US" b="1" dirty="0" err="1" smtClean="0"/>
              <a:t>FarmLogics</a:t>
            </a:r>
            <a:r>
              <a:rPr lang="en-US" dirty="0"/>
              <a:t> </a:t>
            </a:r>
            <a:r>
              <a:rPr lang="en-US" dirty="0" smtClean="0"/>
              <a:t>- specialized </a:t>
            </a:r>
            <a:r>
              <a:rPr lang="en-US" dirty="0"/>
              <a:t>on the creation of software for agribusiness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b="1" dirty="0"/>
              <a:t>Dynamics 365 for </a:t>
            </a:r>
            <a:r>
              <a:rPr lang="en-US" b="1" dirty="0" smtClean="0"/>
              <a:t>Livestock</a:t>
            </a:r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dirty="0"/>
              <a:t>to manage livestock</a:t>
            </a:r>
            <a:r>
              <a:rPr lang="en-US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5381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1601500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/>
              <a:t>Chapter 9 - CRM </a:t>
            </a:r>
            <a:r>
              <a:rPr lang="en-US" sz="4000" b="1" dirty="0" smtClean="0"/>
              <a:t>for Agriculture Business</a:t>
            </a:r>
            <a:r>
              <a:rPr lang="en-US" sz="4000" b="1" dirty="0"/>
              <a:t>: How Can It Increase the </a:t>
            </a:r>
            <a:r>
              <a:rPr lang="en-US" sz="4000" b="1" dirty="0" smtClean="0"/>
              <a:t>Efficiency of Your Business?</a:t>
            </a:r>
            <a:r>
              <a:rPr lang="en-US" b="1" dirty="0"/>
              <a:t/>
            </a:r>
            <a:br>
              <a:rPr lang="en-US" b="1" dirty="0"/>
            </a:b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628650" y="3023360"/>
            <a:ext cx="3886200" cy="3222894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9.1 Automating agriculture business using CRM</a:t>
            </a:r>
          </a:p>
          <a:p>
            <a:r>
              <a:rPr lang="en-US" dirty="0"/>
              <a:t>9.2 New technologies versus old tools</a:t>
            </a:r>
          </a:p>
          <a:p>
            <a:r>
              <a:rPr lang="en-US" dirty="0"/>
              <a:t>9.3 How can CRM  facilitate the work in agriculture?</a:t>
            </a:r>
          </a:p>
          <a:p>
            <a:r>
              <a:rPr lang="en-US" dirty="0"/>
              <a:t>9.4 Tasks that your CRM for agriculture should perform</a:t>
            </a:r>
          </a:p>
          <a:p>
            <a:r>
              <a:rPr lang="en-US" dirty="0"/>
              <a:t>9.5 CRM software for agriculture</a:t>
            </a:r>
            <a:r>
              <a:rPr lang="en-US" dirty="0"/>
              <a:t> 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29150" y="3023360"/>
            <a:ext cx="3886200" cy="322289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S</a:t>
            </a:r>
            <a:r>
              <a:rPr lang="en-US" dirty="0" smtClean="0"/>
              <a:t>everal </a:t>
            </a:r>
            <a:r>
              <a:rPr lang="en-US" dirty="0"/>
              <a:t>CRM software services </a:t>
            </a:r>
            <a:endParaRPr lang="en-US" dirty="0" smtClean="0"/>
          </a:p>
          <a:p>
            <a:r>
              <a:rPr lang="en-US" b="1" dirty="0" err="1" smtClean="0"/>
              <a:t>Agrivi</a:t>
            </a:r>
            <a:r>
              <a:rPr lang="en-US" dirty="0"/>
              <a:t> </a:t>
            </a:r>
            <a:r>
              <a:rPr lang="en-US" dirty="0" smtClean="0"/>
              <a:t>- cover </a:t>
            </a:r>
            <a:r>
              <a:rPr lang="en-US" dirty="0"/>
              <a:t>the needs of farm </a:t>
            </a:r>
            <a:r>
              <a:rPr lang="en-US" dirty="0" smtClean="0"/>
              <a:t>management</a:t>
            </a:r>
          </a:p>
          <a:p>
            <a:r>
              <a:rPr lang="en-US" dirty="0" smtClean="0"/>
              <a:t> </a:t>
            </a:r>
            <a:r>
              <a:rPr lang="en-US" b="1" dirty="0" err="1" smtClean="0"/>
              <a:t>FarmLogics</a:t>
            </a:r>
            <a:r>
              <a:rPr lang="en-US" dirty="0"/>
              <a:t> </a:t>
            </a:r>
            <a:r>
              <a:rPr lang="en-US" dirty="0" smtClean="0"/>
              <a:t>- specialized </a:t>
            </a:r>
            <a:r>
              <a:rPr lang="en-US" dirty="0"/>
              <a:t>on the creation of software for agribusiness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b="1" dirty="0"/>
              <a:t>Dynamics 365 for </a:t>
            </a:r>
            <a:r>
              <a:rPr lang="en-US" b="1" dirty="0" smtClean="0"/>
              <a:t>Livestock</a:t>
            </a:r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dirty="0"/>
              <a:t>to manage livestock</a:t>
            </a:r>
            <a:r>
              <a:rPr lang="en-US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94956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1601500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/>
              <a:t/>
            </a:r>
            <a:br>
              <a:rPr lang="en-US" sz="4000" b="1" dirty="0"/>
            </a:br>
            <a:r>
              <a:rPr lang="en-US" sz="4000" b="1" dirty="0" smtClean="0"/>
              <a:t>Chapter </a:t>
            </a:r>
            <a:r>
              <a:rPr lang="en-US" sz="4000" b="1" dirty="0"/>
              <a:t>10 – Facilitate and capitalize on change and innovation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b="1" dirty="0"/>
              <a:t/>
            </a:r>
            <a:br>
              <a:rPr lang="en-US" b="1" dirty="0"/>
            </a:b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628650" y="3023360"/>
            <a:ext cx="3886200" cy="3222894"/>
          </a:xfrm>
        </p:spPr>
        <p:txBody>
          <a:bodyPr>
            <a:normAutofit fontScale="47500" lnSpcReduction="20000"/>
          </a:bodyPr>
          <a:lstStyle/>
          <a:p>
            <a:r>
              <a:rPr lang="en-US" sz="5100" dirty="0"/>
              <a:t>8.1 Participate in planning the change</a:t>
            </a:r>
          </a:p>
          <a:p>
            <a:r>
              <a:rPr lang="en-US" sz="5100" dirty="0"/>
              <a:t>8.2 Develop creative and flexible approaches and solutions</a:t>
            </a:r>
          </a:p>
          <a:p>
            <a:r>
              <a:rPr lang="en-US" sz="5100" dirty="0"/>
              <a:t>8.3 Manage emerging challenges and opportunities</a:t>
            </a:r>
          </a:p>
          <a:p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29150" y="3023360"/>
            <a:ext cx="3886200" cy="3222894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/>
              <a:t>The objectives of the chapter are :</a:t>
            </a:r>
          </a:p>
          <a:p>
            <a:pPr lvl="0"/>
            <a:r>
              <a:rPr lang="en-US" dirty="0"/>
              <a:t>to design plans in consultation with designated individuals/groups. Alternative approaches to managing workplace issues and solutions problems are identified and analyzed. </a:t>
            </a:r>
          </a:p>
          <a:p>
            <a:pPr lvl="0"/>
            <a:r>
              <a:rPr lang="en-US" dirty="0"/>
              <a:t>To assess risks and to evaluate how to take action to achieve a  recognized benefit or advantage to the organization.</a:t>
            </a:r>
          </a:p>
          <a:p>
            <a:pPr lvl="0"/>
            <a:r>
              <a:rPr lang="en-US" dirty="0"/>
              <a:t>To identify manners how to manage of the workplace in a way which promotes the  development of innovative approaches and outcomes</a:t>
            </a:r>
          </a:p>
          <a:p>
            <a:pPr lvl="0"/>
            <a:r>
              <a:rPr lang="en-US" dirty="0"/>
              <a:t>To apply Creative and responsive approaches to resource  management that improves productivity and services and/or reduces costs </a:t>
            </a:r>
          </a:p>
        </p:txBody>
      </p:sp>
    </p:spTree>
    <p:extLst>
      <p:ext uri="{BB962C8B-B14F-4D97-AF65-F5344CB8AC3E}">
        <p14:creationId xmlns:p14="http://schemas.microsoft.com/office/powerpoint/2010/main" val="36794956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1601500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/>
              <a:t/>
            </a:r>
            <a:br>
              <a:rPr lang="en-US" sz="4000" b="1" dirty="0"/>
            </a:br>
            <a:r>
              <a:rPr lang="en-US" sz="3600" b="1" dirty="0"/>
              <a:t>Chapter 11 – Review marketing performance</a:t>
            </a:r>
            <a:br>
              <a:rPr lang="en-US" sz="3600" b="1" dirty="0"/>
            </a:br>
            <a:r>
              <a:rPr lang="en-US" sz="3600" b="1" dirty="0"/>
              <a:t/>
            </a:r>
            <a:br>
              <a:rPr lang="en-US" sz="3600" b="1" dirty="0"/>
            </a:br>
            <a:r>
              <a:rPr lang="en-US" b="1" dirty="0"/>
              <a:t/>
            </a:r>
            <a:br>
              <a:rPr lang="en-US" b="1" dirty="0"/>
            </a:b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628649" y="3023360"/>
            <a:ext cx="7572453" cy="3222894"/>
          </a:xfrm>
        </p:spPr>
        <p:txBody>
          <a:bodyPr>
            <a:normAutofit/>
          </a:bodyPr>
          <a:lstStyle/>
          <a:p>
            <a:pPr marL="457200" marR="0" lvl="1" indent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>
                <a:latin typeface="Cambria"/>
                <a:ea typeface="Calibri"/>
                <a:cs typeface="Helvetica"/>
              </a:rPr>
              <a:t>11.1 Review </a:t>
            </a:r>
            <a:r>
              <a:rPr lang="en-US" dirty="0">
                <a:latin typeface="Cambria"/>
                <a:ea typeface="Calibri"/>
                <a:cs typeface="Helvetica"/>
              </a:rPr>
              <a:t>customer requirements</a:t>
            </a:r>
            <a:endParaRPr lang="en-US" sz="1800" dirty="0">
              <a:ea typeface="Calibri"/>
              <a:cs typeface="Times New Roman"/>
            </a:endParaRPr>
          </a:p>
          <a:p>
            <a:pPr marL="457200" marR="0" lvl="1" indent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>
                <a:latin typeface="Cambria"/>
                <a:ea typeface="Calibri"/>
                <a:cs typeface="Helvetica"/>
              </a:rPr>
              <a:t>11.2 Confirm </a:t>
            </a:r>
            <a:r>
              <a:rPr lang="en-US" dirty="0">
                <a:latin typeface="Cambria"/>
                <a:ea typeface="Calibri"/>
                <a:cs typeface="Helvetica"/>
              </a:rPr>
              <a:t>market demand</a:t>
            </a:r>
            <a:endParaRPr lang="en-US" sz="1800" dirty="0">
              <a:ea typeface="Calibri"/>
              <a:cs typeface="Times New Roman"/>
            </a:endParaRPr>
          </a:p>
          <a:p>
            <a:pPr marL="457200" marR="0" lvl="1" indent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>
                <a:latin typeface="Cambria"/>
                <a:ea typeface="Calibri"/>
                <a:cs typeface="Helvetica"/>
              </a:rPr>
              <a:t>11.3 Review </a:t>
            </a:r>
            <a:r>
              <a:rPr lang="en-US" dirty="0" err="1" smtClean="0">
                <a:latin typeface="Cambria"/>
                <a:ea typeface="Calibri"/>
                <a:cs typeface="Helvetica"/>
              </a:rPr>
              <a:t>produkt</a:t>
            </a:r>
            <a:r>
              <a:rPr lang="en-US" dirty="0">
                <a:latin typeface="Cambria"/>
                <a:ea typeface="Calibri"/>
                <a:cs typeface="Helvetica"/>
              </a:rPr>
              <a:t>/ service features</a:t>
            </a:r>
            <a:endParaRPr lang="en-US" sz="1800" dirty="0">
              <a:ea typeface="Calibri"/>
              <a:cs typeface="Times New Roman"/>
            </a:endParaRPr>
          </a:p>
          <a:p>
            <a:pPr marL="457200" marR="0" lvl="1" indent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>
                <a:latin typeface="Cambria"/>
                <a:ea typeface="Calibri"/>
                <a:cs typeface="Helvetica"/>
              </a:rPr>
              <a:t>11.4 Monitor </a:t>
            </a:r>
            <a:r>
              <a:rPr lang="en-US" dirty="0">
                <a:latin typeface="Cambria"/>
                <a:ea typeface="Calibri"/>
                <a:cs typeface="Helvetica"/>
              </a:rPr>
              <a:t>and improve marketing performance</a:t>
            </a:r>
            <a:endParaRPr lang="en-US" sz="1800" dirty="0">
              <a:ea typeface="Calibri"/>
              <a:cs typeface="Times New Roman"/>
            </a:endParaRP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747980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C7486"/>
                </a:solidFill>
                <a:latin typeface="Century" panose="02040604050505020304" pitchFamily="18" charset="0"/>
              </a:rPr>
              <a:t>AGROINNOECO</a:t>
            </a:r>
            <a:br>
              <a:rPr lang="en-US" dirty="0">
                <a:solidFill>
                  <a:srgbClr val="3C7486"/>
                </a:solidFill>
                <a:latin typeface="Century" panose="02040604050505020304" pitchFamily="18" charset="0"/>
              </a:rPr>
            </a:br>
            <a:endParaRPr lang="el-GR" dirty="0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623888" y="3967438"/>
            <a:ext cx="7886700" cy="2122217"/>
          </a:xfrm>
        </p:spPr>
        <p:txBody>
          <a:bodyPr>
            <a:normAutofit/>
          </a:bodyPr>
          <a:lstStyle/>
          <a:p>
            <a:r>
              <a:rPr lang="en-US" sz="1400" dirty="0" smtClean="0">
                <a:solidFill>
                  <a:srgbClr val="3C7486"/>
                </a:solidFill>
                <a:latin typeface="Century" panose="02040604050505020304" pitchFamily="18" charset="0"/>
              </a:rPr>
              <a:t>TRAINING MODULE </a:t>
            </a:r>
          </a:p>
          <a:p>
            <a:r>
              <a:rPr lang="en-US" sz="1900" dirty="0" smtClean="0">
                <a:solidFill>
                  <a:srgbClr val="3C7486"/>
                </a:solidFill>
                <a:latin typeface="Century" panose="02040604050505020304" pitchFamily="18" charset="0"/>
              </a:rPr>
              <a:t>Increased customer satisfaction – Improving quality of products and services</a:t>
            </a:r>
            <a:endParaRPr lang="en-US" sz="1900" dirty="0">
              <a:solidFill>
                <a:srgbClr val="3C7486"/>
              </a:solidFill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384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1520670"/>
            <a:ext cx="7886700" cy="1325563"/>
          </a:xfrm>
        </p:spPr>
        <p:txBody>
          <a:bodyPr/>
          <a:lstStyle/>
          <a:p>
            <a:r>
              <a:rPr lang="en-US" dirty="0" smtClean="0"/>
              <a:t>Introduction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628650" y="2846233"/>
            <a:ext cx="7886700" cy="3330731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introduce the participants to the importance of marketing and information on customers in the process of agricultural production and marketing,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interdependence of business skills with information management is becoming more crucial for the success of businesses in all areas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In Agro-business </a:t>
            </a:r>
            <a:r>
              <a:rPr lang="en-US" dirty="0" smtClean="0"/>
              <a:t>the </a:t>
            </a:r>
            <a:r>
              <a:rPr lang="en-US" dirty="0"/>
              <a:t>importance of managing information is raising with a focus on customer satisfaction and delivering quality in the product and service of the sector. </a:t>
            </a:r>
            <a:endParaRPr lang="en-US" dirty="0" smtClean="0"/>
          </a:p>
          <a:p>
            <a:r>
              <a:rPr lang="en-US" dirty="0" smtClean="0"/>
              <a:t>Information </a:t>
            </a:r>
            <a:r>
              <a:rPr lang="en-US" dirty="0"/>
              <a:t>management and processing requires also skills on technology management and innovation as well as change management during businesses processes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Interaction among research fields such as engineering, agriculture, Information and Communication Technologies  are important for delivering  quality in the sector. 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400717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1520670"/>
            <a:ext cx="7886700" cy="1325563"/>
          </a:xfrm>
        </p:spPr>
        <p:txBody>
          <a:bodyPr/>
          <a:lstStyle/>
          <a:p>
            <a:r>
              <a:rPr lang="en-US" dirty="0" smtClean="0"/>
              <a:t>Introduction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628650" y="2846233"/>
            <a:ext cx="7886700" cy="333073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The Objectives of the training course are: </a:t>
            </a:r>
          </a:p>
          <a:p>
            <a:pPr lvl="0"/>
            <a:r>
              <a:rPr lang="en-US" dirty="0"/>
              <a:t>to strengthen the internal management of farmers’ organizations, more specifically in marketing coordination and quality delivery, </a:t>
            </a:r>
          </a:p>
          <a:p>
            <a:pPr lvl="0"/>
            <a:r>
              <a:rPr lang="en-US" dirty="0"/>
              <a:t>to facilitate agribusiness related information exchanges within and between farmers organizations,</a:t>
            </a:r>
          </a:p>
          <a:p>
            <a:pPr lvl="0"/>
            <a:r>
              <a:rPr lang="en-US" dirty="0"/>
              <a:t>to improve skills related to technology management and ICTs in servicing the business needs for information on customers and the market </a:t>
            </a:r>
          </a:p>
          <a:p>
            <a:pPr lvl="0"/>
            <a:r>
              <a:rPr lang="en-US" dirty="0"/>
              <a:t>to improve farm business management and marketing skills of farmers’ organizations, </a:t>
            </a:r>
          </a:p>
          <a:p>
            <a:pPr lvl="0"/>
            <a:r>
              <a:rPr lang="en-US" dirty="0"/>
              <a:t>to strengthen entrepreneurial  skills to improve produce quality and better service.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732928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244809" y="1601500"/>
            <a:ext cx="8751923" cy="1325563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Chapter 1 - </a:t>
            </a:r>
            <a:r>
              <a:rPr lang="en-US" sz="4000" b="1" dirty="0"/>
              <a:t>Agribusiness development and agricultural marketing</a:t>
            </a:r>
            <a:r>
              <a:rPr lang="en-US" b="1" dirty="0"/>
              <a:t/>
            </a:r>
            <a:br>
              <a:rPr lang="en-US" b="1" dirty="0"/>
            </a:b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628650" y="3023360"/>
            <a:ext cx="3886200" cy="3222894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Overview </a:t>
            </a:r>
            <a:r>
              <a:rPr lang="en-US" dirty="0"/>
              <a:t>of rural agribusiness </a:t>
            </a:r>
            <a:r>
              <a:rPr lang="en-US" dirty="0" smtClean="0"/>
              <a:t>development</a:t>
            </a:r>
            <a:endParaRPr lang="en-US" sz="1800" dirty="0" smtClean="0"/>
          </a:p>
          <a:p>
            <a:r>
              <a:rPr lang="en-US" dirty="0" smtClean="0"/>
              <a:t>Nature </a:t>
            </a:r>
            <a:r>
              <a:rPr lang="en-US" dirty="0"/>
              <a:t>of agribusiness products and resources </a:t>
            </a:r>
            <a:endParaRPr lang="en-US" sz="1800" dirty="0" smtClean="0"/>
          </a:p>
          <a:p>
            <a:r>
              <a:rPr lang="en-US" dirty="0" smtClean="0"/>
              <a:t> </a:t>
            </a:r>
            <a:r>
              <a:rPr lang="en-US" dirty="0"/>
              <a:t>Agricultural marketing </a:t>
            </a:r>
            <a:r>
              <a:rPr lang="en-US" dirty="0" smtClean="0"/>
              <a:t>concepts</a:t>
            </a:r>
            <a:endParaRPr lang="en-US" sz="1800" dirty="0" smtClean="0"/>
          </a:p>
          <a:p>
            <a:endParaRPr lang="en-US" sz="2000" dirty="0"/>
          </a:p>
          <a:p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29150" y="3023360"/>
            <a:ext cx="3886200" cy="322289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Understanding the customer</a:t>
            </a:r>
            <a:endParaRPr lang="en-US" sz="1800" dirty="0"/>
          </a:p>
          <a:p>
            <a:pPr lvl="1"/>
            <a:r>
              <a:rPr lang="en-US" dirty="0" smtClean="0"/>
              <a:t>Target </a:t>
            </a:r>
            <a:r>
              <a:rPr lang="en-US" dirty="0"/>
              <a:t>marketing and customer satisfaction</a:t>
            </a:r>
            <a:endParaRPr lang="en-US" sz="1600" dirty="0"/>
          </a:p>
          <a:p>
            <a:pPr lvl="1"/>
            <a:r>
              <a:rPr lang="en-US" dirty="0"/>
              <a:t>Researching customers  - Consumer buying behavior </a:t>
            </a:r>
            <a:endParaRPr lang="en-US" sz="1600" dirty="0"/>
          </a:p>
          <a:p>
            <a:pPr lvl="1"/>
            <a:r>
              <a:rPr lang="en-US" dirty="0"/>
              <a:t>Segmentation of agricultural markets 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813342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1601500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en-US" sz="4000" b="1" dirty="0"/>
              <a:t>Chapter 2 – Deliver and monitor a product and service to customers</a:t>
            </a:r>
            <a:r>
              <a:rPr lang="en-US" b="1" dirty="0"/>
              <a:t/>
            </a:r>
            <a:br>
              <a:rPr lang="en-US" b="1" dirty="0"/>
            </a:b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628650" y="3023360"/>
            <a:ext cx="3886200" cy="3222894"/>
          </a:xfrm>
        </p:spPr>
        <p:txBody>
          <a:bodyPr/>
          <a:lstStyle/>
          <a:p>
            <a:r>
              <a:rPr lang="en-US" dirty="0"/>
              <a:t>2.1 Identify customers' needs</a:t>
            </a:r>
          </a:p>
          <a:p>
            <a:r>
              <a:rPr lang="en-US" dirty="0"/>
              <a:t>2.2 Deliver a service to customers</a:t>
            </a:r>
          </a:p>
          <a:p>
            <a:r>
              <a:rPr lang="en-US" dirty="0"/>
              <a:t>2.3 Monitor and report on service delivery</a:t>
            </a:r>
          </a:p>
          <a:p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29150" y="3023360"/>
            <a:ext cx="3886200" cy="3222894"/>
          </a:xfrm>
        </p:spPr>
        <p:txBody>
          <a:bodyPr/>
          <a:lstStyle/>
          <a:p>
            <a:r>
              <a:rPr lang="en-US" b="1" dirty="0"/>
              <a:t>Case study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Customer Experience: Is Amazon Going Downhill</a:t>
            </a:r>
            <a:r>
              <a:rPr lang="en-US" dirty="0" smtClean="0"/>
              <a:t>?</a:t>
            </a:r>
          </a:p>
          <a:p>
            <a:pPr marL="0" indent="0">
              <a:buNone/>
            </a:pPr>
            <a:r>
              <a:rPr lang="en-US" b="1" dirty="0" smtClean="0"/>
              <a:t>The Good</a:t>
            </a:r>
            <a:r>
              <a:rPr lang="en-US" b="1" dirty="0"/>
              <a:t>- </a:t>
            </a:r>
            <a:r>
              <a:rPr lang="en-US" b="1" dirty="0" smtClean="0"/>
              <a:t>Experience</a:t>
            </a:r>
          </a:p>
          <a:p>
            <a:pPr marL="0" indent="0">
              <a:buNone/>
            </a:pPr>
            <a:r>
              <a:rPr lang="en-US" b="1" dirty="0"/>
              <a:t>The Bad Experience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658538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1601500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en-US" sz="4000" b="1" dirty="0"/>
              <a:t>Chapter 3 – Business partnerships along the value chain with focus to customers and quality</a:t>
            </a:r>
            <a:r>
              <a:rPr lang="en-US" b="1" dirty="0"/>
              <a:t/>
            </a:r>
            <a:br>
              <a:rPr lang="en-US" b="1" dirty="0"/>
            </a:b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628650" y="3023360"/>
            <a:ext cx="3886200" cy="3222894"/>
          </a:xfrm>
        </p:spPr>
        <p:txBody>
          <a:bodyPr>
            <a:normAutofit fontScale="55000" lnSpcReduction="20000"/>
          </a:bodyPr>
          <a:lstStyle/>
          <a:p>
            <a:r>
              <a:rPr lang="en-US" sz="3600" dirty="0"/>
              <a:t>3.1 What is a business partnership?</a:t>
            </a:r>
          </a:p>
          <a:p>
            <a:r>
              <a:rPr lang="en-US" sz="3600" dirty="0"/>
              <a:t>3.2 Different business partnership modalities</a:t>
            </a:r>
          </a:p>
          <a:p>
            <a:r>
              <a:rPr lang="en-US" sz="3600" dirty="0"/>
              <a:t>3.3 Building partnerships </a:t>
            </a:r>
          </a:p>
          <a:p>
            <a:r>
              <a:rPr lang="en-US" sz="3600" dirty="0"/>
              <a:t>3.4 Cycle of a partnership </a:t>
            </a:r>
          </a:p>
          <a:p>
            <a:r>
              <a:rPr lang="en-US" sz="3600" dirty="0"/>
              <a:t>3.5 Agro-food chains and methodology of constructing and selecting partnerships</a:t>
            </a:r>
          </a:p>
          <a:p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29150" y="3023359"/>
            <a:ext cx="3886200" cy="3478927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The main objectives of the chapter are:</a:t>
            </a:r>
          </a:p>
          <a:p>
            <a:pPr lvl="0"/>
            <a:r>
              <a:rPr lang="en-US" dirty="0"/>
              <a:t>Characterizes take holders involved at the various stages of the chain. </a:t>
            </a:r>
          </a:p>
          <a:p>
            <a:pPr lvl="0"/>
            <a:r>
              <a:rPr lang="en-US" dirty="0"/>
              <a:t>Identify the strengths, weaknesses, opportunities and threats affecting chain competitiveness.</a:t>
            </a:r>
          </a:p>
          <a:p>
            <a:pPr lvl="0"/>
            <a:r>
              <a:rPr lang="en-US" dirty="0"/>
              <a:t>Create a space for discussion and thought.</a:t>
            </a:r>
            <a:r>
              <a:rPr lang="en-US" dirty="0" smtClean="0"/>
              <a:t> </a:t>
            </a:r>
          </a:p>
          <a:p>
            <a:pPr lvl="0"/>
            <a:r>
              <a:rPr lang="en-US" dirty="0" smtClean="0"/>
              <a:t>With </a:t>
            </a:r>
            <a:r>
              <a:rPr lang="en-US" dirty="0"/>
              <a:t>the aim of identifying the problems and needs faced by organized small-scale producers in terms of their engagement in the business chain, some practical activities such as group discussion  and </a:t>
            </a:r>
            <a:r>
              <a:rPr lang="en-US" dirty="0" err="1"/>
              <a:t>presenations</a:t>
            </a:r>
            <a:r>
              <a:rPr lang="en-US" dirty="0"/>
              <a:t> are were undertaken.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658538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1601500"/>
            <a:ext cx="8368082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/>
              <a:t>Chapter 4 – Challenges in communication and technology transfer</a:t>
            </a:r>
            <a:r>
              <a:rPr lang="en-US" b="1" dirty="0"/>
              <a:t/>
            </a:r>
            <a:br>
              <a:rPr lang="en-US" b="1" dirty="0"/>
            </a:b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628650" y="3023360"/>
            <a:ext cx="3886200" cy="3222894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4.1 Communication with customers and customer satisfaction </a:t>
            </a:r>
          </a:p>
          <a:p>
            <a:r>
              <a:rPr lang="en-US" dirty="0"/>
              <a:t>4.2 Customer satisfaction and competitive position</a:t>
            </a:r>
          </a:p>
          <a:p>
            <a:r>
              <a:rPr lang="en-US" dirty="0"/>
              <a:t>4.3 Customer needs and the lead to innovation and technology</a:t>
            </a:r>
          </a:p>
          <a:p>
            <a:r>
              <a:rPr lang="en-US" dirty="0"/>
              <a:t>4.4 Communication challenges with different stakeholders </a:t>
            </a:r>
          </a:p>
          <a:p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29150" y="3023360"/>
            <a:ext cx="3886200" cy="322289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/>
              <a:t>Food service company case study</a:t>
            </a:r>
            <a:endParaRPr lang="en-US" dirty="0"/>
          </a:p>
          <a:p>
            <a:r>
              <a:rPr lang="en-US" b="1" dirty="0"/>
              <a:t>The Challenge</a:t>
            </a:r>
            <a:endParaRPr lang="en-US" dirty="0"/>
          </a:p>
          <a:p>
            <a:r>
              <a:rPr lang="en-US" b="1" dirty="0"/>
              <a:t>Best Practice Meat Quality Program</a:t>
            </a:r>
            <a:endParaRPr lang="en-US" dirty="0"/>
          </a:p>
          <a:p>
            <a:r>
              <a:rPr lang="en-US" b="1" dirty="0"/>
              <a:t>Implementation Strategy</a:t>
            </a:r>
            <a:endParaRPr lang="en-US" dirty="0"/>
          </a:p>
          <a:p>
            <a:r>
              <a:rPr lang="en-US" b="1" dirty="0"/>
              <a:t>Best Practice Procedures</a:t>
            </a:r>
            <a:endParaRPr lang="en-US" dirty="0"/>
          </a:p>
          <a:p>
            <a:pPr lvl="1"/>
            <a:r>
              <a:rPr lang="en-US" dirty="0"/>
              <a:t>Benchmarking</a:t>
            </a:r>
            <a:r>
              <a:rPr lang="en-US" dirty="0"/>
              <a:t> </a:t>
            </a:r>
            <a:endParaRPr lang="en-US" dirty="0" smtClean="0"/>
          </a:p>
          <a:p>
            <a:pPr lvl="1"/>
            <a:r>
              <a:rPr lang="en-US" dirty="0"/>
              <a:t>Continual </a:t>
            </a:r>
            <a:r>
              <a:rPr lang="en-US" dirty="0" smtClean="0"/>
              <a:t>improvement </a:t>
            </a:r>
            <a:r>
              <a:rPr lang="en-US" dirty="0"/>
              <a:t>processes </a:t>
            </a:r>
            <a:endParaRPr lang="en-US" dirty="0" smtClean="0"/>
          </a:p>
          <a:p>
            <a:pPr lvl="1"/>
            <a:r>
              <a:rPr lang="en-US" dirty="0"/>
              <a:t>Staff and supplier training 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658538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1601500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/>
              <a:t>Chapter 5 – Entrepreneurship, leadership and business plan  serving quality</a:t>
            </a:r>
            <a:r>
              <a:rPr lang="en-US" b="1" dirty="0"/>
              <a:t/>
            </a:r>
            <a:br>
              <a:rPr lang="en-US" b="1" dirty="0"/>
            </a:b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628650" y="3023360"/>
            <a:ext cx="3886200" cy="322289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5.1 Entrepreneurship and entrepreneurs</a:t>
            </a:r>
          </a:p>
          <a:p>
            <a:pPr lvl="1"/>
            <a:r>
              <a:rPr lang="en-US" dirty="0"/>
              <a:t>The importance of entrepreneurship </a:t>
            </a:r>
          </a:p>
          <a:p>
            <a:pPr lvl="1"/>
            <a:r>
              <a:rPr lang="en-US" dirty="0"/>
              <a:t>Entrepreneur characteristics and skills </a:t>
            </a:r>
          </a:p>
          <a:p>
            <a:pPr lvl="1"/>
            <a:r>
              <a:rPr lang="en-US" dirty="0"/>
              <a:t>Entrepreneurial process </a:t>
            </a:r>
          </a:p>
          <a:p>
            <a:r>
              <a:rPr lang="en-US" dirty="0"/>
              <a:t>5.2 Provide leadership in the workplace</a:t>
            </a:r>
          </a:p>
          <a:p>
            <a:r>
              <a:rPr lang="en-US" dirty="0"/>
              <a:t>5.3 The business plan: importance and preparation</a:t>
            </a:r>
          </a:p>
          <a:p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29150" y="3023360"/>
            <a:ext cx="3886200" cy="322289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Objectives:</a:t>
            </a:r>
          </a:p>
          <a:p>
            <a:pPr lvl="0"/>
            <a:r>
              <a:rPr lang="en-US" dirty="0"/>
              <a:t>to understand what is an entrepreneur</a:t>
            </a:r>
          </a:p>
          <a:p>
            <a:pPr lvl="0"/>
            <a:r>
              <a:rPr lang="en-US" dirty="0"/>
              <a:t>to assess the qualities of good entrepreneurs </a:t>
            </a:r>
          </a:p>
          <a:p>
            <a:pPr lvl="0"/>
            <a:r>
              <a:rPr lang="en-US" dirty="0"/>
              <a:t>to identify people in group who have aptitude and desire to develop a new business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658538118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Θέμα του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Θέμα του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Θέμα του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</TotalTime>
  <Words>1024</Words>
  <Application>Microsoft Macintosh PowerPoint</Application>
  <PresentationFormat>On-screen Show (4:3)</PresentationFormat>
  <Paragraphs>127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Θέμα του Office</vt:lpstr>
      <vt:lpstr>PowerPoint Presentation</vt:lpstr>
      <vt:lpstr>AGROINNOECO </vt:lpstr>
      <vt:lpstr>Introduction</vt:lpstr>
      <vt:lpstr>Introduction</vt:lpstr>
      <vt:lpstr>Chapter 1 - Agribusiness development and agricultural marketing </vt:lpstr>
      <vt:lpstr>Chapter 2 – Deliver and monitor a product and service to customers </vt:lpstr>
      <vt:lpstr>Chapter 3 – Business partnerships along the value chain with focus to customers and quality </vt:lpstr>
      <vt:lpstr>Chapter 4 – Challenges in communication and technology transfer </vt:lpstr>
      <vt:lpstr>Chapter 5 – Entrepreneurship, leadership and business plan  serving quality </vt:lpstr>
      <vt:lpstr>Chapter 6 – Manage quality customer service </vt:lpstr>
      <vt:lpstr>Chapter 7   – Decision about product and product quality in agriculture sector </vt:lpstr>
      <vt:lpstr>Chapter 8 – Use of ICT in Agro-food sector </vt:lpstr>
      <vt:lpstr>Chapter 9 - CRM for Agriculture Business: How Can It Increase the Efficiency of Your Business? </vt:lpstr>
      <vt:lpstr>Chapter 9 - CRM for Agriculture Business: How Can It Increase the Efficiency of Your Business? </vt:lpstr>
      <vt:lpstr>  Chapter 10 – Facilitate and capitalize on change and innovation  </vt:lpstr>
      <vt:lpstr>  Chapter 11 – Review marketing performance  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nikos-maria</dc:creator>
  <cp:lastModifiedBy>Ermelinda Kordha</cp:lastModifiedBy>
  <cp:revision>28</cp:revision>
  <dcterms:created xsi:type="dcterms:W3CDTF">2018-04-11T10:41:41Z</dcterms:created>
  <dcterms:modified xsi:type="dcterms:W3CDTF">2019-02-07T11:06:52Z</dcterms:modified>
</cp:coreProperties>
</file>