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7" r:id="rId2"/>
    <p:sldId id="259" r:id="rId3"/>
    <p:sldId id="258" r:id="rId4"/>
    <p:sldId id="260" r:id="rId5"/>
    <p:sldId id="268" r:id="rId6"/>
    <p:sldId id="267" r:id="rId7"/>
    <p:sldId id="270" r:id="rId8"/>
    <p:sldId id="269" r:id="rId9"/>
    <p:sldId id="265" r:id="rId10"/>
    <p:sldId id="266" r:id="rId11"/>
    <p:sldId id="272" r:id="rId12"/>
    <p:sldId id="273" r:id="rId13"/>
    <p:sldId id="274" r:id="rId14"/>
  </p:sldIdLst>
  <p:sldSz cx="9144000" cy="6858000" type="screen4x3"/>
  <p:notesSz cx="6858000" cy="9144000"/>
  <p:defaultText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C7486"/>
    <a:srgbClr val="003399"/>
    <a:srgbClr val="599B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p:scale>
          <a:sx n="104" d="100"/>
          <a:sy n="104" d="100"/>
        </p:scale>
        <p:origin x="-429" y="25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Διαφάνεια τίτλου">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l-GR"/>
              <a:t>Στυλ κύριου τίτλου</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l-GR"/>
              <a:t>Στυλ κύριου υπότιτλου</a:t>
            </a:r>
            <a:endParaRPr lang="en-US" dirty="0"/>
          </a:p>
        </p:txBody>
      </p:sp>
      <p:sp>
        <p:nvSpPr>
          <p:cNvPr id="4" name="Date Placeholder 3"/>
          <p:cNvSpPr>
            <a:spLocks noGrp="1"/>
          </p:cNvSpPr>
          <p:nvPr>
            <p:ph type="dt" sz="half" idx="10"/>
          </p:nvPr>
        </p:nvSpPr>
        <p:spPr/>
        <p:txBody>
          <a:bodyPr/>
          <a:lstStyle/>
          <a:p>
            <a:fld id="{3FD8C579-8D33-4354-BC4A-C23CA90E65B9}" type="datetimeFigureOut">
              <a:rPr lang="el-GR" smtClean="0"/>
              <a:t>10/2/2019</a:t>
            </a:fld>
            <a:endParaRPr lang="el-GR"/>
          </a:p>
        </p:txBody>
      </p:sp>
      <p:sp>
        <p:nvSpPr>
          <p:cNvPr id="5" name="Footer Placeholder 4"/>
          <p:cNvSpPr>
            <a:spLocks noGrp="1"/>
          </p:cNvSpPr>
          <p:nvPr>
            <p:ph type="ftr" sz="quarter" idx="11"/>
          </p:nvPr>
        </p:nvSpPr>
        <p:spPr/>
        <p:txBody>
          <a:bodyPr/>
          <a:lstStyle/>
          <a:p>
            <a:endParaRPr lang="el-GR"/>
          </a:p>
        </p:txBody>
      </p:sp>
      <p:sp>
        <p:nvSpPr>
          <p:cNvPr id="6" name="Slide Number Placeholder 5"/>
          <p:cNvSpPr>
            <a:spLocks noGrp="1"/>
          </p:cNvSpPr>
          <p:nvPr>
            <p:ph type="sldNum" sz="quarter" idx="12"/>
          </p:nvPr>
        </p:nvSpPr>
        <p:spPr/>
        <p:txBody>
          <a:bodyPr/>
          <a:lstStyle/>
          <a:p>
            <a:fld id="{E353803B-E54B-42D2-832A-EED6019A64A8}" type="slidenum">
              <a:rPr lang="el-GR" smtClean="0"/>
              <a:t>‹N›</a:t>
            </a:fld>
            <a:endParaRPr lang="el-GR"/>
          </a:p>
        </p:txBody>
      </p:sp>
    </p:spTree>
    <p:extLst>
      <p:ext uri="{BB962C8B-B14F-4D97-AF65-F5344CB8AC3E}">
        <p14:creationId xmlns:p14="http://schemas.microsoft.com/office/powerpoint/2010/main" val="178245430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Τίτλος και Κατακόρυφο κείμεν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l-GR"/>
              <a:t>Στυλ κύριου τίτλου</a:t>
            </a:r>
            <a:endParaRPr lang="en-US" dirty="0"/>
          </a:p>
        </p:txBody>
      </p:sp>
      <p:sp>
        <p:nvSpPr>
          <p:cNvPr id="3" name="Vertical Text Placeholder 2"/>
          <p:cNvSpPr>
            <a:spLocks noGrp="1"/>
          </p:cNvSpPr>
          <p:nvPr>
            <p:ph type="body" orient="vert" idx="1"/>
          </p:nvPr>
        </p:nvSpPr>
        <p:spPr/>
        <p:txBody>
          <a:bodyPr vert="eaVert"/>
          <a:lstStyle/>
          <a:p>
            <a:pPr lvl="0"/>
            <a:r>
              <a:rPr lang="el-GR"/>
              <a:t>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endParaRPr lang="en-US" dirty="0"/>
          </a:p>
        </p:txBody>
      </p:sp>
      <p:sp>
        <p:nvSpPr>
          <p:cNvPr id="4" name="Date Placeholder 3"/>
          <p:cNvSpPr>
            <a:spLocks noGrp="1"/>
          </p:cNvSpPr>
          <p:nvPr>
            <p:ph type="dt" sz="half" idx="10"/>
          </p:nvPr>
        </p:nvSpPr>
        <p:spPr/>
        <p:txBody>
          <a:bodyPr/>
          <a:lstStyle/>
          <a:p>
            <a:fld id="{3FD8C579-8D33-4354-BC4A-C23CA90E65B9}" type="datetimeFigureOut">
              <a:rPr lang="el-GR" smtClean="0"/>
              <a:t>10/2/2019</a:t>
            </a:fld>
            <a:endParaRPr lang="el-GR"/>
          </a:p>
        </p:txBody>
      </p:sp>
      <p:sp>
        <p:nvSpPr>
          <p:cNvPr id="5" name="Footer Placeholder 4"/>
          <p:cNvSpPr>
            <a:spLocks noGrp="1"/>
          </p:cNvSpPr>
          <p:nvPr>
            <p:ph type="ftr" sz="quarter" idx="11"/>
          </p:nvPr>
        </p:nvSpPr>
        <p:spPr/>
        <p:txBody>
          <a:bodyPr/>
          <a:lstStyle/>
          <a:p>
            <a:endParaRPr lang="el-GR"/>
          </a:p>
        </p:txBody>
      </p:sp>
      <p:sp>
        <p:nvSpPr>
          <p:cNvPr id="6" name="Slide Number Placeholder 5"/>
          <p:cNvSpPr>
            <a:spLocks noGrp="1"/>
          </p:cNvSpPr>
          <p:nvPr>
            <p:ph type="sldNum" sz="quarter" idx="12"/>
          </p:nvPr>
        </p:nvSpPr>
        <p:spPr/>
        <p:txBody>
          <a:bodyPr/>
          <a:lstStyle/>
          <a:p>
            <a:fld id="{E353803B-E54B-42D2-832A-EED6019A64A8}" type="slidenum">
              <a:rPr lang="el-GR" smtClean="0"/>
              <a:t>‹N›</a:t>
            </a:fld>
            <a:endParaRPr lang="el-GR"/>
          </a:p>
        </p:txBody>
      </p:sp>
    </p:spTree>
    <p:extLst>
      <p:ext uri="{BB962C8B-B14F-4D97-AF65-F5344CB8AC3E}">
        <p14:creationId xmlns:p14="http://schemas.microsoft.com/office/powerpoint/2010/main" val="403179764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Κατακόρυφος τίτλος και Κείμενο">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6" y="365125"/>
            <a:ext cx="1971675" cy="5811838"/>
          </a:xfrm>
        </p:spPr>
        <p:txBody>
          <a:bodyPr vert="eaVert"/>
          <a:lstStyle/>
          <a:p>
            <a:r>
              <a:rPr lang="el-GR"/>
              <a:t>Στυλ κύριου τίτλου</a:t>
            </a:r>
            <a:endParaRPr lang="en-US" dirty="0"/>
          </a:p>
        </p:txBody>
      </p:sp>
      <p:sp>
        <p:nvSpPr>
          <p:cNvPr id="3" name="Vertical Text Placeholder 2"/>
          <p:cNvSpPr>
            <a:spLocks noGrp="1"/>
          </p:cNvSpPr>
          <p:nvPr>
            <p:ph type="body" orient="vert" idx="1"/>
          </p:nvPr>
        </p:nvSpPr>
        <p:spPr>
          <a:xfrm>
            <a:off x="628652" y="365125"/>
            <a:ext cx="5800725" cy="5811838"/>
          </a:xfrm>
        </p:spPr>
        <p:txBody>
          <a:bodyPr vert="eaVert"/>
          <a:lstStyle/>
          <a:p>
            <a:pPr lvl="0"/>
            <a:r>
              <a:rPr lang="el-GR"/>
              <a:t>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endParaRPr lang="en-US" dirty="0"/>
          </a:p>
        </p:txBody>
      </p:sp>
      <p:sp>
        <p:nvSpPr>
          <p:cNvPr id="4" name="Date Placeholder 3"/>
          <p:cNvSpPr>
            <a:spLocks noGrp="1"/>
          </p:cNvSpPr>
          <p:nvPr>
            <p:ph type="dt" sz="half" idx="10"/>
          </p:nvPr>
        </p:nvSpPr>
        <p:spPr/>
        <p:txBody>
          <a:bodyPr/>
          <a:lstStyle/>
          <a:p>
            <a:fld id="{3FD8C579-8D33-4354-BC4A-C23CA90E65B9}" type="datetimeFigureOut">
              <a:rPr lang="el-GR" smtClean="0"/>
              <a:t>10/2/2019</a:t>
            </a:fld>
            <a:endParaRPr lang="el-GR"/>
          </a:p>
        </p:txBody>
      </p:sp>
      <p:sp>
        <p:nvSpPr>
          <p:cNvPr id="5" name="Footer Placeholder 4"/>
          <p:cNvSpPr>
            <a:spLocks noGrp="1"/>
          </p:cNvSpPr>
          <p:nvPr>
            <p:ph type="ftr" sz="quarter" idx="11"/>
          </p:nvPr>
        </p:nvSpPr>
        <p:spPr/>
        <p:txBody>
          <a:bodyPr/>
          <a:lstStyle/>
          <a:p>
            <a:endParaRPr lang="el-GR"/>
          </a:p>
        </p:txBody>
      </p:sp>
      <p:sp>
        <p:nvSpPr>
          <p:cNvPr id="6" name="Slide Number Placeholder 5"/>
          <p:cNvSpPr>
            <a:spLocks noGrp="1"/>
          </p:cNvSpPr>
          <p:nvPr>
            <p:ph type="sldNum" sz="quarter" idx="12"/>
          </p:nvPr>
        </p:nvSpPr>
        <p:spPr/>
        <p:txBody>
          <a:bodyPr/>
          <a:lstStyle/>
          <a:p>
            <a:fld id="{E353803B-E54B-42D2-832A-EED6019A64A8}" type="slidenum">
              <a:rPr lang="el-GR" smtClean="0"/>
              <a:t>‹N›</a:t>
            </a:fld>
            <a:endParaRPr lang="el-GR"/>
          </a:p>
        </p:txBody>
      </p:sp>
    </p:spTree>
    <p:extLst>
      <p:ext uri="{BB962C8B-B14F-4D97-AF65-F5344CB8AC3E}">
        <p14:creationId xmlns:p14="http://schemas.microsoft.com/office/powerpoint/2010/main" val="37880160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Τίτλος και περιεχόμεν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l-GR"/>
              <a:t>Στυλ κύριου τίτλου</a:t>
            </a:r>
            <a:endParaRPr lang="en-US" dirty="0"/>
          </a:p>
        </p:txBody>
      </p:sp>
      <p:sp>
        <p:nvSpPr>
          <p:cNvPr id="3" name="Content Placeholder 2"/>
          <p:cNvSpPr>
            <a:spLocks noGrp="1"/>
          </p:cNvSpPr>
          <p:nvPr>
            <p:ph idx="1"/>
          </p:nvPr>
        </p:nvSpPr>
        <p:spPr/>
        <p:txBody>
          <a:bodyPr/>
          <a:lstStyle/>
          <a:p>
            <a:pPr lvl="0"/>
            <a:r>
              <a:rPr lang="el-GR"/>
              <a:t>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endParaRPr lang="en-US" dirty="0"/>
          </a:p>
        </p:txBody>
      </p:sp>
      <p:sp>
        <p:nvSpPr>
          <p:cNvPr id="4" name="Date Placeholder 3"/>
          <p:cNvSpPr>
            <a:spLocks noGrp="1"/>
          </p:cNvSpPr>
          <p:nvPr>
            <p:ph type="dt" sz="half" idx="10"/>
          </p:nvPr>
        </p:nvSpPr>
        <p:spPr/>
        <p:txBody>
          <a:bodyPr/>
          <a:lstStyle/>
          <a:p>
            <a:fld id="{3FD8C579-8D33-4354-BC4A-C23CA90E65B9}" type="datetimeFigureOut">
              <a:rPr lang="el-GR" smtClean="0"/>
              <a:t>10/2/2019</a:t>
            </a:fld>
            <a:endParaRPr lang="el-GR"/>
          </a:p>
        </p:txBody>
      </p:sp>
      <p:sp>
        <p:nvSpPr>
          <p:cNvPr id="5" name="Footer Placeholder 4"/>
          <p:cNvSpPr>
            <a:spLocks noGrp="1"/>
          </p:cNvSpPr>
          <p:nvPr>
            <p:ph type="ftr" sz="quarter" idx="11"/>
          </p:nvPr>
        </p:nvSpPr>
        <p:spPr/>
        <p:txBody>
          <a:bodyPr/>
          <a:lstStyle/>
          <a:p>
            <a:endParaRPr lang="el-GR"/>
          </a:p>
        </p:txBody>
      </p:sp>
      <p:sp>
        <p:nvSpPr>
          <p:cNvPr id="6" name="Slide Number Placeholder 5"/>
          <p:cNvSpPr>
            <a:spLocks noGrp="1"/>
          </p:cNvSpPr>
          <p:nvPr>
            <p:ph type="sldNum" sz="quarter" idx="12"/>
          </p:nvPr>
        </p:nvSpPr>
        <p:spPr/>
        <p:txBody>
          <a:bodyPr/>
          <a:lstStyle/>
          <a:p>
            <a:fld id="{E353803B-E54B-42D2-832A-EED6019A64A8}" type="slidenum">
              <a:rPr lang="el-GR" smtClean="0"/>
              <a:t>‹N›</a:t>
            </a:fld>
            <a:endParaRPr lang="el-GR"/>
          </a:p>
        </p:txBody>
      </p:sp>
    </p:spTree>
    <p:extLst>
      <p:ext uri="{BB962C8B-B14F-4D97-AF65-F5344CB8AC3E}">
        <p14:creationId xmlns:p14="http://schemas.microsoft.com/office/powerpoint/2010/main" val="249308901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Κεφαλίδα ενότητας">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43"/>
            <a:ext cx="7886700" cy="2852737"/>
          </a:xfrm>
        </p:spPr>
        <p:txBody>
          <a:bodyPr anchor="b"/>
          <a:lstStyle>
            <a:lvl1pPr>
              <a:defRPr sz="6000"/>
            </a:lvl1pPr>
          </a:lstStyle>
          <a:p>
            <a:r>
              <a:rPr lang="el-GR"/>
              <a:t>Στυλ κύριου τίτλου</a:t>
            </a:r>
            <a:endParaRPr lang="en-US" dirty="0"/>
          </a:p>
        </p:txBody>
      </p:sp>
      <p:sp>
        <p:nvSpPr>
          <p:cNvPr id="3" name="Text Placeholder 2"/>
          <p:cNvSpPr>
            <a:spLocks noGrp="1"/>
          </p:cNvSpPr>
          <p:nvPr>
            <p:ph type="body" idx="1"/>
          </p:nvPr>
        </p:nvSpPr>
        <p:spPr>
          <a:xfrm>
            <a:off x="623888" y="4589468"/>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l-GR"/>
              <a:t>Στυλ υποδείγματος κειμένου</a:t>
            </a:r>
          </a:p>
        </p:txBody>
      </p:sp>
      <p:sp>
        <p:nvSpPr>
          <p:cNvPr id="4" name="Date Placeholder 3"/>
          <p:cNvSpPr>
            <a:spLocks noGrp="1"/>
          </p:cNvSpPr>
          <p:nvPr>
            <p:ph type="dt" sz="half" idx="10"/>
          </p:nvPr>
        </p:nvSpPr>
        <p:spPr/>
        <p:txBody>
          <a:bodyPr/>
          <a:lstStyle/>
          <a:p>
            <a:fld id="{3FD8C579-8D33-4354-BC4A-C23CA90E65B9}" type="datetimeFigureOut">
              <a:rPr lang="el-GR" smtClean="0"/>
              <a:t>10/2/2019</a:t>
            </a:fld>
            <a:endParaRPr lang="el-GR"/>
          </a:p>
        </p:txBody>
      </p:sp>
      <p:sp>
        <p:nvSpPr>
          <p:cNvPr id="5" name="Footer Placeholder 4"/>
          <p:cNvSpPr>
            <a:spLocks noGrp="1"/>
          </p:cNvSpPr>
          <p:nvPr>
            <p:ph type="ftr" sz="quarter" idx="11"/>
          </p:nvPr>
        </p:nvSpPr>
        <p:spPr/>
        <p:txBody>
          <a:bodyPr/>
          <a:lstStyle/>
          <a:p>
            <a:endParaRPr lang="el-GR"/>
          </a:p>
        </p:txBody>
      </p:sp>
      <p:sp>
        <p:nvSpPr>
          <p:cNvPr id="6" name="Slide Number Placeholder 5"/>
          <p:cNvSpPr>
            <a:spLocks noGrp="1"/>
          </p:cNvSpPr>
          <p:nvPr>
            <p:ph type="sldNum" sz="quarter" idx="12"/>
          </p:nvPr>
        </p:nvSpPr>
        <p:spPr/>
        <p:txBody>
          <a:bodyPr/>
          <a:lstStyle/>
          <a:p>
            <a:fld id="{E353803B-E54B-42D2-832A-EED6019A64A8}" type="slidenum">
              <a:rPr lang="el-GR" smtClean="0"/>
              <a:t>‹N›</a:t>
            </a:fld>
            <a:endParaRPr lang="el-GR"/>
          </a:p>
        </p:txBody>
      </p:sp>
    </p:spTree>
    <p:extLst>
      <p:ext uri="{BB962C8B-B14F-4D97-AF65-F5344CB8AC3E}">
        <p14:creationId xmlns:p14="http://schemas.microsoft.com/office/powerpoint/2010/main" val="235937605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Δύο περιεχόμενα">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l-GR"/>
              <a:t>Στυλ κύριου τίτλου</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l-GR"/>
              <a:t>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l-GR"/>
              <a:t>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endParaRPr lang="en-US" dirty="0"/>
          </a:p>
        </p:txBody>
      </p:sp>
      <p:sp>
        <p:nvSpPr>
          <p:cNvPr id="5" name="Date Placeholder 4"/>
          <p:cNvSpPr>
            <a:spLocks noGrp="1"/>
          </p:cNvSpPr>
          <p:nvPr>
            <p:ph type="dt" sz="half" idx="10"/>
          </p:nvPr>
        </p:nvSpPr>
        <p:spPr/>
        <p:txBody>
          <a:bodyPr/>
          <a:lstStyle/>
          <a:p>
            <a:fld id="{3FD8C579-8D33-4354-BC4A-C23CA90E65B9}" type="datetimeFigureOut">
              <a:rPr lang="el-GR" smtClean="0"/>
              <a:t>10/2/2019</a:t>
            </a:fld>
            <a:endParaRPr lang="el-GR"/>
          </a:p>
        </p:txBody>
      </p:sp>
      <p:sp>
        <p:nvSpPr>
          <p:cNvPr id="6" name="Footer Placeholder 5"/>
          <p:cNvSpPr>
            <a:spLocks noGrp="1"/>
          </p:cNvSpPr>
          <p:nvPr>
            <p:ph type="ftr" sz="quarter" idx="11"/>
          </p:nvPr>
        </p:nvSpPr>
        <p:spPr/>
        <p:txBody>
          <a:bodyPr/>
          <a:lstStyle/>
          <a:p>
            <a:endParaRPr lang="el-GR"/>
          </a:p>
        </p:txBody>
      </p:sp>
      <p:sp>
        <p:nvSpPr>
          <p:cNvPr id="7" name="Slide Number Placeholder 6"/>
          <p:cNvSpPr>
            <a:spLocks noGrp="1"/>
          </p:cNvSpPr>
          <p:nvPr>
            <p:ph type="sldNum" sz="quarter" idx="12"/>
          </p:nvPr>
        </p:nvSpPr>
        <p:spPr/>
        <p:txBody>
          <a:bodyPr/>
          <a:lstStyle/>
          <a:p>
            <a:fld id="{E353803B-E54B-42D2-832A-EED6019A64A8}" type="slidenum">
              <a:rPr lang="el-GR" smtClean="0"/>
              <a:t>‹N›</a:t>
            </a:fld>
            <a:endParaRPr lang="el-GR"/>
          </a:p>
        </p:txBody>
      </p:sp>
    </p:spTree>
    <p:extLst>
      <p:ext uri="{BB962C8B-B14F-4D97-AF65-F5344CB8AC3E}">
        <p14:creationId xmlns:p14="http://schemas.microsoft.com/office/powerpoint/2010/main" val="108061427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Σύγκριση">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9"/>
            <a:ext cx="7886700" cy="1325563"/>
          </a:xfrm>
        </p:spPr>
        <p:txBody>
          <a:bodyPr/>
          <a:lstStyle/>
          <a:p>
            <a:r>
              <a:rPr lang="el-GR"/>
              <a:t>Στυλ κύριου τίτλου</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l-GR"/>
              <a:t>Στυλ υποδείγματος κειμένου</a:t>
            </a:r>
          </a:p>
        </p:txBody>
      </p:sp>
      <p:sp>
        <p:nvSpPr>
          <p:cNvPr id="4" name="Content Placeholder 3"/>
          <p:cNvSpPr>
            <a:spLocks noGrp="1"/>
          </p:cNvSpPr>
          <p:nvPr>
            <p:ph sz="half" idx="2"/>
          </p:nvPr>
        </p:nvSpPr>
        <p:spPr>
          <a:xfrm>
            <a:off x="629842" y="2505075"/>
            <a:ext cx="3868340" cy="3684588"/>
          </a:xfrm>
        </p:spPr>
        <p:txBody>
          <a:bodyPr/>
          <a:lstStyle/>
          <a:p>
            <a:pPr lvl="0"/>
            <a:r>
              <a:rPr lang="el-GR"/>
              <a:t>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endParaRPr lang="en-US" dirty="0"/>
          </a:p>
        </p:txBody>
      </p:sp>
      <p:sp>
        <p:nvSpPr>
          <p:cNvPr id="5" name="Text Placeholder 4"/>
          <p:cNvSpPr>
            <a:spLocks noGrp="1"/>
          </p:cNvSpPr>
          <p:nvPr>
            <p:ph type="body" sz="quarter" idx="3"/>
          </p:nvPr>
        </p:nvSpPr>
        <p:spPr>
          <a:xfrm>
            <a:off x="4629152"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l-GR"/>
              <a:t>Στυλ υποδείγματος κειμένου</a:t>
            </a:r>
          </a:p>
        </p:txBody>
      </p:sp>
      <p:sp>
        <p:nvSpPr>
          <p:cNvPr id="6" name="Content Placeholder 5"/>
          <p:cNvSpPr>
            <a:spLocks noGrp="1"/>
          </p:cNvSpPr>
          <p:nvPr>
            <p:ph sz="quarter" idx="4"/>
          </p:nvPr>
        </p:nvSpPr>
        <p:spPr>
          <a:xfrm>
            <a:off x="4629152" y="2505075"/>
            <a:ext cx="3887391" cy="3684588"/>
          </a:xfrm>
        </p:spPr>
        <p:txBody>
          <a:bodyPr/>
          <a:lstStyle/>
          <a:p>
            <a:pPr lvl="0"/>
            <a:r>
              <a:rPr lang="el-GR"/>
              <a:t>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endParaRPr lang="en-US" dirty="0"/>
          </a:p>
        </p:txBody>
      </p:sp>
      <p:sp>
        <p:nvSpPr>
          <p:cNvPr id="7" name="Date Placeholder 6"/>
          <p:cNvSpPr>
            <a:spLocks noGrp="1"/>
          </p:cNvSpPr>
          <p:nvPr>
            <p:ph type="dt" sz="half" idx="10"/>
          </p:nvPr>
        </p:nvSpPr>
        <p:spPr/>
        <p:txBody>
          <a:bodyPr/>
          <a:lstStyle/>
          <a:p>
            <a:fld id="{3FD8C579-8D33-4354-BC4A-C23CA90E65B9}" type="datetimeFigureOut">
              <a:rPr lang="el-GR" smtClean="0"/>
              <a:t>10/2/2019</a:t>
            </a:fld>
            <a:endParaRPr lang="el-GR"/>
          </a:p>
        </p:txBody>
      </p:sp>
      <p:sp>
        <p:nvSpPr>
          <p:cNvPr id="8" name="Footer Placeholder 7"/>
          <p:cNvSpPr>
            <a:spLocks noGrp="1"/>
          </p:cNvSpPr>
          <p:nvPr>
            <p:ph type="ftr" sz="quarter" idx="11"/>
          </p:nvPr>
        </p:nvSpPr>
        <p:spPr/>
        <p:txBody>
          <a:bodyPr/>
          <a:lstStyle/>
          <a:p>
            <a:endParaRPr lang="el-GR"/>
          </a:p>
        </p:txBody>
      </p:sp>
      <p:sp>
        <p:nvSpPr>
          <p:cNvPr id="9" name="Slide Number Placeholder 8"/>
          <p:cNvSpPr>
            <a:spLocks noGrp="1"/>
          </p:cNvSpPr>
          <p:nvPr>
            <p:ph type="sldNum" sz="quarter" idx="12"/>
          </p:nvPr>
        </p:nvSpPr>
        <p:spPr/>
        <p:txBody>
          <a:bodyPr/>
          <a:lstStyle/>
          <a:p>
            <a:fld id="{E353803B-E54B-42D2-832A-EED6019A64A8}" type="slidenum">
              <a:rPr lang="el-GR" smtClean="0"/>
              <a:t>‹N›</a:t>
            </a:fld>
            <a:endParaRPr lang="el-GR"/>
          </a:p>
        </p:txBody>
      </p:sp>
    </p:spTree>
    <p:extLst>
      <p:ext uri="{BB962C8B-B14F-4D97-AF65-F5344CB8AC3E}">
        <p14:creationId xmlns:p14="http://schemas.microsoft.com/office/powerpoint/2010/main" val="384204989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Μόνο τίτλο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l-GR"/>
              <a:t>Στυλ κύριου τίτλου</a:t>
            </a:r>
            <a:endParaRPr lang="en-US" dirty="0"/>
          </a:p>
        </p:txBody>
      </p:sp>
      <p:sp>
        <p:nvSpPr>
          <p:cNvPr id="3" name="Date Placeholder 2"/>
          <p:cNvSpPr>
            <a:spLocks noGrp="1"/>
          </p:cNvSpPr>
          <p:nvPr>
            <p:ph type="dt" sz="half" idx="10"/>
          </p:nvPr>
        </p:nvSpPr>
        <p:spPr/>
        <p:txBody>
          <a:bodyPr/>
          <a:lstStyle/>
          <a:p>
            <a:fld id="{3FD8C579-8D33-4354-BC4A-C23CA90E65B9}" type="datetimeFigureOut">
              <a:rPr lang="el-GR" smtClean="0"/>
              <a:t>10/2/2019</a:t>
            </a:fld>
            <a:endParaRPr lang="el-GR"/>
          </a:p>
        </p:txBody>
      </p:sp>
      <p:sp>
        <p:nvSpPr>
          <p:cNvPr id="4" name="Footer Placeholder 3"/>
          <p:cNvSpPr>
            <a:spLocks noGrp="1"/>
          </p:cNvSpPr>
          <p:nvPr>
            <p:ph type="ftr" sz="quarter" idx="11"/>
          </p:nvPr>
        </p:nvSpPr>
        <p:spPr/>
        <p:txBody>
          <a:bodyPr/>
          <a:lstStyle/>
          <a:p>
            <a:endParaRPr lang="el-GR"/>
          </a:p>
        </p:txBody>
      </p:sp>
      <p:sp>
        <p:nvSpPr>
          <p:cNvPr id="5" name="Slide Number Placeholder 4"/>
          <p:cNvSpPr>
            <a:spLocks noGrp="1"/>
          </p:cNvSpPr>
          <p:nvPr>
            <p:ph type="sldNum" sz="quarter" idx="12"/>
          </p:nvPr>
        </p:nvSpPr>
        <p:spPr/>
        <p:txBody>
          <a:bodyPr/>
          <a:lstStyle/>
          <a:p>
            <a:fld id="{E353803B-E54B-42D2-832A-EED6019A64A8}" type="slidenum">
              <a:rPr lang="el-GR" smtClean="0"/>
              <a:t>‹N›</a:t>
            </a:fld>
            <a:endParaRPr lang="el-GR"/>
          </a:p>
        </p:txBody>
      </p:sp>
    </p:spTree>
    <p:extLst>
      <p:ext uri="{BB962C8B-B14F-4D97-AF65-F5344CB8AC3E}">
        <p14:creationId xmlns:p14="http://schemas.microsoft.com/office/powerpoint/2010/main" val="111229663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Κενή">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FD8C579-8D33-4354-BC4A-C23CA90E65B9}" type="datetimeFigureOut">
              <a:rPr lang="el-GR" smtClean="0"/>
              <a:t>10/2/2019</a:t>
            </a:fld>
            <a:endParaRPr lang="el-GR"/>
          </a:p>
        </p:txBody>
      </p:sp>
      <p:sp>
        <p:nvSpPr>
          <p:cNvPr id="3" name="Footer Placeholder 2"/>
          <p:cNvSpPr>
            <a:spLocks noGrp="1"/>
          </p:cNvSpPr>
          <p:nvPr>
            <p:ph type="ftr" sz="quarter" idx="11"/>
          </p:nvPr>
        </p:nvSpPr>
        <p:spPr/>
        <p:txBody>
          <a:bodyPr/>
          <a:lstStyle/>
          <a:p>
            <a:endParaRPr lang="el-GR"/>
          </a:p>
        </p:txBody>
      </p:sp>
      <p:sp>
        <p:nvSpPr>
          <p:cNvPr id="4" name="Slide Number Placeholder 3"/>
          <p:cNvSpPr>
            <a:spLocks noGrp="1"/>
          </p:cNvSpPr>
          <p:nvPr>
            <p:ph type="sldNum" sz="quarter" idx="12"/>
          </p:nvPr>
        </p:nvSpPr>
        <p:spPr/>
        <p:txBody>
          <a:bodyPr/>
          <a:lstStyle/>
          <a:p>
            <a:fld id="{E353803B-E54B-42D2-832A-EED6019A64A8}" type="slidenum">
              <a:rPr lang="el-GR" smtClean="0"/>
              <a:t>‹N›</a:t>
            </a:fld>
            <a:endParaRPr lang="el-GR"/>
          </a:p>
        </p:txBody>
      </p:sp>
    </p:spTree>
    <p:extLst>
      <p:ext uri="{BB962C8B-B14F-4D97-AF65-F5344CB8AC3E}">
        <p14:creationId xmlns:p14="http://schemas.microsoft.com/office/powerpoint/2010/main" val="274370921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Περιεχόμενο με λεζάντα">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l-GR"/>
              <a:t>Στυλ κύριου τίτλου</a:t>
            </a:r>
            <a:endParaRPr lang="en-US" dirty="0"/>
          </a:p>
        </p:txBody>
      </p:sp>
      <p:sp>
        <p:nvSpPr>
          <p:cNvPr id="3" name="Content Placeholder 2"/>
          <p:cNvSpPr>
            <a:spLocks noGrp="1"/>
          </p:cNvSpPr>
          <p:nvPr>
            <p:ph idx="1"/>
          </p:nvPr>
        </p:nvSpPr>
        <p:spPr>
          <a:xfrm>
            <a:off x="3887391" y="987430"/>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l-GR"/>
              <a:t>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l-GR"/>
              <a:t>Στυλ υποδείγματος κειμένου</a:t>
            </a:r>
          </a:p>
        </p:txBody>
      </p:sp>
      <p:sp>
        <p:nvSpPr>
          <p:cNvPr id="5" name="Date Placeholder 4"/>
          <p:cNvSpPr>
            <a:spLocks noGrp="1"/>
          </p:cNvSpPr>
          <p:nvPr>
            <p:ph type="dt" sz="half" idx="10"/>
          </p:nvPr>
        </p:nvSpPr>
        <p:spPr/>
        <p:txBody>
          <a:bodyPr/>
          <a:lstStyle/>
          <a:p>
            <a:fld id="{3FD8C579-8D33-4354-BC4A-C23CA90E65B9}" type="datetimeFigureOut">
              <a:rPr lang="el-GR" smtClean="0"/>
              <a:t>10/2/2019</a:t>
            </a:fld>
            <a:endParaRPr lang="el-GR"/>
          </a:p>
        </p:txBody>
      </p:sp>
      <p:sp>
        <p:nvSpPr>
          <p:cNvPr id="6" name="Footer Placeholder 5"/>
          <p:cNvSpPr>
            <a:spLocks noGrp="1"/>
          </p:cNvSpPr>
          <p:nvPr>
            <p:ph type="ftr" sz="quarter" idx="11"/>
          </p:nvPr>
        </p:nvSpPr>
        <p:spPr/>
        <p:txBody>
          <a:bodyPr/>
          <a:lstStyle/>
          <a:p>
            <a:endParaRPr lang="el-GR"/>
          </a:p>
        </p:txBody>
      </p:sp>
      <p:sp>
        <p:nvSpPr>
          <p:cNvPr id="7" name="Slide Number Placeholder 6"/>
          <p:cNvSpPr>
            <a:spLocks noGrp="1"/>
          </p:cNvSpPr>
          <p:nvPr>
            <p:ph type="sldNum" sz="quarter" idx="12"/>
          </p:nvPr>
        </p:nvSpPr>
        <p:spPr/>
        <p:txBody>
          <a:bodyPr/>
          <a:lstStyle/>
          <a:p>
            <a:fld id="{E353803B-E54B-42D2-832A-EED6019A64A8}" type="slidenum">
              <a:rPr lang="el-GR" smtClean="0"/>
              <a:t>‹N›</a:t>
            </a:fld>
            <a:endParaRPr lang="el-GR"/>
          </a:p>
        </p:txBody>
      </p:sp>
    </p:spTree>
    <p:extLst>
      <p:ext uri="{BB962C8B-B14F-4D97-AF65-F5344CB8AC3E}">
        <p14:creationId xmlns:p14="http://schemas.microsoft.com/office/powerpoint/2010/main" val="2885470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Εικόνα με λεζάντα">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l-GR"/>
              <a:t>Στυλ κύριου τίτλου</a:t>
            </a:r>
            <a:endParaRPr lang="en-US" dirty="0"/>
          </a:p>
        </p:txBody>
      </p:sp>
      <p:sp>
        <p:nvSpPr>
          <p:cNvPr id="3" name="Picture Placeholder 2"/>
          <p:cNvSpPr>
            <a:spLocks noGrp="1" noChangeAspect="1"/>
          </p:cNvSpPr>
          <p:nvPr>
            <p:ph type="pic" idx="1"/>
          </p:nvPr>
        </p:nvSpPr>
        <p:spPr>
          <a:xfrm>
            <a:off x="3887391" y="987430"/>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l-GR"/>
              <a:t>Κάντε κλικ στο εικονίδιο για να προσθέσετε εικόνα</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l-GR"/>
              <a:t>Στυλ υποδείγματος κειμένου</a:t>
            </a:r>
          </a:p>
        </p:txBody>
      </p:sp>
      <p:sp>
        <p:nvSpPr>
          <p:cNvPr id="5" name="Date Placeholder 4"/>
          <p:cNvSpPr>
            <a:spLocks noGrp="1"/>
          </p:cNvSpPr>
          <p:nvPr>
            <p:ph type="dt" sz="half" idx="10"/>
          </p:nvPr>
        </p:nvSpPr>
        <p:spPr/>
        <p:txBody>
          <a:bodyPr/>
          <a:lstStyle/>
          <a:p>
            <a:fld id="{3FD8C579-8D33-4354-BC4A-C23CA90E65B9}" type="datetimeFigureOut">
              <a:rPr lang="el-GR" smtClean="0"/>
              <a:t>10/2/2019</a:t>
            </a:fld>
            <a:endParaRPr lang="el-GR"/>
          </a:p>
        </p:txBody>
      </p:sp>
      <p:sp>
        <p:nvSpPr>
          <p:cNvPr id="6" name="Footer Placeholder 5"/>
          <p:cNvSpPr>
            <a:spLocks noGrp="1"/>
          </p:cNvSpPr>
          <p:nvPr>
            <p:ph type="ftr" sz="quarter" idx="11"/>
          </p:nvPr>
        </p:nvSpPr>
        <p:spPr/>
        <p:txBody>
          <a:bodyPr/>
          <a:lstStyle/>
          <a:p>
            <a:endParaRPr lang="el-GR"/>
          </a:p>
        </p:txBody>
      </p:sp>
      <p:sp>
        <p:nvSpPr>
          <p:cNvPr id="7" name="Slide Number Placeholder 6"/>
          <p:cNvSpPr>
            <a:spLocks noGrp="1"/>
          </p:cNvSpPr>
          <p:nvPr>
            <p:ph type="sldNum" sz="quarter" idx="12"/>
          </p:nvPr>
        </p:nvSpPr>
        <p:spPr/>
        <p:txBody>
          <a:bodyPr/>
          <a:lstStyle/>
          <a:p>
            <a:fld id="{E353803B-E54B-42D2-832A-EED6019A64A8}" type="slidenum">
              <a:rPr lang="el-GR" smtClean="0"/>
              <a:t>‹N›</a:t>
            </a:fld>
            <a:endParaRPr lang="el-GR"/>
          </a:p>
        </p:txBody>
      </p:sp>
    </p:spTree>
    <p:extLst>
      <p:ext uri="{BB962C8B-B14F-4D97-AF65-F5344CB8AC3E}">
        <p14:creationId xmlns:p14="http://schemas.microsoft.com/office/powerpoint/2010/main" val="335260374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9"/>
            <a:ext cx="7886700" cy="1325563"/>
          </a:xfrm>
          <a:prstGeom prst="rect">
            <a:avLst/>
          </a:prstGeom>
        </p:spPr>
        <p:txBody>
          <a:bodyPr vert="horz" lIns="91440" tIns="45720" rIns="91440" bIns="45720" rtlCol="0" anchor="ctr">
            <a:normAutofit/>
          </a:bodyPr>
          <a:lstStyle/>
          <a:p>
            <a:r>
              <a:rPr lang="el-GR"/>
              <a:t>Στυλ κύριου τίτλου</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l-GR"/>
              <a:t>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endParaRPr lang="en-US" dirty="0"/>
          </a:p>
        </p:txBody>
      </p:sp>
      <p:sp>
        <p:nvSpPr>
          <p:cNvPr id="4" name="Date Placeholder 3"/>
          <p:cNvSpPr>
            <a:spLocks noGrp="1"/>
          </p:cNvSpPr>
          <p:nvPr>
            <p:ph type="dt" sz="half" idx="2"/>
          </p:nvPr>
        </p:nvSpPr>
        <p:spPr>
          <a:xfrm>
            <a:off x="628650" y="6356355"/>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FD8C579-8D33-4354-BC4A-C23CA90E65B9}" type="datetimeFigureOut">
              <a:rPr lang="el-GR" smtClean="0"/>
              <a:t>10/2/2019</a:t>
            </a:fld>
            <a:endParaRPr lang="el-GR"/>
          </a:p>
        </p:txBody>
      </p:sp>
      <p:sp>
        <p:nvSpPr>
          <p:cNvPr id="5" name="Footer Placeholder 4"/>
          <p:cNvSpPr>
            <a:spLocks noGrp="1"/>
          </p:cNvSpPr>
          <p:nvPr>
            <p:ph type="ftr" sz="quarter" idx="3"/>
          </p:nvPr>
        </p:nvSpPr>
        <p:spPr>
          <a:xfrm>
            <a:off x="3028950" y="6356355"/>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l-GR"/>
          </a:p>
        </p:txBody>
      </p:sp>
      <p:sp>
        <p:nvSpPr>
          <p:cNvPr id="6" name="Slide Number Placeholder 5"/>
          <p:cNvSpPr>
            <a:spLocks noGrp="1"/>
          </p:cNvSpPr>
          <p:nvPr>
            <p:ph type="sldNum" sz="quarter" idx="4"/>
          </p:nvPr>
        </p:nvSpPr>
        <p:spPr>
          <a:xfrm>
            <a:off x="6457950" y="6356355"/>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353803B-E54B-42D2-832A-EED6019A64A8}" type="slidenum">
              <a:rPr lang="el-GR" smtClean="0"/>
              <a:t>‹N›</a:t>
            </a:fld>
            <a:endParaRPr lang="el-GR"/>
          </a:p>
        </p:txBody>
      </p:sp>
    </p:spTree>
    <p:extLst>
      <p:ext uri="{BB962C8B-B14F-4D97-AF65-F5344CB8AC3E}">
        <p14:creationId xmlns:p14="http://schemas.microsoft.com/office/powerpoint/2010/main" val="8199908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hyperlink" Target="#_Toc531171686"/><Relationship Id="rId2" Type="http://schemas.openxmlformats.org/officeDocument/2006/relationships/image" Target="../media/image2.jpg"/><Relationship Id="rId1" Type="http://schemas.openxmlformats.org/officeDocument/2006/relationships/slideLayout" Target="../slideLayouts/slideLayout2.xml"/><Relationship Id="rId6" Type="http://schemas.openxmlformats.org/officeDocument/2006/relationships/hyperlink" Target="#_Toc531171689"/><Relationship Id="rId5" Type="http://schemas.openxmlformats.org/officeDocument/2006/relationships/hyperlink" Target="#_Toc531171688"/><Relationship Id="rId4" Type="http://schemas.openxmlformats.org/officeDocument/2006/relationships/hyperlink" Target="#_Toc531171687"/></Relationships>
</file>

<file path=ppt/slides/_rels/slide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3000" r="-3000"/>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8714137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628650" y="390226"/>
            <a:ext cx="7886699" cy="733432"/>
          </a:xfrm>
        </p:spPr>
        <p:txBody>
          <a:bodyPr>
            <a:normAutofit fontScale="90000"/>
          </a:bodyPr>
          <a:lstStyle/>
          <a:p>
            <a:pPr algn="ctr"/>
            <a:r>
              <a:rPr lang="en-US" sz="3300" b="1" dirty="0">
                <a:solidFill>
                  <a:schemeClr val="tx2"/>
                </a:solidFill>
              </a:rPr>
              <a:t/>
            </a:r>
            <a:br>
              <a:rPr lang="en-US" sz="3300" b="1" dirty="0">
                <a:solidFill>
                  <a:schemeClr val="tx2"/>
                </a:solidFill>
              </a:rPr>
            </a:br>
            <a:r>
              <a:rPr lang="en-US" sz="2700" b="1" dirty="0">
                <a:solidFill>
                  <a:schemeClr val="tx2"/>
                </a:solidFill>
              </a:rPr>
              <a:t>Sustainability is addressed at </a:t>
            </a:r>
            <a:br>
              <a:rPr lang="en-US" sz="2700" b="1" dirty="0">
                <a:solidFill>
                  <a:schemeClr val="tx2"/>
                </a:solidFill>
              </a:rPr>
            </a:br>
            <a:r>
              <a:rPr lang="en-US" sz="2700" b="1" dirty="0">
                <a:solidFill>
                  <a:schemeClr val="tx2"/>
                </a:solidFill>
              </a:rPr>
              <a:t>local, national and international levels, both at public and private levels</a:t>
            </a:r>
            <a:r>
              <a:rPr lang="en-US" sz="2200" b="1" dirty="0">
                <a:solidFill>
                  <a:schemeClr val="tx2"/>
                </a:solidFill>
              </a:rPr>
              <a:t/>
            </a:r>
            <a:br>
              <a:rPr lang="en-US" sz="2200" b="1" dirty="0">
                <a:solidFill>
                  <a:schemeClr val="tx2"/>
                </a:solidFill>
              </a:rPr>
            </a:br>
            <a:r>
              <a:rPr lang="en-US" altLang="en-US" sz="2000" dirty="0"/>
              <a:t/>
            </a:r>
            <a:br>
              <a:rPr lang="en-US" altLang="en-US" sz="2000" dirty="0"/>
            </a:br>
            <a:endParaRPr lang="el-GR" dirty="0"/>
          </a:p>
        </p:txBody>
      </p:sp>
      <p:sp>
        <p:nvSpPr>
          <p:cNvPr id="4" name="Rectangle 1">
            <a:extLst>
              <a:ext uri="{FF2B5EF4-FFF2-40B4-BE49-F238E27FC236}">
                <a16:creationId xmlns:a16="http://schemas.microsoft.com/office/drawing/2014/main" xmlns="" id="{5F8BB276-6BE0-4689-ADB2-EF326EE86D72}"/>
              </a:ext>
            </a:extLst>
          </p:cNvPr>
          <p:cNvSpPr>
            <a:spLocks noGrp="1" noChangeArrowheads="1"/>
          </p:cNvSpPr>
          <p:nvPr>
            <p:ph idx="1"/>
          </p:nvPr>
        </p:nvSpPr>
        <p:spPr bwMode="auto">
          <a:xfrm>
            <a:off x="0" y="1123658"/>
            <a:ext cx="8888819" cy="61863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tabLst>
                <a:tab pos="279400" algn="l"/>
                <a:tab pos="5272088" algn="r"/>
              </a:tabLst>
              <a:defRPr>
                <a:solidFill>
                  <a:schemeClr val="tx1"/>
                </a:solidFill>
                <a:latin typeface="Arial" panose="020B0604020202020204" pitchFamily="34" charset="0"/>
              </a:defRPr>
            </a:lvl1pPr>
            <a:lvl2pPr eaLnBrk="0" fontAlgn="base" hangingPunct="0">
              <a:spcBef>
                <a:spcPct val="0"/>
              </a:spcBef>
              <a:spcAft>
                <a:spcPct val="0"/>
              </a:spcAft>
              <a:tabLst>
                <a:tab pos="279400" algn="l"/>
                <a:tab pos="5272088" algn="r"/>
              </a:tabLst>
              <a:defRPr>
                <a:solidFill>
                  <a:schemeClr val="tx1"/>
                </a:solidFill>
                <a:latin typeface="Arial" panose="020B0604020202020204" pitchFamily="34" charset="0"/>
              </a:defRPr>
            </a:lvl2pPr>
            <a:lvl3pPr eaLnBrk="0" fontAlgn="base" hangingPunct="0">
              <a:spcBef>
                <a:spcPct val="0"/>
              </a:spcBef>
              <a:spcAft>
                <a:spcPct val="0"/>
              </a:spcAft>
              <a:tabLst>
                <a:tab pos="279400" algn="l"/>
                <a:tab pos="5272088" algn="r"/>
              </a:tabLst>
              <a:defRPr>
                <a:solidFill>
                  <a:schemeClr val="tx1"/>
                </a:solidFill>
                <a:latin typeface="Arial" panose="020B0604020202020204" pitchFamily="34" charset="0"/>
              </a:defRPr>
            </a:lvl3pPr>
            <a:lvl4pPr eaLnBrk="0" fontAlgn="base" hangingPunct="0">
              <a:spcBef>
                <a:spcPct val="0"/>
              </a:spcBef>
              <a:spcAft>
                <a:spcPct val="0"/>
              </a:spcAft>
              <a:tabLst>
                <a:tab pos="279400" algn="l"/>
                <a:tab pos="5272088" algn="r"/>
              </a:tabLst>
              <a:defRPr>
                <a:solidFill>
                  <a:schemeClr val="tx1"/>
                </a:solidFill>
                <a:latin typeface="Arial" panose="020B0604020202020204" pitchFamily="34" charset="0"/>
              </a:defRPr>
            </a:lvl4pPr>
            <a:lvl5pPr eaLnBrk="0" fontAlgn="base" hangingPunct="0">
              <a:spcBef>
                <a:spcPct val="0"/>
              </a:spcBef>
              <a:spcAft>
                <a:spcPct val="0"/>
              </a:spcAft>
              <a:tabLst>
                <a:tab pos="279400" algn="l"/>
                <a:tab pos="5272088" algn="r"/>
              </a:tabLst>
              <a:defRPr>
                <a:solidFill>
                  <a:schemeClr val="tx1"/>
                </a:solidFill>
                <a:latin typeface="Arial" panose="020B0604020202020204" pitchFamily="34" charset="0"/>
              </a:defRPr>
            </a:lvl5pPr>
            <a:lvl6pPr eaLnBrk="0" fontAlgn="base" hangingPunct="0">
              <a:spcBef>
                <a:spcPct val="0"/>
              </a:spcBef>
              <a:spcAft>
                <a:spcPct val="0"/>
              </a:spcAft>
              <a:tabLst>
                <a:tab pos="279400" algn="l"/>
                <a:tab pos="5272088" algn="r"/>
              </a:tabLst>
              <a:defRPr>
                <a:solidFill>
                  <a:schemeClr val="tx1"/>
                </a:solidFill>
                <a:latin typeface="Arial" panose="020B0604020202020204" pitchFamily="34" charset="0"/>
              </a:defRPr>
            </a:lvl6pPr>
            <a:lvl7pPr eaLnBrk="0" fontAlgn="base" hangingPunct="0">
              <a:spcBef>
                <a:spcPct val="0"/>
              </a:spcBef>
              <a:spcAft>
                <a:spcPct val="0"/>
              </a:spcAft>
              <a:tabLst>
                <a:tab pos="279400" algn="l"/>
                <a:tab pos="5272088" algn="r"/>
              </a:tabLst>
              <a:defRPr>
                <a:solidFill>
                  <a:schemeClr val="tx1"/>
                </a:solidFill>
                <a:latin typeface="Arial" panose="020B0604020202020204" pitchFamily="34" charset="0"/>
              </a:defRPr>
            </a:lvl7pPr>
            <a:lvl8pPr eaLnBrk="0" fontAlgn="base" hangingPunct="0">
              <a:spcBef>
                <a:spcPct val="0"/>
              </a:spcBef>
              <a:spcAft>
                <a:spcPct val="0"/>
              </a:spcAft>
              <a:tabLst>
                <a:tab pos="279400" algn="l"/>
                <a:tab pos="5272088" algn="r"/>
              </a:tabLst>
              <a:defRPr>
                <a:solidFill>
                  <a:schemeClr val="tx1"/>
                </a:solidFill>
                <a:latin typeface="Arial" panose="020B0604020202020204" pitchFamily="34" charset="0"/>
              </a:defRPr>
            </a:lvl8pPr>
            <a:lvl9pPr eaLnBrk="0" fontAlgn="base" hangingPunct="0">
              <a:spcBef>
                <a:spcPct val="0"/>
              </a:spcBef>
              <a:spcAft>
                <a:spcPct val="0"/>
              </a:spcAft>
              <a:tabLst>
                <a:tab pos="279400" algn="l"/>
                <a:tab pos="5272088" algn="r"/>
              </a:tabLst>
              <a:defRPr>
                <a:solidFill>
                  <a:schemeClr val="tx1"/>
                </a:solidFill>
                <a:latin typeface="Arial" panose="020B0604020202020204" pitchFamily="34" charset="0"/>
              </a:defRPr>
            </a:lvl9pPr>
          </a:lstStyle>
          <a:p>
            <a:r>
              <a:rPr lang="en-US" sz="2000" b="1" dirty="0">
                <a:solidFill>
                  <a:schemeClr val="tx2"/>
                </a:solidFill>
              </a:rPr>
              <a:t>Need for quantitative estimates and measurements</a:t>
            </a:r>
          </a:p>
          <a:p>
            <a:pPr marL="0" indent="0">
              <a:buNone/>
            </a:pPr>
            <a:r>
              <a:rPr lang="en-US" sz="2000" b="1" dirty="0">
                <a:solidFill>
                  <a:schemeClr val="tx2"/>
                </a:solidFill>
              </a:rPr>
              <a:t/>
            </a:r>
            <a:br>
              <a:rPr lang="en-US" sz="2000" b="1" dirty="0">
                <a:solidFill>
                  <a:schemeClr val="tx2"/>
                </a:solidFill>
              </a:rPr>
            </a:br>
            <a:r>
              <a:rPr lang="en-US" sz="2000" b="1" dirty="0">
                <a:solidFill>
                  <a:schemeClr val="tx2"/>
                </a:solidFill>
              </a:rPr>
              <a:t>• Sustainable Development Indicators (Indicators)</a:t>
            </a:r>
          </a:p>
          <a:p>
            <a:pPr marL="0" indent="0">
              <a:buNone/>
            </a:pPr>
            <a:r>
              <a:rPr lang="en-US" sz="2000" b="1" dirty="0">
                <a:solidFill>
                  <a:schemeClr val="tx2"/>
                </a:solidFill>
              </a:rPr>
              <a:t/>
            </a:r>
            <a:br>
              <a:rPr lang="en-US" sz="2000" b="1" dirty="0">
                <a:solidFill>
                  <a:schemeClr val="tx2"/>
                </a:solidFill>
              </a:rPr>
            </a:br>
            <a:r>
              <a:rPr lang="en-US" sz="2000" b="1" dirty="0">
                <a:solidFill>
                  <a:schemeClr val="tx2"/>
                </a:solidFill>
              </a:rPr>
              <a:t>• Strategy for Selection of Sustainable Indicators</a:t>
            </a:r>
          </a:p>
          <a:p>
            <a:pPr marL="0" indent="0">
              <a:buNone/>
            </a:pPr>
            <a:r>
              <a:rPr lang="en-US" sz="2000" b="1" dirty="0">
                <a:solidFill>
                  <a:schemeClr val="tx2"/>
                </a:solidFill>
              </a:rPr>
              <a:t/>
            </a:r>
            <a:br>
              <a:rPr lang="en-US" sz="2000" b="1" dirty="0">
                <a:solidFill>
                  <a:schemeClr val="tx2"/>
                </a:solidFill>
              </a:rPr>
            </a:br>
            <a:r>
              <a:rPr lang="en-US" sz="2000" b="1" dirty="0">
                <a:solidFill>
                  <a:schemeClr val="tx2"/>
                </a:solidFill>
              </a:rPr>
              <a:t>• Method for identifying indicators</a:t>
            </a:r>
          </a:p>
          <a:p>
            <a:pPr marL="0" indent="0">
              <a:buNone/>
            </a:pPr>
            <a:r>
              <a:rPr lang="en-US" sz="2000" b="1" dirty="0">
                <a:solidFill>
                  <a:schemeClr val="tx2"/>
                </a:solidFill>
              </a:rPr>
              <a:t/>
            </a:r>
            <a:br>
              <a:rPr lang="en-US" sz="2000" b="1" dirty="0">
                <a:solidFill>
                  <a:schemeClr val="tx2"/>
                </a:solidFill>
              </a:rPr>
            </a:br>
            <a:r>
              <a:rPr lang="en-US" sz="2000" b="1" dirty="0">
                <a:solidFill>
                  <a:schemeClr val="tx2"/>
                </a:solidFill>
              </a:rPr>
              <a:t>• Guide to the use of the European Indicator System</a:t>
            </a:r>
          </a:p>
          <a:p>
            <a:pPr marL="0" indent="0">
              <a:buNone/>
            </a:pPr>
            <a:r>
              <a:rPr lang="en-US" sz="2000" b="1" dirty="0">
                <a:solidFill>
                  <a:schemeClr val="tx2"/>
                </a:solidFill>
              </a:rPr>
              <a:t/>
            </a:r>
            <a:br>
              <a:rPr lang="en-US" sz="2000" b="1" dirty="0">
                <a:solidFill>
                  <a:schemeClr val="tx2"/>
                </a:solidFill>
              </a:rPr>
            </a:br>
            <a:r>
              <a:rPr lang="en-US" sz="2000" b="1" dirty="0">
                <a:solidFill>
                  <a:schemeClr val="tx2"/>
                </a:solidFill>
              </a:rPr>
              <a:t>• Cases of detailed use of each indicator</a:t>
            </a:r>
          </a:p>
          <a:p>
            <a:pPr marL="0" indent="0">
              <a:buNone/>
            </a:pPr>
            <a:r>
              <a:rPr lang="en-US" sz="2000" b="1" dirty="0">
                <a:solidFill>
                  <a:schemeClr val="tx2"/>
                </a:solidFill>
              </a:rPr>
              <a:t/>
            </a:r>
            <a:br>
              <a:rPr lang="en-US" sz="2000" b="1" dirty="0">
                <a:solidFill>
                  <a:schemeClr val="tx2"/>
                </a:solidFill>
              </a:rPr>
            </a:br>
            <a:r>
              <a:rPr lang="en-US" sz="2000" b="1" dirty="0">
                <a:solidFill>
                  <a:schemeClr val="tx2"/>
                </a:solidFill>
              </a:rPr>
              <a:t>• The role of tourism standards</a:t>
            </a:r>
          </a:p>
          <a:p>
            <a:pPr marL="0" indent="0">
              <a:buNone/>
            </a:pPr>
            <a:r>
              <a:rPr lang="en-US" sz="2000" b="1" dirty="0">
                <a:solidFill>
                  <a:schemeClr val="tx2"/>
                </a:solidFill>
              </a:rPr>
              <a:t/>
            </a:r>
            <a:br>
              <a:rPr lang="en-US" sz="2000" b="1" dirty="0">
                <a:solidFill>
                  <a:schemeClr val="tx2"/>
                </a:solidFill>
              </a:rPr>
            </a:br>
            <a:r>
              <a:rPr lang="en-US" sz="2000" b="1" dirty="0">
                <a:solidFill>
                  <a:schemeClr val="tx2"/>
                </a:solidFill>
              </a:rPr>
              <a:t>• Existing Programs and Global Tourism Standards</a:t>
            </a:r>
          </a:p>
          <a:p>
            <a:pPr marL="0" indent="0">
              <a:buNone/>
            </a:pPr>
            <a:r>
              <a:rPr lang="en-US" sz="2000" b="1" dirty="0">
                <a:solidFill>
                  <a:schemeClr val="tx2"/>
                </a:solidFill>
              </a:rPr>
              <a:t/>
            </a:r>
            <a:br>
              <a:rPr lang="en-US" sz="2000" b="1" dirty="0">
                <a:solidFill>
                  <a:schemeClr val="tx2"/>
                </a:solidFill>
              </a:rPr>
            </a:br>
            <a:r>
              <a:rPr lang="en-US" sz="2000" b="1" dirty="0">
                <a:solidFill>
                  <a:schemeClr val="tx2"/>
                </a:solidFill>
              </a:rPr>
              <a:t>• Sustainability practices for development and operations</a:t>
            </a:r>
          </a:p>
          <a:p>
            <a:pPr marL="0" indent="0">
              <a:buNone/>
            </a:pPr>
            <a:r>
              <a:rPr lang="en-US" sz="2000" b="1" dirty="0">
                <a:solidFill>
                  <a:schemeClr val="tx2"/>
                </a:solidFill>
              </a:rPr>
              <a:t/>
            </a:r>
            <a:br>
              <a:rPr lang="en-US" sz="2000" b="1" dirty="0">
                <a:solidFill>
                  <a:schemeClr val="tx2"/>
                </a:solidFill>
              </a:rPr>
            </a:br>
            <a:r>
              <a:rPr lang="en-US" sz="2000" b="1" dirty="0">
                <a:solidFill>
                  <a:schemeClr val="tx2"/>
                </a:solidFill>
              </a:rPr>
              <a:t>• Integration of environmental policies into day-to-day operations</a:t>
            </a:r>
          </a:p>
          <a:p>
            <a:pPr marL="0" indent="0">
              <a:buNone/>
            </a:pPr>
            <a:r>
              <a:rPr lang="en-US" sz="2000" b="1" dirty="0">
                <a:solidFill>
                  <a:schemeClr val="tx2"/>
                </a:solidFill>
              </a:rPr>
              <a:t/>
            </a:r>
            <a:br>
              <a:rPr lang="en-US" sz="2000" b="1" dirty="0">
                <a:solidFill>
                  <a:schemeClr val="tx2"/>
                </a:solidFill>
              </a:rPr>
            </a:br>
            <a:r>
              <a:rPr lang="en-US" sz="2000" b="1" dirty="0">
                <a:solidFill>
                  <a:schemeClr val="tx2"/>
                </a:solidFill>
              </a:rPr>
              <a:t>• Green Certificates Standards and Eco-tariffs</a:t>
            </a:r>
          </a:p>
          <a:p>
            <a:pPr marL="0" marR="0" lvl="0" indent="0" algn="l" defTabSz="914400" rtl="0" eaLnBrk="0" fontAlgn="base" latinLnBrk="0" hangingPunct="0">
              <a:lnSpc>
                <a:spcPct val="100000"/>
              </a:lnSpc>
              <a:spcBef>
                <a:spcPct val="0"/>
              </a:spcBef>
              <a:spcAft>
                <a:spcPct val="0"/>
              </a:spcAft>
              <a:buClrTx/>
              <a:buSzTx/>
              <a:buFontTx/>
              <a:buNone/>
              <a:tabLst>
                <a:tab pos="279400" algn="l"/>
                <a:tab pos="5272088" algn="r"/>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378786209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3F94DD83-98A2-4DCB-88C3-FE11834B9600}"/>
              </a:ext>
            </a:extLst>
          </p:cNvPr>
          <p:cNvSpPr>
            <a:spLocks noGrp="1"/>
          </p:cNvSpPr>
          <p:nvPr>
            <p:ph type="title"/>
          </p:nvPr>
        </p:nvSpPr>
        <p:spPr>
          <a:xfrm>
            <a:off x="628650" y="450189"/>
            <a:ext cx="7886700" cy="889513"/>
          </a:xfrm>
        </p:spPr>
        <p:txBody>
          <a:bodyPr>
            <a:normAutofit fontScale="90000"/>
          </a:bodyPr>
          <a:lstStyle/>
          <a:p>
            <a:r>
              <a:rPr lang="en-US" b="1" dirty="0">
                <a:solidFill>
                  <a:schemeClr val="tx2"/>
                </a:solidFill>
              </a:rPr>
              <a:t>Productivity:</a:t>
            </a:r>
            <a:r>
              <a:rPr lang="en-US" dirty="0">
                <a:solidFill>
                  <a:schemeClr val="tx2"/>
                </a:solidFill>
              </a:rPr>
              <a:t> </a:t>
            </a:r>
            <a:br>
              <a:rPr lang="en-US" dirty="0">
                <a:solidFill>
                  <a:schemeClr val="tx2"/>
                </a:solidFill>
              </a:rPr>
            </a:br>
            <a:endParaRPr lang="en-US" dirty="0"/>
          </a:p>
        </p:txBody>
      </p:sp>
      <p:sp>
        <p:nvSpPr>
          <p:cNvPr id="3" name="Content Placeholder 2">
            <a:extLst>
              <a:ext uri="{FF2B5EF4-FFF2-40B4-BE49-F238E27FC236}">
                <a16:creationId xmlns:a16="http://schemas.microsoft.com/office/drawing/2014/main" xmlns="" id="{B9F02D9A-6A3F-4D1F-A2DB-C82527BBAE01}"/>
              </a:ext>
            </a:extLst>
          </p:cNvPr>
          <p:cNvSpPr>
            <a:spLocks noGrp="1"/>
          </p:cNvSpPr>
          <p:nvPr>
            <p:ph idx="1"/>
          </p:nvPr>
        </p:nvSpPr>
        <p:spPr>
          <a:xfrm>
            <a:off x="628650" y="1825625"/>
            <a:ext cx="8323964" cy="4851622"/>
          </a:xfrm>
        </p:spPr>
        <p:txBody>
          <a:bodyPr/>
          <a:lstStyle/>
          <a:p>
            <a:pPr marL="0" indent="0">
              <a:buNone/>
            </a:pPr>
            <a:r>
              <a:rPr lang="en-US" dirty="0">
                <a:solidFill>
                  <a:schemeClr val="tx2"/>
                </a:solidFill>
              </a:rPr>
              <a:t>The link between entrepreneurs and their skills to create entrepreneurial businesses, growth and efficiency improvement factors as productivity, is based on identification and the development of two main orientations:</a:t>
            </a:r>
          </a:p>
          <a:p>
            <a:pPr marL="0" indent="0">
              <a:buNone/>
            </a:pPr>
            <a:r>
              <a:rPr lang="en-US" dirty="0">
                <a:solidFill>
                  <a:schemeClr val="tx2"/>
                </a:solidFill>
              </a:rPr>
              <a:t/>
            </a:r>
            <a:br>
              <a:rPr lang="en-US" dirty="0">
                <a:solidFill>
                  <a:schemeClr val="tx2"/>
                </a:solidFill>
              </a:rPr>
            </a:br>
            <a:r>
              <a:rPr lang="en-US" dirty="0">
                <a:solidFill>
                  <a:schemeClr val="tx2"/>
                </a:solidFill>
              </a:rPr>
              <a:t>• Entrepreneurship Growth Strategies;</a:t>
            </a:r>
            <a:br>
              <a:rPr lang="en-US" dirty="0">
                <a:solidFill>
                  <a:schemeClr val="tx2"/>
                </a:solidFill>
              </a:rPr>
            </a:br>
            <a:r>
              <a:rPr lang="en-US" dirty="0">
                <a:solidFill>
                  <a:schemeClr val="tx2"/>
                </a:solidFill>
              </a:rPr>
              <a:t>• Supporting and being sustaining on several factors/elements/dimensions of an entrepreneurial growth.</a:t>
            </a:r>
          </a:p>
          <a:p>
            <a:endParaRPr lang="en-US" dirty="0"/>
          </a:p>
        </p:txBody>
      </p:sp>
    </p:spTree>
    <p:extLst>
      <p:ext uri="{BB962C8B-B14F-4D97-AF65-F5344CB8AC3E}">
        <p14:creationId xmlns:p14="http://schemas.microsoft.com/office/powerpoint/2010/main" val="106945731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6E4048D6-5EC8-4041-B4E3-3921F374A0DB}"/>
              </a:ext>
            </a:extLst>
          </p:cNvPr>
          <p:cNvSpPr>
            <a:spLocks noGrp="1"/>
          </p:cNvSpPr>
          <p:nvPr>
            <p:ph type="title"/>
          </p:nvPr>
        </p:nvSpPr>
        <p:spPr>
          <a:xfrm>
            <a:off x="628650" y="365129"/>
            <a:ext cx="7886700" cy="1080899"/>
          </a:xfrm>
        </p:spPr>
        <p:txBody>
          <a:bodyPr/>
          <a:lstStyle/>
          <a:p>
            <a:r>
              <a:rPr lang="en-US" b="1" dirty="0">
                <a:solidFill>
                  <a:schemeClr val="tx2"/>
                </a:solidFill>
              </a:rPr>
              <a:t>Productivity:</a:t>
            </a:r>
            <a:endParaRPr lang="en-US" dirty="0"/>
          </a:p>
        </p:txBody>
      </p:sp>
      <p:sp>
        <p:nvSpPr>
          <p:cNvPr id="3" name="Content Placeholder 2">
            <a:extLst>
              <a:ext uri="{FF2B5EF4-FFF2-40B4-BE49-F238E27FC236}">
                <a16:creationId xmlns:a16="http://schemas.microsoft.com/office/drawing/2014/main" xmlns="" id="{A75C663A-6F90-4C0E-B412-6E8754A34985}"/>
              </a:ext>
            </a:extLst>
          </p:cNvPr>
          <p:cNvSpPr>
            <a:spLocks noGrp="1"/>
          </p:cNvSpPr>
          <p:nvPr>
            <p:ph idx="1"/>
          </p:nvPr>
        </p:nvSpPr>
        <p:spPr/>
        <p:txBody>
          <a:bodyPr/>
          <a:lstStyle/>
          <a:p>
            <a:r>
              <a:rPr lang="en-US" sz="2400" b="1" dirty="0">
                <a:solidFill>
                  <a:schemeClr val="tx2"/>
                </a:solidFill>
              </a:rPr>
              <a:t>Dimensions of an entrepreneurial growth</a:t>
            </a:r>
          </a:p>
          <a:p>
            <a:endParaRPr lang="en-US" sz="2400" b="1" dirty="0">
              <a:solidFill>
                <a:schemeClr val="tx2"/>
              </a:solidFill>
            </a:endParaRPr>
          </a:p>
          <a:p>
            <a:r>
              <a:rPr lang="en-US" sz="2400" b="1" dirty="0">
                <a:solidFill>
                  <a:schemeClr val="tx2"/>
                </a:solidFill>
              </a:rPr>
              <a:t>Growth cube and its transformation and model of concentration of industries</a:t>
            </a:r>
          </a:p>
          <a:p>
            <a:endParaRPr lang="en-US" sz="2400" dirty="0">
              <a:solidFill>
                <a:schemeClr val="tx2"/>
              </a:solidFill>
            </a:endParaRPr>
          </a:p>
          <a:p>
            <a:r>
              <a:rPr lang="en-US" sz="2400" b="1" dirty="0">
                <a:solidFill>
                  <a:schemeClr val="tx2"/>
                </a:solidFill>
              </a:rPr>
              <a:t>Main paths/strategies that push the companies towards organic growth and productivity.</a:t>
            </a:r>
          </a:p>
          <a:p>
            <a:endParaRPr lang="en-US" sz="2400" dirty="0">
              <a:solidFill>
                <a:schemeClr val="tx2"/>
              </a:solidFill>
            </a:endParaRPr>
          </a:p>
          <a:p>
            <a:r>
              <a:rPr lang="en-US" sz="2400" b="1" dirty="0">
                <a:solidFill>
                  <a:schemeClr val="tx2"/>
                </a:solidFill>
              </a:rPr>
              <a:t>Entrepreneurial orientation for new businesses</a:t>
            </a:r>
            <a:r>
              <a:rPr lang="en-US" sz="2400" dirty="0">
                <a:solidFill>
                  <a:schemeClr val="tx2"/>
                </a:solidFill>
              </a:rPr>
              <a:t>. </a:t>
            </a:r>
          </a:p>
          <a:p>
            <a:endParaRPr lang="en-US" sz="2400" dirty="0">
              <a:solidFill>
                <a:schemeClr val="tx2"/>
              </a:solidFill>
            </a:endParaRPr>
          </a:p>
          <a:p>
            <a:endParaRPr lang="en-US" dirty="0"/>
          </a:p>
        </p:txBody>
      </p:sp>
    </p:spTree>
    <p:extLst>
      <p:ext uri="{BB962C8B-B14F-4D97-AF65-F5344CB8AC3E}">
        <p14:creationId xmlns:p14="http://schemas.microsoft.com/office/powerpoint/2010/main" val="358270522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A5B6912-2394-4A45-A387-061381A22606}"/>
              </a:ext>
            </a:extLst>
          </p:cNvPr>
          <p:cNvSpPr>
            <a:spLocks noGrp="1"/>
          </p:cNvSpPr>
          <p:nvPr>
            <p:ph type="title"/>
          </p:nvPr>
        </p:nvSpPr>
        <p:spPr/>
        <p:txBody>
          <a:bodyPr/>
          <a:lstStyle/>
          <a:p>
            <a:r>
              <a:rPr lang="en-US" b="1" dirty="0">
                <a:solidFill>
                  <a:schemeClr val="tx2"/>
                </a:solidFill>
              </a:rPr>
              <a:t>Self-Assessment Questions</a:t>
            </a:r>
            <a:r>
              <a:rPr lang="en-US" b="1" dirty="0"/>
              <a:t/>
            </a:r>
            <a:br>
              <a:rPr lang="en-US" b="1" dirty="0"/>
            </a:br>
            <a:endParaRPr lang="en-US" dirty="0"/>
          </a:p>
        </p:txBody>
      </p:sp>
      <p:sp>
        <p:nvSpPr>
          <p:cNvPr id="3" name="Content Placeholder 2">
            <a:extLst>
              <a:ext uri="{FF2B5EF4-FFF2-40B4-BE49-F238E27FC236}">
                <a16:creationId xmlns:a16="http://schemas.microsoft.com/office/drawing/2014/main" xmlns="" id="{F2171EB4-9479-4207-B268-45410D0F3697}"/>
              </a:ext>
            </a:extLst>
          </p:cNvPr>
          <p:cNvSpPr>
            <a:spLocks noGrp="1"/>
          </p:cNvSpPr>
          <p:nvPr>
            <p:ph idx="1"/>
          </p:nvPr>
        </p:nvSpPr>
        <p:spPr>
          <a:xfrm>
            <a:off x="628650" y="1041990"/>
            <a:ext cx="8281434" cy="5816009"/>
          </a:xfrm>
        </p:spPr>
        <p:txBody>
          <a:bodyPr>
            <a:normAutofit fontScale="70000" lnSpcReduction="20000"/>
          </a:bodyPr>
          <a:lstStyle/>
          <a:p>
            <a:pPr marL="0" indent="0">
              <a:buNone/>
            </a:pPr>
            <a:r>
              <a:rPr lang="en-US" dirty="0"/>
              <a:t> </a:t>
            </a:r>
          </a:p>
          <a:p>
            <a:pPr lvl="0"/>
            <a:r>
              <a:rPr lang="en-US" sz="3300" dirty="0">
                <a:solidFill>
                  <a:schemeClr val="tx2"/>
                </a:solidFill>
              </a:rPr>
              <a:t>Explain the concept of sustainable development.</a:t>
            </a:r>
          </a:p>
          <a:p>
            <a:pPr lvl="0"/>
            <a:r>
              <a:rPr lang="en-US" sz="3300" dirty="0">
                <a:solidFill>
                  <a:schemeClr val="tx2"/>
                </a:solidFill>
              </a:rPr>
              <a:t>Argue some of the principles, goals and objectives of sustainable development.</a:t>
            </a:r>
          </a:p>
          <a:p>
            <a:pPr lvl="0"/>
            <a:r>
              <a:rPr lang="en-US" sz="3300" dirty="0">
                <a:solidFill>
                  <a:schemeClr val="tx2"/>
                </a:solidFill>
              </a:rPr>
              <a:t>Which are the main stakeholders at the local levels of sustainability.</a:t>
            </a:r>
          </a:p>
          <a:p>
            <a:pPr lvl="0"/>
            <a:r>
              <a:rPr lang="en-US" sz="3300" dirty="0">
                <a:solidFill>
                  <a:schemeClr val="tx2"/>
                </a:solidFill>
              </a:rPr>
              <a:t>What are the objectives of sustainable tourism (SDG) and how does tourism influence their realization?</a:t>
            </a:r>
          </a:p>
          <a:p>
            <a:pPr lvl="0"/>
            <a:r>
              <a:rPr lang="en-US" sz="3300" dirty="0">
                <a:solidFill>
                  <a:schemeClr val="tx2"/>
                </a:solidFill>
              </a:rPr>
              <a:t>What are some of the important developments and trends in tourism development?</a:t>
            </a:r>
          </a:p>
          <a:p>
            <a:pPr lvl="0"/>
            <a:r>
              <a:rPr lang="en-US" sz="3300" dirty="0">
                <a:solidFill>
                  <a:schemeClr val="tx2"/>
                </a:solidFill>
              </a:rPr>
              <a:t>Which are dimensions of an entrepreneurial growth</a:t>
            </a:r>
          </a:p>
          <a:p>
            <a:pPr lvl="0"/>
            <a:r>
              <a:rPr lang="en-US" sz="3300" dirty="0">
                <a:solidFill>
                  <a:schemeClr val="tx2"/>
                </a:solidFill>
              </a:rPr>
              <a:t>Which are strategies that push the companies towards organic growth and productivity?</a:t>
            </a:r>
          </a:p>
          <a:p>
            <a:pPr lvl="0"/>
            <a:r>
              <a:rPr lang="en-US" sz="3300" dirty="0">
                <a:solidFill>
                  <a:schemeClr val="tx2"/>
                </a:solidFill>
              </a:rPr>
              <a:t>Concentration growth model for industries</a:t>
            </a:r>
          </a:p>
          <a:p>
            <a:pPr lvl="0"/>
            <a:r>
              <a:rPr lang="en-US" sz="3300" dirty="0">
                <a:solidFill>
                  <a:schemeClr val="tx2"/>
                </a:solidFill>
              </a:rPr>
              <a:t>Analyze the growth cube</a:t>
            </a:r>
          </a:p>
          <a:p>
            <a:pPr lvl="0"/>
            <a:r>
              <a:rPr lang="en-US" sz="3300" dirty="0">
                <a:solidFill>
                  <a:schemeClr val="tx2"/>
                </a:solidFill>
              </a:rPr>
              <a:t>Which is some entrepreneurial orientation for new businesses</a:t>
            </a:r>
          </a:p>
          <a:p>
            <a:pPr lvl="0"/>
            <a:r>
              <a:rPr lang="en-US" sz="3300" dirty="0">
                <a:solidFill>
                  <a:schemeClr val="tx2"/>
                </a:solidFill>
              </a:rPr>
              <a:t>Minimal efficiency size (MES) and impact on economy</a:t>
            </a:r>
          </a:p>
          <a:p>
            <a:endParaRPr lang="en-US" dirty="0"/>
          </a:p>
        </p:txBody>
      </p:sp>
    </p:spTree>
    <p:extLst>
      <p:ext uri="{BB962C8B-B14F-4D97-AF65-F5344CB8AC3E}">
        <p14:creationId xmlns:p14="http://schemas.microsoft.com/office/powerpoint/2010/main" val="147421172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3000" r="-3000"/>
          </a:stretch>
        </a:blipFill>
        <a:effectLst/>
      </p:bgPr>
    </p:bg>
    <p:spTree>
      <p:nvGrpSpPr>
        <p:cNvPr id="1" name=""/>
        <p:cNvGrpSpPr/>
        <p:nvPr/>
      </p:nvGrpSpPr>
      <p:grpSpPr>
        <a:xfrm>
          <a:off x="0" y="0"/>
          <a:ext cx="0" cy="0"/>
          <a:chOff x="0" y="0"/>
          <a:chExt cx="0" cy="0"/>
        </a:xfrm>
      </p:grpSpPr>
      <p:sp>
        <p:nvSpPr>
          <p:cNvPr id="3" name="Θέση κειμένου 2"/>
          <p:cNvSpPr>
            <a:spLocks noGrp="1"/>
          </p:cNvSpPr>
          <p:nvPr>
            <p:ph type="body" idx="1"/>
          </p:nvPr>
        </p:nvSpPr>
        <p:spPr>
          <a:xfrm>
            <a:off x="318977" y="1467293"/>
            <a:ext cx="8825023" cy="5390707"/>
          </a:xfrm>
        </p:spPr>
        <p:txBody>
          <a:bodyPr>
            <a:normAutofit/>
          </a:bodyPr>
          <a:lstStyle/>
          <a:p>
            <a:pPr algn="ctr"/>
            <a:endParaRPr lang="en-US" sz="2200" b="1" dirty="0">
              <a:solidFill>
                <a:srgbClr val="3C7486"/>
              </a:solidFill>
              <a:latin typeface="Courier New" panose="02070309020205020404" pitchFamily="49" charset="0"/>
              <a:cs typeface="Courier New" panose="02070309020205020404" pitchFamily="49" charset="0"/>
            </a:endParaRPr>
          </a:p>
          <a:p>
            <a:pPr algn="ctr"/>
            <a:r>
              <a:rPr lang="en-US" sz="4000" dirty="0">
                <a:solidFill>
                  <a:srgbClr val="3C7486"/>
                </a:solidFill>
                <a:latin typeface="Century" panose="02040604050505020304" pitchFamily="18" charset="0"/>
                <a:ea typeface="+mj-ea"/>
                <a:cs typeface="+mj-cs"/>
              </a:rPr>
              <a:t>Module</a:t>
            </a:r>
            <a:r>
              <a:rPr lang="en-US" sz="6000" dirty="0">
                <a:solidFill>
                  <a:srgbClr val="3C7486"/>
                </a:solidFill>
                <a:latin typeface="Century" panose="02040604050505020304" pitchFamily="18" charset="0"/>
                <a:ea typeface="+mj-ea"/>
                <a:cs typeface="+mj-cs"/>
              </a:rPr>
              <a:t> </a:t>
            </a:r>
          </a:p>
          <a:p>
            <a:pPr algn="ctr"/>
            <a:endParaRPr lang="en-US" sz="6000" dirty="0">
              <a:solidFill>
                <a:srgbClr val="3C7486"/>
              </a:solidFill>
              <a:latin typeface="Century" panose="02040604050505020304" pitchFamily="18" charset="0"/>
              <a:ea typeface="+mj-ea"/>
              <a:cs typeface="+mj-cs"/>
            </a:endParaRPr>
          </a:p>
          <a:p>
            <a:pPr algn="ctr"/>
            <a:r>
              <a:rPr lang="en-US" sz="4300" b="1" dirty="0">
                <a:solidFill>
                  <a:srgbClr val="3C7486"/>
                </a:solidFill>
                <a:latin typeface="Century" panose="02040604050505020304" pitchFamily="18" charset="0"/>
                <a:ea typeface="+mj-ea"/>
                <a:cs typeface="+mj-cs"/>
              </a:rPr>
              <a:t>Sustainability and Productivity</a:t>
            </a:r>
          </a:p>
          <a:p>
            <a:endParaRPr lang="en-US" sz="2200" dirty="0">
              <a:solidFill>
                <a:srgbClr val="3C7486"/>
              </a:solidFill>
              <a:latin typeface="Courier New" panose="02070309020205020404" pitchFamily="49" charset="0"/>
              <a:cs typeface="Courier New" panose="02070309020205020404" pitchFamily="49" charset="0"/>
            </a:endParaRPr>
          </a:p>
          <a:p>
            <a:endParaRPr lang="en-US" sz="2200" dirty="0">
              <a:solidFill>
                <a:srgbClr val="3C7486"/>
              </a:solidFill>
              <a:latin typeface="Courier New" panose="02070309020205020404" pitchFamily="49" charset="0"/>
              <a:cs typeface="Courier New" panose="02070309020205020404" pitchFamily="49" charset="0"/>
            </a:endParaRPr>
          </a:p>
        </p:txBody>
      </p:sp>
    </p:spTree>
    <p:extLst>
      <p:ext uri="{BB962C8B-B14F-4D97-AF65-F5344CB8AC3E}">
        <p14:creationId xmlns:p14="http://schemas.microsoft.com/office/powerpoint/2010/main" val="106638477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3000" r="-3000"/>
          </a:stretch>
        </a:blipFill>
        <a:effectLst/>
      </p:bgPr>
    </p:bg>
    <p:spTree>
      <p:nvGrpSpPr>
        <p:cNvPr id="1" name=""/>
        <p:cNvGrpSpPr/>
        <p:nvPr/>
      </p:nvGrpSpPr>
      <p:grpSpPr>
        <a:xfrm>
          <a:off x="0" y="0"/>
          <a:ext cx="0" cy="0"/>
          <a:chOff x="0" y="0"/>
          <a:chExt cx="0" cy="0"/>
        </a:xfrm>
      </p:grpSpPr>
      <p:sp>
        <p:nvSpPr>
          <p:cNvPr id="2" name="Τίτλος 1"/>
          <p:cNvSpPr>
            <a:spLocks noGrp="1"/>
          </p:cNvSpPr>
          <p:nvPr>
            <p:ph type="title"/>
          </p:nvPr>
        </p:nvSpPr>
        <p:spPr>
          <a:xfrm>
            <a:off x="276021" y="1606795"/>
            <a:ext cx="3943350" cy="733432"/>
          </a:xfrm>
        </p:spPr>
        <p:txBody>
          <a:bodyPr>
            <a:normAutofit fontScale="90000"/>
          </a:bodyPr>
          <a:lstStyle/>
          <a:p>
            <a:r>
              <a:rPr lang="en-US" altLang="en-US" b="1" dirty="0">
                <a:solidFill>
                  <a:srgbClr val="365F91"/>
                </a:solidFill>
                <a:latin typeface="Calibri Light" panose="020F0302020204030204" pitchFamily="34" charset="0"/>
                <a:ea typeface="Times New Roman" panose="02020603050405020304" pitchFamily="18" charset="0"/>
                <a:cs typeface="Calibri Light" panose="020F0302020204030204" pitchFamily="34" charset="0"/>
              </a:rPr>
              <a:t>Contents</a:t>
            </a:r>
            <a:r>
              <a:rPr lang="en-US" altLang="en-US" sz="2000" dirty="0"/>
              <a:t/>
            </a:r>
            <a:br>
              <a:rPr lang="en-US" altLang="en-US" sz="2000" dirty="0"/>
            </a:br>
            <a:endParaRPr lang="el-GR" dirty="0"/>
          </a:p>
        </p:txBody>
      </p:sp>
      <p:sp>
        <p:nvSpPr>
          <p:cNvPr id="4" name="Rectangle 1">
            <a:extLst>
              <a:ext uri="{FF2B5EF4-FFF2-40B4-BE49-F238E27FC236}">
                <a16:creationId xmlns:a16="http://schemas.microsoft.com/office/drawing/2014/main" xmlns="" id="{5F8BB276-6BE0-4689-ADB2-EF326EE86D72}"/>
              </a:ext>
            </a:extLst>
          </p:cNvPr>
          <p:cNvSpPr>
            <a:spLocks noGrp="1" noChangeArrowheads="1"/>
          </p:cNvSpPr>
          <p:nvPr>
            <p:ph idx="1"/>
          </p:nvPr>
        </p:nvSpPr>
        <p:spPr bwMode="auto">
          <a:xfrm>
            <a:off x="326897" y="2724454"/>
            <a:ext cx="7886699" cy="36933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tabLst>
                <a:tab pos="279400" algn="l"/>
                <a:tab pos="5272088" algn="r"/>
              </a:tabLst>
              <a:defRPr>
                <a:solidFill>
                  <a:schemeClr val="tx1"/>
                </a:solidFill>
                <a:latin typeface="Arial" panose="020B0604020202020204" pitchFamily="34" charset="0"/>
              </a:defRPr>
            </a:lvl1pPr>
            <a:lvl2pPr eaLnBrk="0" fontAlgn="base" hangingPunct="0">
              <a:spcBef>
                <a:spcPct val="0"/>
              </a:spcBef>
              <a:spcAft>
                <a:spcPct val="0"/>
              </a:spcAft>
              <a:tabLst>
                <a:tab pos="279400" algn="l"/>
                <a:tab pos="5272088" algn="r"/>
              </a:tabLst>
              <a:defRPr>
                <a:solidFill>
                  <a:schemeClr val="tx1"/>
                </a:solidFill>
                <a:latin typeface="Arial" panose="020B0604020202020204" pitchFamily="34" charset="0"/>
              </a:defRPr>
            </a:lvl2pPr>
            <a:lvl3pPr eaLnBrk="0" fontAlgn="base" hangingPunct="0">
              <a:spcBef>
                <a:spcPct val="0"/>
              </a:spcBef>
              <a:spcAft>
                <a:spcPct val="0"/>
              </a:spcAft>
              <a:tabLst>
                <a:tab pos="279400" algn="l"/>
                <a:tab pos="5272088" algn="r"/>
              </a:tabLst>
              <a:defRPr>
                <a:solidFill>
                  <a:schemeClr val="tx1"/>
                </a:solidFill>
                <a:latin typeface="Arial" panose="020B0604020202020204" pitchFamily="34" charset="0"/>
              </a:defRPr>
            </a:lvl3pPr>
            <a:lvl4pPr eaLnBrk="0" fontAlgn="base" hangingPunct="0">
              <a:spcBef>
                <a:spcPct val="0"/>
              </a:spcBef>
              <a:spcAft>
                <a:spcPct val="0"/>
              </a:spcAft>
              <a:tabLst>
                <a:tab pos="279400" algn="l"/>
                <a:tab pos="5272088" algn="r"/>
              </a:tabLst>
              <a:defRPr>
                <a:solidFill>
                  <a:schemeClr val="tx1"/>
                </a:solidFill>
                <a:latin typeface="Arial" panose="020B0604020202020204" pitchFamily="34" charset="0"/>
              </a:defRPr>
            </a:lvl4pPr>
            <a:lvl5pPr eaLnBrk="0" fontAlgn="base" hangingPunct="0">
              <a:spcBef>
                <a:spcPct val="0"/>
              </a:spcBef>
              <a:spcAft>
                <a:spcPct val="0"/>
              </a:spcAft>
              <a:tabLst>
                <a:tab pos="279400" algn="l"/>
                <a:tab pos="5272088" algn="r"/>
              </a:tabLst>
              <a:defRPr>
                <a:solidFill>
                  <a:schemeClr val="tx1"/>
                </a:solidFill>
                <a:latin typeface="Arial" panose="020B0604020202020204" pitchFamily="34" charset="0"/>
              </a:defRPr>
            </a:lvl5pPr>
            <a:lvl6pPr eaLnBrk="0" fontAlgn="base" hangingPunct="0">
              <a:spcBef>
                <a:spcPct val="0"/>
              </a:spcBef>
              <a:spcAft>
                <a:spcPct val="0"/>
              </a:spcAft>
              <a:tabLst>
                <a:tab pos="279400" algn="l"/>
                <a:tab pos="5272088" algn="r"/>
              </a:tabLst>
              <a:defRPr>
                <a:solidFill>
                  <a:schemeClr val="tx1"/>
                </a:solidFill>
                <a:latin typeface="Arial" panose="020B0604020202020204" pitchFamily="34" charset="0"/>
              </a:defRPr>
            </a:lvl6pPr>
            <a:lvl7pPr eaLnBrk="0" fontAlgn="base" hangingPunct="0">
              <a:spcBef>
                <a:spcPct val="0"/>
              </a:spcBef>
              <a:spcAft>
                <a:spcPct val="0"/>
              </a:spcAft>
              <a:tabLst>
                <a:tab pos="279400" algn="l"/>
                <a:tab pos="5272088" algn="r"/>
              </a:tabLst>
              <a:defRPr>
                <a:solidFill>
                  <a:schemeClr val="tx1"/>
                </a:solidFill>
                <a:latin typeface="Arial" panose="020B0604020202020204" pitchFamily="34" charset="0"/>
              </a:defRPr>
            </a:lvl7pPr>
            <a:lvl8pPr eaLnBrk="0" fontAlgn="base" hangingPunct="0">
              <a:spcBef>
                <a:spcPct val="0"/>
              </a:spcBef>
              <a:spcAft>
                <a:spcPct val="0"/>
              </a:spcAft>
              <a:tabLst>
                <a:tab pos="279400" algn="l"/>
                <a:tab pos="5272088" algn="r"/>
              </a:tabLst>
              <a:defRPr>
                <a:solidFill>
                  <a:schemeClr val="tx1"/>
                </a:solidFill>
                <a:latin typeface="Arial" panose="020B0604020202020204" pitchFamily="34" charset="0"/>
              </a:defRPr>
            </a:lvl8pPr>
            <a:lvl9pPr eaLnBrk="0" fontAlgn="base" hangingPunct="0">
              <a:spcBef>
                <a:spcPct val="0"/>
              </a:spcBef>
              <a:spcAft>
                <a:spcPct val="0"/>
              </a:spcAft>
              <a:tabLst>
                <a:tab pos="279400" algn="l"/>
                <a:tab pos="5272088" algn="r"/>
              </a:tabLst>
              <a:defRPr>
                <a:solidFill>
                  <a:schemeClr val="tx1"/>
                </a:solidFill>
                <a:latin typeface="Arial" panose="020B0604020202020204" pitchFamily="34" charset="0"/>
              </a:defRPr>
            </a:lvl9pPr>
          </a:lstStyle>
          <a:p>
            <a:pPr marL="457200" marR="0" lvl="0" indent="-457200" algn="l" defTabSz="914400" rtl="0" eaLnBrk="0" fontAlgn="base" latinLnBrk="0" hangingPunct="0">
              <a:lnSpc>
                <a:spcPct val="100000"/>
              </a:lnSpc>
              <a:spcBef>
                <a:spcPct val="0"/>
              </a:spcBef>
              <a:spcAft>
                <a:spcPct val="0"/>
              </a:spcAft>
              <a:buClrTx/>
              <a:buSzTx/>
              <a:buFont typeface="+mj-lt"/>
              <a:buAutoNum type="arabicPeriod"/>
              <a:tabLst>
                <a:tab pos="279400" algn="l"/>
                <a:tab pos="5272088" algn="r"/>
              </a:tabLst>
            </a:pPr>
            <a:r>
              <a:rPr lang="en-US" altLang="en-US" sz="2400" b="1" u="sng" dirty="0">
                <a:solidFill>
                  <a:srgbClr val="0000FF"/>
                </a:solidFill>
                <a:latin typeface="Calibri Light" panose="020F0302020204030204" pitchFamily="34" charset="0"/>
                <a:cs typeface="Calibri Light" panose="020F0302020204030204" pitchFamily="34" charset="0"/>
                <a:hlinkClick r:id="rId3">
                  <a:extLst>
                    <a:ext uri="{A12FA001-AC4F-418D-AE19-62706E023703}">
                      <ahyp:hlinkClr xmlns:ahyp="http://schemas.microsoft.com/office/drawing/2018/hyperlinkcolor" xmlns="" val="tx"/>
                    </a:ext>
                  </a:extLst>
                </a:hlinkClick>
              </a:rPr>
              <a:t>Introduction to the </a:t>
            </a:r>
            <a:r>
              <a:rPr lang="en-US" altLang="en-US" sz="2400" b="1" u="sng" dirty="0" smtClean="0">
                <a:solidFill>
                  <a:srgbClr val="0000FF"/>
                </a:solidFill>
                <a:latin typeface="Calibri Light" panose="020F0302020204030204" pitchFamily="34" charset="0"/>
                <a:cs typeface="Calibri Light" panose="020F0302020204030204" pitchFamily="34" charset="0"/>
                <a:hlinkClick r:id="rId3">
                  <a:extLst>
                    <a:ext uri="{A12FA001-AC4F-418D-AE19-62706E023703}">
                      <ahyp:hlinkClr xmlns:ahyp="http://schemas.microsoft.com/office/drawing/2018/hyperlinkcolor" xmlns="" val="tx"/>
                    </a:ext>
                  </a:extLst>
                </a:hlinkClick>
              </a:rPr>
              <a:t>Module</a:t>
            </a:r>
            <a:endParaRPr lang="en-US" altLang="en-US" sz="2400" b="1" u="sng" dirty="0">
              <a:solidFill>
                <a:srgbClr val="0000FF"/>
              </a:solidFill>
              <a:latin typeface="Calibri Light" panose="020F0302020204030204" pitchFamily="34" charset="0"/>
              <a:cs typeface="Calibri Light" panose="020F0302020204030204" pitchFamily="34" charset="0"/>
            </a:endParaRPr>
          </a:p>
          <a:p>
            <a:pPr marL="457200" marR="0" lvl="0" indent="-457200" algn="l" defTabSz="914400" rtl="0" eaLnBrk="0" fontAlgn="base" latinLnBrk="0" hangingPunct="0">
              <a:lnSpc>
                <a:spcPct val="100000"/>
              </a:lnSpc>
              <a:spcBef>
                <a:spcPct val="0"/>
              </a:spcBef>
              <a:spcAft>
                <a:spcPct val="0"/>
              </a:spcAft>
              <a:buClrTx/>
              <a:buSzTx/>
              <a:buFont typeface="+mj-lt"/>
              <a:buAutoNum type="arabicPeriod"/>
              <a:tabLst>
                <a:tab pos="279400" algn="l"/>
                <a:tab pos="5272088" algn="r"/>
              </a:tabLst>
            </a:pPr>
            <a:endParaRPr lang="en-US" altLang="en-US" sz="2400" b="1" u="sng" dirty="0">
              <a:solidFill>
                <a:srgbClr val="0000FF"/>
              </a:solidFill>
              <a:latin typeface="Calibri Light" panose="020F0302020204030204" pitchFamily="34" charset="0"/>
              <a:cs typeface="Calibri Light" panose="020F0302020204030204" pitchFamily="34" charset="0"/>
            </a:endParaRPr>
          </a:p>
          <a:p>
            <a:pPr marL="457200" marR="0" lvl="0" indent="-457200" algn="l" defTabSz="914400" rtl="0" eaLnBrk="0" fontAlgn="base" latinLnBrk="0" hangingPunct="0">
              <a:lnSpc>
                <a:spcPct val="100000"/>
              </a:lnSpc>
              <a:spcBef>
                <a:spcPct val="0"/>
              </a:spcBef>
              <a:spcAft>
                <a:spcPct val="0"/>
              </a:spcAft>
              <a:buClrTx/>
              <a:buSzTx/>
              <a:buFont typeface="+mj-lt"/>
              <a:buAutoNum type="arabicPeriod"/>
              <a:tabLst>
                <a:tab pos="279400" algn="l"/>
                <a:tab pos="5272088" algn="r"/>
              </a:tabLst>
            </a:pPr>
            <a:r>
              <a:rPr lang="en-US" altLang="en-US" sz="2400" b="1" u="sng" dirty="0">
                <a:solidFill>
                  <a:srgbClr val="0000FF"/>
                </a:solidFill>
                <a:latin typeface="Calibri Light" panose="020F0302020204030204" pitchFamily="34" charset="0"/>
                <a:cs typeface="Calibri Light" panose="020F0302020204030204" pitchFamily="34" charset="0"/>
                <a:hlinkClick r:id="rId4">
                  <a:extLst>
                    <a:ext uri="{A12FA001-AC4F-418D-AE19-62706E023703}">
                      <ahyp:hlinkClr xmlns:ahyp="http://schemas.microsoft.com/office/drawing/2018/hyperlinkcolor" xmlns="" val="tx"/>
                    </a:ext>
                  </a:extLst>
                </a:hlinkClick>
              </a:rPr>
              <a:t>Chapter 1 – </a:t>
            </a:r>
            <a:r>
              <a:rPr lang="en-US" altLang="en-US" sz="2400" b="1" u="sng" dirty="0" smtClean="0">
                <a:solidFill>
                  <a:srgbClr val="0000FF"/>
                </a:solidFill>
                <a:latin typeface="Calibri Light" panose="020F0302020204030204" pitchFamily="34" charset="0"/>
                <a:cs typeface="Calibri Light" panose="020F0302020204030204" pitchFamily="34" charset="0"/>
                <a:hlinkClick r:id="rId4">
                  <a:extLst>
                    <a:ext uri="{A12FA001-AC4F-418D-AE19-62706E023703}">
                      <ahyp:hlinkClr xmlns:ahyp="http://schemas.microsoft.com/office/drawing/2018/hyperlinkcolor" xmlns="" val="tx"/>
                    </a:ext>
                  </a:extLst>
                </a:hlinkClick>
              </a:rPr>
              <a:t>SUSTAINABILTY</a:t>
            </a:r>
            <a:endParaRPr lang="en-US" altLang="en-US" sz="2400" b="1" u="sng" dirty="0">
              <a:solidFill>
                <a:srgbClr val="0000FF"/>
              </a:solidFill>
              <a:latin typeface="Calibri Light" panose="020F0302020204030204" pitchFamily="34" charset="0"/>
              <a:cs typeface="Calibri Light" panose="020F0302020204030204" pitchFamily="34" charset="0"/>
            </a:endParaRPr>
          </a:p>
          <a:p>
            <a:pPr marL="457200" marR="0" lvl="0" indent="-457200" algn="l" defTabSz="914400" rtl="0" eaLnBrk="0" fontAlgn="base" latinLnBrk="0" hangingPunct="0">
              <a:lnSpc>
                <a:spcPct val="100000"/>
              </a:lnSpc>
              <a:spcBef>
                <a:spcPct val="0"/>
              </a:spcBef>
              <a:spcAft>
                <a:spcPct val="0"/>
              </a:spcAft>
              <a:buClrTx/>
              <a:buSzTx/>
              <a:buFont typeface="+mj-lt"/>
              <a:buAutoNum type="arabicPeriod"/>
              <a:tabLst>
                <a:tab pos="279400" algn="l"/>
                <a:tab pos="5272088" algn="r"/>
              </a:tabLst>
            </a:pPr>
            <a:endParaRPr lang="en-US" altLang="en-US" sz="2400" b="1" u="sng" dirty="0">
              <a:solidFill>
                <a:srgbClr val="0000FF"/>
              </a:solidFill>
              <a:latin typeface="Calibri Light" panose="020F0302020204030204" pitchFamily="34" charset="0"/>
              <a:cs typeface="Calibri Light" panose="020F0302020204030204" pitchFamily="34" charset="0"/>
            </a:endParaRPr>
          </a:p>
          <a:p>
            <a:pPr marL="457200" marR="0" lvl="0" indent="-457200" algn="l" defTabSz="914400" rtl="0" eaLnBrk="0" fontAlgn="base" latinLnBrk="0" hangingPunct="0">
              <a:lnSpc>
                <a:spcPct val="100000"/>
              </a:lnSpc>
              <a:spcBef>
                <a:spcPct val="0"/>
              </a:spcBef>
              <a:spcAft>
                <a:spcPct val="0"/>
              </a:spcAft>
              <a:buClrTx/>
              <a:buSzTx/>
              <a:buFont typeface="+mj-lt"/>
              <a:buAutoNum type="arabicPeriod"/>
              <a:tabLst>
                <a:tab pos="279400" algn="l"/>
                <a:tab pos="5272088" algn="r"/>
              </a:tabLst>
            </a:pPr>
            <a:r>
              <a:rPr lang="en-US" altLang="en-US" sz="2400" b="1" u="sng" dirty="0">
                <a:solidFill>
                  <a:srgbClr val="0000FF"/>
                </a:solidFill>
                <a:latin typeface="Calibri Light" panose="020F0302020204030204" pitchFamily="34" charset="0"/>
                <a:cs typeface="Calibri Light" panose="020F0302020204030204" pitchFamily="34" charset="0"/>
                <a:hlinkClick r:id="rId5">
                  <a:extLst>
                    <a:ext uri="{A12FA001-AC4F-418D-AE19-62706E023703}">
                      <ahyp:hlinkClr xmlns:ahyp="http://schemas.microsoft.com/office/drawing/2018/hyperlinkcolor" xmlns="" val="tx"/>
                    </a:ext>
                  </a:extLst>
                </a:hlinkClick>
              </a:rPr>
              <a:t>Chapter 2 – </a:t>
            </a:r>
            <a:r>
              <a:rPr lang="en-US" altLang="en-US" sz="2400" b="1" u="sng" dirty="0" smtClean="0">
                <a:solidFill>
                  <a:srgbClr val="0000FF"/>
                </a:solidFill>
                <a:latin typeface="Calibri Light" panose="020F0302020204030204" pitchFamily="34" charset="0"/>
                <a:cs typeface="Calibri Light" panose="020F0302020204030204" pitchFamily="34" charset="0"/>
                <a:hlinkClick r:id="rId5">
                  <a:extLst>
                    <a:ext uri="{A12FA001-AC4F-418D-AE19-62706E023703}">
                      <ahyp:hlinkClr xmlns:ahyp="http://schemas.microsoft.com/office/drawing/2018/hyperlinkcolor" xmlns="" val="tx"/>
                    </a:ext>
                  </a:extLst>
                </a:hlinkClick>
              </a:rPr>
              <a:t>PRODUCTIVITY</a:t>
            </a:r>
            <a:endParaRPr lang="en-US" altLang="en-US" sz="2400" b="1" u="sng" dirty="0">
              <a:solidFill>
                <a:srgbClr val="0000FF"/>
              </a:solidFill>
              <a:latin typeface="Calibri Light" panose="020F0302020204030204" pitchFamily="34" charset="0"/>
              <a:cs typeface="Calibri Light" panose="020F0302020204030204" pitchFamily="34" charset="0"/>
            </a:endParaRPr>
          </a:p>
          <a:p>
            <a:pPr marL="457200" marR="0" lvl="0" indent="-457200" algn="l" defTabSz="914400" rtl="0" eaLnBrk="0" fontAlgn="base" latinLnBrk="0" hangingPunct="0">
              <a:lnSpc>
                <a:spcPct val="100000"/>
              </a:lnSpc>
              <a:spcBef>
                <a:spcPct val="0"/>
              </a:spcBef>
              <a:spcAft>
                <a:spcPct val="0"/>
              </a:spcAft>
              <a:buClrTx/>
              <a:buSzTx/>
              <a:buFont typeface="+mj-lt"/>
              <a:buAutoNum type="arabicPeriod"/>
              <a:tabLst>
                <a:tab pos="279400" algn="l"/>
                <a:tab pos="5272088" algn="r"/>
              </a:tabLst>
            </a:pPr>
            <a:endParaRPr lang="en-US" altLang="en-US" sz="2400" b="1" u="sng" dirty="0">
              <a:solidFill>
                <a:srgbClr val="0000FF"/>
              </a:solidFill>
              <a:latin typeface="Calibri Light" panose="020F0302020204030204" pitchFamily="34" charset="0"/>
              <a:cs typeface="Calibri Light" panose="020F0302020204030204" pitchFamily="34" charset="0"/>
            </a:endParaRPr>
          </a:p>
          <a:p>
            <a:pPr marL="457200" marR="0" lvl="0" indent="-457200" algn="l" defTabSz="914400" rtl="0" eaLnBrk="0" fontAlgn="base" latinLnBrk="0" hangingPunct="0">
              <a:lnSpc>
                <a:spcPct val="100000"/>
              </a:lnSpc>
              <a:spcBef>
                <a:spcPct val="0"/>
              </a:spcBef>
              <a:spcAft>
                <a:spcPct val="0"/>
              </a:spcAft>
              <a:buClrTx/>
              <a:buSzTx/>
              <a:buFont typeface="+mj-lt"/>
              <a:buAutoNum type="arabicPeriod"/>
              <a:tabLst>
                <a:tab pos="279400" algn="l"/>
                <a:tab pos="5272088" algn="r"/>
              </a:tabLst>
            </a:pPr>
            <a:r>
              <a:rPr lang="en-US" altLang="en-US" sz="2400" b="1" u="sng" dirty="0">
                <a:solidFill>
                  <a:srgbClr val="0000FF"/>
                </a:solidFill>
                <a:latin typeface="Calibri Light" panose="020F0302020204030204" pitchFamily="34" charset="0"/>
                <a:cs typeface="Calibri Light" panose="020F0302020204030204" pitchFamily="34" charset="0"/>
                <a:hlinkClick r:id="rId6">
                  <a:extLst>
                    <a:ext uri="{A12FA001-AC4F-418D-AE19-62706E023703}">
                      <ahyp:hlinkClr xmlns:ahyp="http://schemas.microsoft.com/office/drawing/2018/hyperlinkcolor" xmlns="" val="tx"/>
                    </a:ext>
                  </a:extLst>
                </a:hlinkClick>
              </a:rPr>
              <a:t>Self Assessment </a:t>
            </a:r>
            <a:r>
              <a:rPr lang="en-US" altLang="en-US" sz="2400" b="1" u="sng" dirty="0" smtClean="0">
                <a:solidFill>
                  <a:srgbClr val="0000FF"/>
                </a:solidFill>
                <a:latin typeface="Calibri Light" panose="020F0302020204030204" pitchFamily="34" charset="0"/>
                <a:cs typeface="Calibri Light" panose="020F0302020204030204" pitchFamily="34" charset="0"/>
                <a:hlinkClick r:id="rId6">
                  <a:extLst>
                    <a:ext uri="{A12FA001-AC4F-418D-AE19-62706E023703}">
                      <ahyp:hlinkClr xmlns:ahyp="http://schemas.microsoft.com/office/drawing/2018/hyperlinkcolor" xmlns="" val="tx"/>
                    </a:ext>
                  </a:extLst>
                </a:hlinkClick>
              </a:rPr>
              <a:t>Questions</a:t>
            </a:r>
            <a:endParaRPr lang="en-US" altLang="en-US" sz="2400" b="1" u="sng" dirty="0">
              <a:solidFill>
                <a:srgbClr val="0000FF"/>
              </a:solidFill>
              <a:latin typeface="Calibri Light" panose="020F0302020204030204" pitchFamily="34" charset="0"/>
              <a:cs typeface="Calibri Light" panose="020F0302020204030204" pitchFamily="34" charset="0"/>
            </a:endParaRPr>
          </a:p>
          <a:p>
            <a:pPr marL="457200" marR="0" lvl="0" indent="-457200" algn="l" defTabSz="914400" rtl="0" eaLnBrk="0" fontAlgn="base" latinLnBrk="0" hangingPunct="0">
              <a:lnSpc>
                <a:spcPct val="100000"/>
              </a:lnSpc>
              <a:spcBef>
                <a:spcPct val="0"/>
              </a:spcBef>
              <a:spcAft>
                <a:spcPct val="0"/>
              </a:spcAft>
              <a:buClrTx/>
              <a:buSzTx/>
              <a:buFont typeface="+mj-lt"/>
              <a:buAutoNum type="arabicPeriod"/>
              <a:tabLst>
                <a:tab pos="279400" algn="l"/>
                <a:tab pos="5272088" algn="r"/>
              </a:tabLst>
            </a:pPr>
            <a:endParaRPr lang="en-US" altLang="en-US" sz="2400" b="1" u="sng" dirty="0">
              <a:solidFill>
                <a:srgbClr val="0000FF"/>
              </a:solidFill>
              <a:latin typeface="Calibri Light" panose="020F0302020204030204" pitchFamily="34" charset="0"/>
              <a:cs typeface="Calibri Light" panose="020F0302020204030204" pitchFamily="34" charset="0"/>
            </a:endParaRPr>
          </a:p>
          <a:p>
            <a:pPr marL="457200" marR="0" lvl="0" indent="-457200" algn="l" defTabSz="914400" rtl="0" eaLnBrk="0" fontAlgn="base" latinLnBrk="0" hangingPunct="0">
              <a:lnSpc>
                <a:spcPct val="100000"/>
              </a:lnSpc>
              <a:spcBef>
                <a:spcPct val="0"/>
              </a:spcBef>
              <a:spcAft>
                <a:spcPct val="0"/>
              </a:spcAft>
              <a:buClrTx/>
              <a:buSzTx/>
              <a:buFont typeface="+mj-lt"/>
              <a:buAutoNum type="arabicPeriod"/>
              <a:tabLst>
                <a:tab pos="279400" algn="l"/>
                <a:tab pos="5272088" algn="r"/>
              </a:tabLst>
            </a:pPr>
            <a:r>
              <a:rPr lang="en-US" altLang="en-US" sz="2400" b="1" u="sng" dirty="0">
                <a:solidFill>
                  <a:srgbClr val="0000FF"/>
                </a:solidFill>
                <a:latin typeface="Calibri Light" panose="020F0302020204030204" pitchFamily="34" charset="0"/>
                <a:cs typeface="Calibri Light" panose="020F0302020204030204" pitchFamily="34" charset="0"/>
              </a:rPr>
              <a:t>Cases in Productivity and Sustainability </a:t>
            </a:r>
          </a:p>
          <a:p>
            <a:pPr marL="0" marR="0" lvl="0" indent="0" algn="l" defTabSz="914400" rtl="0" eaLnBrk="0" fontAlgn="base" latinLnBrk="0" hangingPunct="0">
              <a:lnSpc>
                <a:spcPct val="100000"/>
              </a:lnSpc>
              <a:spcBef>
                <a:spcPct val="0"/>
              </a:spcBef>
              <a:spcAft>
                <a:spcPct val="0"/>
              </a:spcAft>
              <a:buClrTx/>
              <a:buSzTx/>
              <a:buFontTx/>
              <a:buNone/>
              <a:tabLst>
                <a:tab pos="279400" algn="l"/>
                <a:tab pos="5272088" algn="r"/>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140071762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3000" r="-3000"/>
          </a:stretch>
        </a:blipFill>
        <a:effectLst/>
      </p:bgPr>
    </p:bg>
    <p:spTree>
      <p:nvGrpSpPr>
        <p:cNvPr id="1" name=""/>
        <p:cNvGrpSpPr/>
        <p:nvPr/>
      </p:nvGrpSpPr>
      <p:grpSpPr>
        <a:xfrm>
          <a:off x="0" y="0"/>
          <a:ext cx="0" cy="0"/>
          <a:chOff x="0" y="0"/>
          <a:chExt cx="0" cy="0"/>
        </a:xfrm>
      </p:grpSpPr>
      <p:sp>
        <p:nvSpPr>
          <p:cNvPr id="2" name="Τίτλος 1"/>
          <p:cNvSpPr>
            <a:spLocks noGrp="1"/>
          </p:cNvSpPr>
          <p:nvPr>
            <p:ph type="title"/>
          </p:nvPr>
        </p:nvSpPr>
        <p:spPr>
          <a:xfrm>
            <a:off x="628650" y="1601500"/>
            <a:ext cx="7886700" cy="1325563"/>
          </a:xfrm>
        </p:spPr>
        <p:txBody>
          <a:bodyPr/>
          <a:lstStyle/>
          <a:p>
            <a:pPr algn="ctr"/>
            <a:r>
              <a:rPr lang="en-US" b="1" dirty="0">
                <a:solidFill>
                  <a:schemeClr val="tx2"/>
                </a:solidFill>
              </a:rPr>
              <a:t>Introduction to the Module</a:t>
            </a:r>
            <a:r>
              <a:rPr lang="en-US" b="1" dirty="0"/>
              <a:t/>
            </a:r>
            <a:br>
              <a:rPr lang="en-US" b="1" dirty="0"/>
            </a:br>
            <a:endParaRPr lang="el-GR" dirty="0"/>
          </a:p>
        </p:txBody>
      </p:sp>
      <p:sp>
        <p:nvSpPr>
          <p:cNvPr id="3" name="Θέση περιεχομένου 2"/>
          <p:cNvSpPr>
            <a:spLocks noGrp="1"/>
          </p:cNvSpPr>
          <p:nvPr>
            <p:ph sz="half" idx="1"/>
          </p:nvPr>
        </p:nvSpPr>
        <p:spPr>
          <a:xfrm>
            <a:off x="628650" y="3023360"/>
            <a:ext cx="3886200" cy="3675152"/>
          </a:xfrm>
        </p:spPr>
        <p:txBody>
          <a:bodyPr>
            <a:normAutofit lnSpcReduction="10000"/>
          </a:bodyPr>
          <a:lstStyle/>
          <a:p>
            <a:pPr marL="0" indent="0" algn="ctr">
              <a:buNone/>
            </a:pPr>
            <a:r>
              <a:rPr lang="en-US" sz="2400" dirty="0">
                <a:solidFill>
                  <a:schemeClr val="tx2"/>
                </a:solidFill>
              </a:rPr>
              <a:t>Module “Productivity and Sustainability” is directly related to the educational package ‘Entrepreneurial performance’ which measurements and analytical processes ensures that an organization, especially a Start-up, will achieve its one or more pre-selected goals</a:t>
            </a:r>
            <a:endParaRPr lang="el-GR" sz="2400" dirty="0">
              <a:solidFill>
                <a:schemeClr val="tx2"/>
              </a:solidFill>
            </a:endParaRPr>
          </a:p>
        </p:txBody>
      </p:sp>
      <p:sp>
        <p:nvSpPr>
          <p:cNvPr id="4" name="Θέση περιεχομένου 3"/>
          <p:cNvSpPr>
            <a:spLocks noGrp="1"/>
          </p:cNvSpPr>
          <p:nvPr>
            <p:ph sz="half" idx="2"/>
          </p:nvPr>
        </p:nvSpPr>
        <p:spPr>
          <a:xfrm>
            <a:off x="4629150" y="3023360"/>
            <a:ext cx="3886200" cy="3222894"/>
          </a:xfrm>
        </p:spPr>
        <p:txBody>
          <a:bodyPr>
            <a:normAutofit lnSpcReduction="10000"/>
          </a:bodyPr>
          <a:lstStyle/>
          <a:p>
            <a:pPr marL="0" indent="0" algn="ctr">
              <a:buNone/>
            </a:pPr>
            <a:r>
              <a:rPr lang="en-US" dirty="0">
                <a:solidFill>
                  <a:schemeClr val="tx2"/>
                </a:solidFill>
              </a:rPr>
              <a:t>Because we are dealing with entrepreneurs and as they are not supposed to be smaller or younger versions of bigger and older business men, novel indices will have to apply for their new venture performance</a:t>
            </a:r>
            <a:endParaRPr lang="el-GR" dirty="0">
              <a:solidFill>
                <a:schemeClr val="tx2"/>
              </a:solidFill>
            </a:endParaRPr>
          </a:p>
        </p:txBody>
      </p:sp>
    </p:spTree>
    <p:extLst>
      <p:ext uri="{BB962C8B-B14F-4D97-AF65-F5344CB8AC3E}">
        <p14:creationId xmlns:p14="http://schemas.microsoft.com/office/powerpoint/2010/main" val="381334265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5AEC2C91-AE02-4B4B-AE61-EEF916EF0A6A}"/>
              </a:ext>
            </a:extLst>
          </p:cNvPr>
          <p:cNvSpPr>
            <a:spLocks noGrp="1"/>
          </p:cNvSpPr>
          <p:nvPr>
            <p:ph type="title"/>
          </p:nvPr>
        </p:nvSpPr>
        <p:spPr/>
        <p:txBody>
          <a:bodyPr>
            <a:normAutofit/>
          </a:bodyPr>
          <a:lstStyle/>
          <a:p>
            <a:pPr algn="ctr"/>
            <a:r>
              <a:rPr lang="en-US" sz="3500" b="1" dirty="0">
                <a:solidFill>
                  <a:schemeClr val="tx2"/>
                </a:solidFill>
              </a:rPr>
              <a:t>The objectives of the module:</a:t>
            </a:r>
          </a:p>
        </p:txBody>
      </p:sp>
      <p:sp>
        <p:nvSpPr>
          <p:cNvPr id="3" name="Content Placeholder 2">
            <a:extLst>
              <a:ext uri="{FF2B5EF4-FFF2-40B4-BE49-F238E27FC236}">
                <a16:creationId xmlns:a16="http://schemas.microsoft.com/office/drawing/2014/main" xmlns="" id="{390AA923-C673-4EFA-B480-0FD5083C0A2C}"/>
              </a:ext>
            </a:extLst>
          </p:cNvPr>
          <p:cNvSpPr>
            <a:spLocks noGrp="1"/>
          </p:cNvSpPr>
          <p:nvPr>
            <p:ph sz="half" idx="1"/>
          </p:nvPr>
        </p:nvSpPr>
        <p:spPr>
          <a:xfrm>
            <a:off x="148856" y="1825624"/>
            <a:ext cx="4365994" cy="5032375"/>
          </a:xfrm>
        </p:spPr>
        <p:txBody>
          <a:bodyPr>
            <a:normAutofit lnSpcReduction="10000"/>
          </a:bodyPr>
          <a:lstStyle/>
          <a:p>
            <a:pPr marL="0" indent="0">
              <a:buNone/>
            </a:pPr>
            <a:r>
              <a:rPr lang="en-US" b="1" dirty="0">
                <a:solidFill>
                  <a:schemeClr val="tx2"/>
                </a:solidFill>
              </a:rPr>
              <a:t>Sustainability:</a:t>
            </a:r>
            <a:r>
              <a:rPr lang="en-US" dirty="0">
                <a:solidFill>
                  <a:schemeClr val="tx2"/>
                </a:solidFill>
              </a:rPr>
              <a:t> </a:t>
            </a:r>
          </a:p>
          <a:p>
            <a:pPr marL="0" indent="0">
              <a:buNone/>
            </a:pPr>
            <a:endParaRPr lang="en-US" dirty="0">
              <a:solidFill>
                <a:schemeClr val="tx2"/>
              </a:solidFill>
            </a:endParaRPr>
          </a:p>
          <a:p>
            <a:pPr marL="0" indent="0">
              <a:buNone/>
            </a:pPr>
            <a:r>
              <a:rPr lang="en-US" dirty="0">
                <a:solidFill>
                  <a:schemeClr val="tx2"/>
                </a:solidFill>
              </a:rPr>
              <a:t>To ‘infect’ founders of new businesses with the idea of sustainability rather than to rebuild the established corporate cultures of existing companies and to identify the triggers that lead to the implementation of more sustainable business practices in the new ‘green’ business ventures. </a:t>
            </a:r>
          </a:p>
          <a:p>
            <a:endParaRPr lang="en-US" dirty="0"/>
          </a:p>
        </p:txBody>
      </p:sp>
      <p:sp>
        <p:nvSpPr>
          <p:cNvPr id="4" name="Content Placeholder 3">
            <a:extLst>
              <a:ext uri="{FF2B5EF4-FFF2-40B4-BE49-F238E27FC236}">
                <a16:creationId xmlns:a16="http://schemas.microsoft.com/office/drawing/2014/main" xmlns="" id="{61141AC2-E8C4-4784-83E5-586F6894BD74}"/>
              </a:ext>
            </a:extLst>
          </p:cNvPr>
          <p:cNvSpPr>
            <a:spLocks noGrp="1"/>
          </p:cNvSpPr>
          <p:nvPr>
            <p:ph sz="half" idx="2"/>
          </p:nvPr>
        </p:nvSpPr>
        <p:spPr>
          <a:xfrm>
            <a:off x="4629150" y="1825624"/>
            <a:ext cx="4514850" cy="5032375"/>
          </a:xfrm>
        </p:spPr>
        <p:txBody>
          <a:bodyPr>
            <a:normAutofit lnSpcReduction="10000"/>
          </a:bodyPr>
          <a:lstStyle/>
          <a:p>
            <a:pPr marL="0" indent="0">
              <a:buNone/>
            </a:pPr>
            <a:r>
              <a:rPr lang="en-US" b="1" dirty="0">
                <a:solidFill>
                  <a:schemeClr val="tx2"/>
                </a:solidFill>
              </a:rPr>
              <a:t>Productivity:</a:t>
            </a:r>
            <a:r>
              <a:rPr lang="en-US" dirty="0">
                <a:solidFill>
                  <a:schemeClr val="tx2"/>
                </a:solidFill>
              </a:rPr>
              <a:t> </a:t>
            </a:r>
          </a:p>
          <a:p>
            <a:pPr marL="0" indent="0">
              <a:buNone/>
            </a:pPr>
            <a:endParaRPr lang="en-US" dirty="0">
              <a:solidFill>
                <a:schemeClr val="tx2"/>
              </a:solidFill>
            </a:endParaRPr>
          </a:p>
          <a:p>
            <a:pPr marL="0" indent="0">
              <a:buNone/>
            </a:pPr>
            <a:r>
              <a:rPr lang="en-US" dirty="0">
                <a:solidFill>
                  <a:schemeClr val="tx2"/>
                </a:solidFill>
              </a:rPr>
              <a:t>To highlight the linkage between entrepreneur, total factor productivity and growths. Additionally, to determine the economic settings and institutions that are correlated with higher impact of entrepreneurship on productivity.</a:t>
            </a:r>
          </a:p>
          <a:p>
            <a:endParaRPr lang="en-US" dirty="0"/>
          </a:p>
        </p:txBody>
      </p:sp>
    </p:spTree>
    <p:extLst>
      <p:ext uri="{BB962C8B-B14F-4D97-AF65-F5344CB8AC3E}">
        <p14:creationId xmlns:p14="http://schemas.microsoft.com/office/powerpoint/2010/main" val="348243104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436FED9-464F-4DC3-8CFE-55F97CAEF20C}"/>
              </a:ext>
            </a:extLst>
          </p:cNvPr>
          <p:cNvSpPr>
            <a:spLocks noGrp="1"/>
          </p:cNvSpPr>
          <p:nvPr>
            <p:ph type="title"/>
          </p:nvPr>
        </p:nvSpPr>
        <p:spPr>
          <a:xfrm>
            <a:off x="628650" y="681037"/>
            <a:ext cx="7886700" cy="910778"/>
          </a:xfrm>
        </p:spPr>
        <p:txBody>
          <a:bodyPr>
            <a:normAutofit fontScale="90000"/>
          </a:bodyPr>
          <a:lstStyle/>
          <a:p>
            <a:r>
              <a:rPr lang="en-US" b="1" dirty="0">
                <a:solidFill>
                  <a:schemeClr val="tx2"/>
                </a:solidFill>
              </a:rPr>
              <a:t>Sustainability:</a:t>
            </a:r>
            <a:r>
              <a:rPr lang="en-US" dirty="0">
                <a:solidFill>
                  <a:schemeClr val="tx2"/>
                </a:solidFill>
              </a:rPr>
              <a:t> </a:t>
            </a:r>
            <a:br>
              <a:rPr lang="en-US" dirty="0">
                <a:solidFill>
                  <a:schemeClr val="tx2"/>
                </a:solidFill>
              </a:rPr>
            </a:br>
            <a:endParaRPr lang="en-US" dirty="0"/>
          </a:p>
        </p:txBody>
      </p:sp>
      <p:sp>
        <p:nvSpPr>
          <p:cNvPr id="3" name="Content Placeholder 2">
            <a:extLst>
              <a:ext uri="{FF2B5EF4-FFF2-40B4-BE49-F238E27FC236}">
                <a16:creationId xmlns:a16="http://schemas.microsoft.com/office/drawing/2014/main" xmlns="" id="{75B694D2-EE32-40FD-8897-76916AB8F193}"/>
              </a:ext>
            </a:extLst>
          </p:cNvPr>
          <p:cNvSpPr>
            <a:spLocks noGrp="1"/>
          </p:cNvSpPr>
          <p:nvPr>
            <p:ph sz="half" idx="1"/>
          </p:nvPr>
        </p:nvSpPr>
        <p:spPr>
          <a:xfrm>
            <a:off x="1" y="1063256"/>
            <a:ext cx="9144000" cy="5794743"/>
          </a:xfrm>
        </p:spPr>
        <p:txBody>
          <a:bodyPr>
            <a:normAutofit fontScale="55000" lnSpcReduction="20000"/>
          </a:bodyPr>
          <a:lstStyle/>
          <a:p>
            <a:pPr lvl="0"/>
            <a:endParaRPr lang="en-US" dirty="0"/>
          </a:p>
          <a:p>
            <a:pPr lvl="0"/>
            <a:endParaRPr lang="en-US" dirty="0"/>
          </a:p>
          <a:p>
            <a:pPr lvl="0"/>
            <a:r>
              <a:rPr lang="en-US" dirty="0"/>
              <a:t>Explain a general perception on sustainability, sustainable development goals 2030, main institutions that create and monitor worldwide the realization of goals;</a:t>
            </a:r>
          </a:p>
          <a:p>
            <a:pPr lvl="0"/>
            <a:endParaRPr lang="en-US" dirty="0"/>
          </a:p>
          <a:p>
            <a:pPr lvl="0"/>
            <a:r>
              <a:rPr lang="en-US" dirty="0"/>
              <a:t>Some applicable of achieving best practiced in sustainability in order to growth the productivity;</a:t>
            </a:r>
          </a:p>
          <a:p>
            <a:pPr lvl="0"/>
            <a:endParaRPr lang="en-US" dirty="0"/>
          </a:p>
          <a:p>
            <a:pPr lvl="0"/>
            <a:r>
              <a:rPr lang="en-US" dirty="0"/>
              <a:t>A general criticized on sustainable issues;</a:t>
            </a:r>
          </a:p>
          <a:p>
            <a:pPr lvl="0"/>
            <a:endParaRPr lang="en-US" dirty="0"/>
          </a:p>
          <a:p>
            <a:pPr lvl="0"/>
            <a:r>
              <a:rPr lang="en-US" dirty="0"/>
              <a:t>Main sectors which sustain sustainable development goals achievement and realization of best sustainable practices;</a:t>
            </a:r>
          </a:p>
          <a:p>
            <a:pPr lvl="0"/>
            <a:endParaRPr lang="en-US" dirty="0"/>
          </a:p>
          <a:p>
            <a:pPr lvl="0"/>
            <a:r>
              <a:rPr lang="en-US" dirty="0"/>
              <a:t>Principles and dimensions of sustainable management and development;</a:t>
            </a:r>
          </a:p>
          <a:p>
            <a:pPr lvl="0"/>
            <a:endParaRPr lang="en-US" dirty="0"/>
          </a:p>
          <a:p>
            <a:pPr lvl="0"/>
            <a:r>
              <a:rPr lang="en-US" dirty="0"/>
              <a:t>Indicators and methods that can sustain sustainable practices installing;</a:t>
            </a:r>
          </a:p>
          <a:p>
            <a:pPr lvl="0"/>
            <a:endParaRPr lang="en-US" dirty="0"/>
          </a:p>
          <a:p>
            <a:pPr lvl="0"/>
            <a:r>
              <a:rPr lang="en-US" dirty="0"/>
              <a:t>Explaining some practical model development;</a:t>
            </a:r>
          </a:p>
          <a:p>
            <a:pPr lvl="0"/>
            <a:endParaRPr lang="en-US" dirty="0"/>
          </a:p>
          <a:p>
            <a:pPr lvl="0"/>
            <a:r>
              <a:rPr lang="en-US" dirty="0"/>
              <a:t>Networking as main lead towards sustainable practices for startup and new venture create with other stakeholders (community, public and private institutions, consumers, etc.)</a:t>
            </a:r>
          </a:p>
          <a:p>
            <a:endParaRPr lang="en-US" dirty="0"/>
          </a:p>
          <a:p>
            <a:endParaRPr lang="en-US" dirty="0"/>
          </a:p>
        </p:txBody>
      </p:sp>
    </p:spTree>
    <p:extLst>
      <p:ext uri="{BB962C8B-B14F-4D97-AF65-F5344CB8AC3E}">
        <p14:creationId xmlns:p14="http://schemas.microsoft.com/office/powerpoint/2010/main" val="396537537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436FED9-464F-4DC3-8CFE-55F97CAEF20C}"/>
              </a:ext>
            </a:extLst>
          </p:cNvPr>
          <p:cNvSpPr>
            <a:spLocks noGrp="1"/>
          </p:cNvSpPr>
          <p:nvPr>
            <p:ph type="title"/>
          </p:nvPr>
        </p:nvSpPr>
        <p:spPr>
          <a:xfrm>
            <a:off x="628650" y="681037"/>
            <a:ext cx="7886700" cy="910778"/>
          </a:xfrm>
        </p:spPr>
        <p:txBody>
          <a:bodyPr>
            <a:normAutofit fontScale="90000"/>
          </a:bodyPr>
          <a:lstStyle/>
          <a:p>
            <a:r>
              <a:rPr lang="en-US" b="1" dirty="0">
                <a:solidFill>
                  <a:schemeClr val="tx2"/>
                </a:solidFill>
              </a:rPr>
              <a:t/>
            </a:r>
            <a:br>
              <a:rPr lang="en-US" b="1" dirty="0">
                <a:solidFill>
                  <a:schemeClr val="tx2"/>
                </a:solidFill>
              </a:rPr>
            </a:br>
            <a:r>
              <a:rPr lang="en-US" b="1" dirty="0">
                <a:solidFill>
                  <a:schemeClr val="tx2"/>
                </a:solidFill>
              </a:rPr>
              <a:t>Productivity:</a:t>
            </a:r>
            <a:r>
              <a:rPr lang="en-US" dirty="0">
                <a:solidFill>
                  <a:schemeClr val="tx2"/>
                </a:solidFill>
              </a:rPr>
              <a:t>  </a:t>
            </a:r>
            <a:br>
              <a:rPr lang="en-US" dirty="0">
                <a:solidFill>
                  <a:schemeClr val="tx2"/>
                </a:solidFill>
              </a:rPr>
            </a:br>
            <a:endParaRPr lang="en-US" dirty="0"/>
          </a:p>
        </p:txBody>
      </p:sp>
      <p:sp>
        <p:nvSpPr>
          <p:cNvPr id="3" name="Content Placeholder 2">
            <a:extLst>
              <a:ext uri="{FF2B5EF4-FFF2-40B4-BE49-F238E27FC236}">
                <a16:creationId xmlns:a16="http://schemas.microsoft.com/office/drawing/2014/main" xmlns="" id="{75B694D2-EE32-40FD-8897-76916AB8F193}"/>
              </a:ext>
            </a:extLst>
          </p:cNvPr>
          <p:cNvSpPr>
            <a:spLocks noGrp="1"/>
          </p:cNvSpPr>
          <p:nvPr>
            <p:ph sz="half" idx="1"/>
          </p:nvPr>
        </p:nvSpPr>
        <p:spPr>
          <a:xfrm>
            <a:off x="1" y="1063256"/>
            <a:ext cx="9144000" cy="5794743"/>
          </a:xfrm>
        </p:spPr>
        <p:txBody>
          <a:bodyPr>
            <a:normAutofit fontScale="77500" lnSpcReduction="20000"/>
          </a:bodyPr>
          <a:lstStyle/>
          <a:p>
            <a:pPr lvl="0"/>
            <a:endParaRPr lang="en-US" dirty="0"/>
          </a:p>
          <a:p>
            <a:pPr lvl="0"/>
            <a:endParaRPr lang="en-US" dirty="0"/>
          </a:p>
          <a:p>
            <a:pPr lvl="0"/>
            <a:r>
              <a:rPr lang="en-US" dirty="0">
                <a:solidFill>
                  <a:schemeClr val="tx2"/>
                </a:solidFill>
              </a:rPr>
              <a:t>To orient new businesses, startup and small and medium enterprises towards being entrepreneurial, in whole processes;</a:t>
            </a:r>
          </a:p>
          <a:p>
            <a:pPr lvl="0"/>
            <a:endParaRPr lang="en-US" dirty="0">
              <a:solidFill>
                <a:schemeClr val="tx2"/>
              </a:solidFill>
            </a:endParaRPr>
          </a:p>
          <a:p>
            <a:pPr lvl="0"/>
            <a:r>
              <a:rPr lang="en-US" dirty="0">
                <a:solidFill>
                  <a:schemeClr val="tx2"/>
                </a:solidFill>
              </a:rPr>
              <a:t>To identify which are the main paths/strategies that push the companies towards organic growth and productivity;</a:t>
            </a:r>
          </a:p>
          <a:p>
            <a:pPr lvl="0"/>
            <a:endParaRPr lang="en-US" dirty="0">
              <a:solidFill>
                <a:schemeClr val="tx2"/>
              </a:solidFill>
            </a:endParaRPr>
          </a:p>
          <a:p>
            <a:pPr lvl="0"/>
            <a:r>
              <a:rPr lang="en-US" dirty="0">
                <a:solidFill>
                  <a:schemeClr val="tx2"/>
                </a:solidFill>
              </a:rPr>
              <a:t>Growth cube and its transformation and model of concentration of industries;</a:t>
            </a:r>
          </a:p>
          <a:p>
            <a:pPr lvl="0"/>
            <a:endParaRPr lang="en-US" dirty="0">
              <a:solidFill>
                <a:schemeClr val="tx2"/>
              </a:solidFill>
            </a:endParaRPr>
          </a:p>
          <a:p>
            <a:pPr lvl="0"/>
            <a:r>
              <a:rPr lang="en-US" dirty="0">
                <a:solidFill>
                  <a:schemeClr val="tx2"/>
                </a:solidFill>
              </a:rPr>
              <a:t>Process of entrepreneurship and entrepreneur development based on organic growth and productivity improvement;</a:t>
            </a:r>
          </a:p>
          <a:p>
            <a:pPr lvl="0"/>
            <a:endParaRPr lang="en-US" dirty="0">
              <a:solidFill>
                <a:schemeClr val="tx2"/>
              </a:solidFill>
            </a:endParaRPr>
          </a:p>
          <a:p>
            <a:pPr lvl="0"/>
            <a:r>
              <a:rPr lang="en-US" dirty="0">
                <a:solidFill>
                  <a:schemeClr val="tx2"/>
                </a:solidFill>
              </a:rPr>
              <a:t>Identifying and analyze of factors/elements/dimensions of an entrepreneurial growth: opportunities, growth, creation of the value, proactiveness, consumer intensity, focus on innovation, management of risk, leasing of sources.</a:t>
            </a:r>
          </a:p>
          <a:p>
            <a:endParaRPr lang="en-US" dirty="0"/>
          </a:p>
          <a:p>
            <a:endParaRPr lang="en-US" dirty="0"/>
          </a:p>
        </p:txBody>
      </p:sp>
    </p:spTree>
    <p:extLst>
      <p:ext uri="{BB962C8B-B14F-4D97-AF65-F5344CB8AC3E}">
        <p14:creationId xmlns:p14="http://schemas.microsoft.com/office/powerpoint/2010/main" val="359115164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B8BC920-E366-4BBB-AEEF-3D624CF930DC}"/>
              </a:ext>
            </a:extLst>
          </p:cNvPr>
          <p:cNvSpPr>
            <a:spLocks noGrp="1"/>
          </p:cNvSpPr>
          <p:nvPr>
            <p:ph type="title"/>
          </p:nvPr>
        </p:nvSpPr>
        <p:spPr>
          <a:xfrm>
            <a:off x="628650" y="681037"/>
            <a:ext cx="7886700" cy="868248"/>
          </a:xfrm>
        </p:spPr>
        <p:txBody>
          <a:bodyPr>
            <a:normAutofit fontScale="90000"/>
          </a:bodyPr>
          <a:lstStyle/>
          <a:p>
            <a:pPr algn="ctr"/>
            <a:r>
              <a:rPr lang="en-US" b="1" dirty="0">
                <a:solidFill>
                  <a:schemeClr val="tx2"/>
                </a:solidFill>
              </a:rPr>
              <a:t>Chapter 1 – SUSTAINABILITY</a:t>
            </a:r>
            <a:r>
              <a:rPr lang="en-US" b="1" dirty="0"/>
              <a:t/>
            </a:r>
            <a:br>
              <a:rPr lang="en-US" b="1" dirty="0"/>
            </a:br>
            <a:endParaRPr lang="en-US" dirty="0"/>
          </a:p>
        </p:txBody>
      </p:sp>
      <p:sp>
        <p:nvSpPr>
          <p:cNvPr id="3" name="Content Placeholder 2">
            <a:extLst>
              <a:ext uri="{FF2B5EF4-FFF2-40B4-BE49-F238E27FC236}">
                <a16:creationId xmlns:a16="http://schemas.microsoft.com/office/drawing/2014/main" xmlns="" id="{E3F4B69A-FF7D-43F0-B852-1EDC748D124D}"/>
              </a:ext>
            </a:extLst>
          </p:cNvPr>
          <p:cNvSpPr>
            <a:spLocks noGrp="1"/>
          </p:cNvSpPr>
          <p:nvPr>
            <p:ph sz="half" idx="1"/>
          </p:nvPr>
        </p:nvSpPr>
        <p:spPr>
          <a:xfrm>
            <a:off x="-1" y="1127052"/>
            <a:ext cx="5699051" cy="5730948"/>
          </a:xfrm>
        </p:spPr>
        <p:txBody>
          <a:bodyPr/>
          <a:lstStyle/>
          <a:p>
            <a:pPr marL="0" indent="0">
              <a:buNone/>
            </a:pPr>
            <a:r>
              <a:rPr lang="en-US" dirty="0">
                <a:solidFill>
                  <a:schemeClr val="tx2"/>
                </a:solidFill>
              </a:rPr>
              <a:t>In this module will be treat:</a:t>
            </a:r>
          </a:p>
          <a:p>
            <a:pPr marL="0" indent="0">
              <a:buNone/>
            </a:pPr>
            <a:endParaRPr lang="en-US" dirty="0">
              <a:solidFill>
                <a:schemeClr val="tx2"/>
              </a:solidFill>
            </a:endParaRPr>
          </a:p>
          <a:p>
            <a:pPr marL="514350" lvl="0" indent="-514350">
              <a:buFont typeface="+mj-lt"/>
              <a:buAutoNum type="arabicPeriod"/>
            </a:pPr>
            <a:r>
              <a:rPr lang="en-US" dirty="0">
                <a:solidFill>
                  <a:schemeClr val="tx2"/>
                </a:solidFill>
              </a:rPr>
              <a:t>A general criticized on sustainable issues</a:t>
            </a:r>
          </a:p>
          <a:p>
            <a:pPr marL="514350" lvl="0" indent="-514350">
              <a:buFont typeface="+mj-lt"/>
              <a:buAutoNum type="arabicPeriod"/>
            </a:pPr>
            <a:r>
              <a:rPr lang="en-US" dirty="0">
                <a:solidFill>
                  <a:schemeClr val="tx2"/>
                </a:solidFill>
              </a:rPr>
              <a:t>Some applicable of achieving best practiced in sustainability in order to growth the productivity</a:t>
            </a:r>
          </a:p>
          <a:p>
            <a:pPr lvl="0"/>
            <a:endParaRPr lang="en-US" dirty="0">
              <a:solidFill>
                <a:schemeClr val="tx2"/>
              </a:solidFill>
            </a:endParaRPr>
          </a:p>
          <a:p>
            <a:pPr lvl="0"/>
            <a:endParaRPr lang="en-US" dirty="0">
              <a:solidFill>
                <a:schemeClr val="tx2"/>
              </a:solidFill>
            </a:endParaRPr>
          </a:p>
          <a:p>
            <a:pPr marL="0" indent="0">
              <a:buNone/>
            </a:pPr>
            <a:r>
              <a:rPr lang="en-US" dirty="0">
                <a:solidFill>
                  <a:schemeClr val="tx2"/>
                </a:solidFill>
              </a:rPr>
              <a:t>Key terms: sustainability, sustainable practices, green, start up and new venture</a:t>
            </a:r>
          </a:p>
          <a:p>
            <a:pPr lvl="0"/>
            <a:endParaRPr lang="en-US" dirty="0"/>
          </a:p>
          <a:p>
            <a:endParaRPr lang="en-US" dirty="0"/>
          </a:p>
        </p:txBody>
      </p:sp>
      <p:sp>
        <p:nvSpPr>
          <p:cNvPr id="4" name="Content Placeholder 3">
            <a:extLst>
              <a:ext uri="{FF2B5EF4-FFF2-40B4-BE49-F238E27FC236}">
                <a16:creationId xmlns:a16="http://schemas.microsoft.com/office/drawing/2014/main" xmlns="" id="{1524ACE9-7E94-4CEB-81CB-5FE7AF57D524}"/>
              </a:ext>
            </a:extLst>
          </p:cNvPr>
          <p:cNvSpPr>
            <a:spLocks noGrp="1"/>
          </p:cNvSpPr>
          <p:nvPr>
            <p:ph sz="half" idx="2"/>
          </p:nvPr>
        </p:nvSpPr>
        <p:spPr>
          <a:xfrm>
            <a:off x="5859869" y="1686955"/>
            <a:ext cx="3284131" cy="4351338"/>
          </a:xfrm>
        </p:spPr>
        <p:txBody>
          <a:bodyPr/>
          <a:lstStyle/>
          <a:p>
            <a:pPr marL="0" indent="0">
              <a:buNone/>
            </a:pPr>
            <a:endParaRPr lang="en-US" dirty="0"/>
          </a:p>
          <a:p>
            <a:pPr marL="514350" indent="-514350">
              <a:buAutoNum type="arabicPeriod"/>
            </a:pPr>
            <a:r>
              <a:rPr lang="en-US" i="1" dirty="0">
                <a:solidFill>
                  <a:schemeClr val="tx2"/>
                </a:solidFill>
              </a:rPr>
              <a:t>start up and new venture. </a:t>
            </a:r>
          </a:p>
          <a:p>
            <a:pPr marL="514350" indent="-514350">
              <a:buAutoNum type="arabicPeriod"/>
            </a:pPr>
            <a:endParaRPr lang="en-US" i="1" dirty="0">
              <a:solidFill>
                <a:schemeClr val="tx2"/>
              </a:solidFill>
            </a:endParaRPr>
          </a:p>
          <a:p>
            <a:pPr marL="514350" indent="-514350">
              <a:buAutoNum type="arabicPeriod"/>
            </a:pPr>
            <a:r>
              <a:rPr lang="en-US" i="1" dirty="0">
                <a:solidFill>
                  <a:schemeClr val="tx2"/>
                </a:solidFill>
              </a:rPr>
              <a:t>2.The success of sustainability practices </a:t>
            </a:r>
          </a:p>
        </p:txBody>
      </p:sp>
    </p:spTree>
    <p:extLst>
      <p:ext uri="{BB962C8B-B14F-4D97-AF65-F5344CB8AC3E}">
        <p14:creationId xmlns:p14="http://schemas.microsoft.com/office/powerpoint/2010/main" val="14117574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479795" y="478681"/>
            <a:ext cx="3943350" cy="733432"/>
          </a:xfrm>
        </p:spPr>
        <p:txBody>
          <a:bodyPr>
            <a:normAutofit fontScale="90000"/>
          </a:bodyPr>
          <a:lstStyle/>
          <a:p>
            <a:r>
              <a:rPr lang="en-US" altLang="en-US" b="1" dirty="0">
                <a:solidFill>
                  <a:srgbClr val="365F91"/>
                </a:solidFill>
                <a:latin typeface="Calibri Light" panose="020F0302020204030204" pitchFamily="34" charset="0"/>
                <a:ea typeface="Times New Roman" panose="02020603050405020304" pitchFamily="18" charset="0"/>
                <a:cs typeface="Calibri Light" panose="020F0302020204030204" pitchFamily="34" charset="0"/>
              </a:rPr>
              <a:t>Contents</a:t>
            </a:r>
            <a:r>
              <a:rPr lang="en-US" altLang="en-US" sz="2000" dirty="0"/>
              <a:t/>
            </a:r>
            <a:br>
              <a:rPr lang="en-US" altLang="en-US" sz="2000" dirty="0"/>
            </a:br>
            <a:endParaRPr lang="el-GR" dirty="0"/>
          </a:p>
        </p:txBody>
      </p:sp>
      <p:sp>
        <p:nvSpPr>
          <p:cNvPr id="4" name="Rectangle 1">
            <a:extLst>
              <a:ext uri="{FF2B5EF4-FFF2-40B4-BE49-F238E27FC236}">
                <a16:creationId xmlns:a16="http://schemas.microsoft.com/office/drawing/2014/main" xmlns="" id="{5F8BB276-6BE0-4689-ADB2-EF326EE86D72}"/>
              </a:ext>
            </a:extLst>
          </p:cNvPr>
          <p:cNvSpPr>
            <a:spLocks noGrp="1" noChangeArrowheads="1"/>
          </p:cNvSpPr>
          <p:nvPr>
            <p:ph idx="1"/>
          </p:nvPr>
        </p:nvSpPr>
        <p:spPr bwMode="auto">
          <a:xfrm>
            <a:off x="1" y="1741693"/>
            <a:ext cx="8846288" cy="55399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tabLst>
                <a:tab pos="279400" algn="l"/>
                <a:tab pos="5272088" algn="r"/>
              </a:tabLst>
              <a:defRPr>
                <a:solidFill>
                  <a:schemeClr val="tx1"/>
                </a:solidFill>
                <a:latin typeface="Arial" panose="020B0604020202020204" pitchFamily="34" charset="0"/>
              </a:defRPr>
            </a:lvl1pPr>
            <a:lvl2pPr eaLnBrk="0" fontAlgn="base" hangingPunct="0">
              <a:spcBef>
                <a:spcPct val="0"/>
              </a:spcBef>
              <a:spcAft>
                <a:spcPct val="0"/>
              </a:spcAft>
              <a:tabLst>
                <a:tab pos="279400" algn="l"/>
                <a:tab pos="5272088" algn="r"/>
              </a:tabLst>
              <a:defRPr>
                <a:solidFill>
                  <a:schemeClr val="tx1"/>
                </a:solidFill>
                <a:latin typeface="Arial" panose="020B0604020202020204" pitchFamily="34" charset="0"/>
              </a:defRPr>
            </a:lvl2pPr>
            <a:lvl3pPr eaLnBrk="0" fontAlgn="base" hangingPunct="0">
              <a:spcBef>
                <a:spcPct val="0"/>
              </a:spcBef>
              <a:spcAft>
                <a:spcPct val="0"/>
              </a:spcAft>
              <a:tabLst>
                <a:tab pos="279400" algn="l"/>
                <a:tab pos="5272088" algn="r"/>
              </a:tabLst>
              <a:defRPr>
                <a:solidFill>
                  <a:schemeClr val="tx1"/>
                </a:solidFill>
                <a:latin typeface="Arial" panose="020B0604020202020204" pitchFamily="34" charset="0"/>
              </a:defRPr>
            </a:lvl3pPr>
            <a:lvl4pPr eaLnBrk="0" fontAlgn="base" hangingPunct="0">
              <a:spcBef>
                <a:spcPct val="0"/>
              </a:spcBef>
              <a:spcAft>
                <a:spcPct val="0"/>
              </a:spcAft>
              <a:tabLst>
                <a:tab pos="279400" algn="l"/>
                <a:tab pos="5272088" algn="r"/>
              </a:tabLst>
              <a:defRPr>
                <a:solidFill>
                  <a:schemeClr val="tx1"/>
                </a:solidFill>
                <a:latin typeface="Arial" panose="020B0604020202020204" pitchFamily="34" charset="0"/>
              </a:defRPr>
            </a:lvl4pPr>
            <a:lvl5pPr eaLnBrk="0" fontAlgn="base" hangingPunct="0">
              <a:spcBef>
                <a:spcPct val="0"/>
              </a:spcBef>
              <a:spcAft>
                <a:spcPct val="0"/>
              </a:spcAft>
              <a:tabLst>
                <a:tab pos="279400" algn="l"/>
                <a:tab pos="5272088" algn="r"/>
              </a:tabLst>
              <a:defRPr>
                <a:solidFill>
                  <a:schemeClr val="tx1"/>
                </a:solidFill>
                <a:latin typeface="Arial" panose="020B0604020202020204" pitchFamily="34" charset="0"/>
              </a:defRPr>
            </a:lvl5pPr>
            <a:lvl6pPr eaLnBrk="0" fontAlgn="base" hangingPunct="0">
              <a:spcBef>
                <a:spcPct val="0"/>
              </a:spcBef>
              <a:spcAft>
                <a:spcPct val="0"/>
              </a:spcAft>
              <a:tabLst>
                <a:tab pos="279400" algn="l"/>
                <a:tab pos="5272088" algn="r"/>
              </a:tabLst>
              <a:defRPr>
                <a:solidFill>
                  <a:schemeClr val="tx1"/>
                </a:solidFill>
                <a:latin typeface="Arial" panose="020B0604020202020204" pitchFamily="34" charset="0"/>
              </a:defRPr>
            </a:lvl6pPr>
            <a:lvl7pPr eaLnBrk="0" fontAlgn="base" hangingPunct="0">
              <a:spcBef>
                <a:spcPct val="0"/>
              </a:spcBef>
              <a:spcAft>
                <a:spcPct val="0"/>
              </a:spcAft>
              <a:tabLst>
                <a:tab pos="279400" algn="l"/>
                <a:tab pos="5272088" algn="r"/>
              </a:tabLst>
              <a:defRPr>
                <a:solidFill>
                  <a:schemeClr val="tx1"/>
                </a:solidFill>
                <a:latin typeface="Arial" panose="020B0604020202020204" pitchFamily="34" charset="0"/>
              </a:defRPr>
            </a:lvl7pPr>
            <a:lvl8pPr eaLnBrk="0" fontAlgn="base" hangingPunct="0">
              <a:spcBef>
                <a:spcPct val="0"/>
              </a:spcBef>
              <a:spcAft>
                <a:spcPct val="0"/>
              </a:spcAft>
              <a:tabLst>
                <a:tab pos="279400" algn="l"/>
                <a:tab pos="5272088" algn="r"/>
              </a:tabLst>
              <a:defRPr>
                <a:solidFill>
                  <a:schemeClr val="tx1"/>
                </a:solidFill>
                <a:latin typeface="Arial" panose="020B0604020202020204" pitchFamily="34" charset="0"/>
              </a:defRPr>
            </a:lvl8pPr>
            <a:lvl9pPr eaLnBrk="0" fontAlgn="base" hangingPunct="0">
              <a:spcBef>
                <a:spcPct val="0"/>
              </a:spcBef>
              <a:spcAft>
                <a:spcPct val="0"/>
              </a:spcAft>
              <a:tabLst>
                <a:tab pos="279400" algn="l"/>
                <a:tab pos="5272088" algn="r"/>
              </a:tabLst>
              <a:defRPr>
                <a:solidFill>
                  <a:schemeClr val="tx1"/>
                </a:solidFill>
                <a:latin typeface="Arial" panose="020B0604020202020204" pitchFamily="34" charset="0"/>
              </a:defRPr>
            </a:lvl9pPr>
          </a:lstStyle>
          <a:p>
            <a:pPr>
              <a:lnSpc>
                <a:spcPct val="100000"/>
              </a:lnSpc>
            </a:pPr>
            <a:r>
              <a:rPr lang="en-US" sz="2400" dirty="0">
                <a:solidFill>
                  <a:schemeClr val="tx2"/>
                </a:solidFill>
              </a:rPr>
              <a:t>Theoretical Concept on Sustainable Development </a:t>
            </a:r>
          </a:p>
          <a:p>
            <a:pPr>
              <a:lnSpc>
                <a:spcPct val="100000"/>
              </a:lnSpc>
            </a:pPr>
            <a:endParaRPr lang="en-US" sz="2400" dirty="0">
              <a:solidFill>
                <a:schemeClr val="tx2"/>
              </a:solidFill>
            </a:endParaRPr>
          </a:p>
          <a:p>
            <a:pPr>
              <a:lnSpc>
                <a:spcPct val="100000"/>
              </a:lnSpc>
            </a:pPr>
            <a:r>
              <a:rPr lang="en-US" sz="2400" dirty="0">
                <a:solidFill>
                  <a:schemeClr val="tx2"/>
                </a:solidFill>
              </a:rPr>
              <a:t>Dimensions of Sustainable Development and impact on practices of business. </a:t>
            </a:r>
          </a:p>
          <a:p>
            <a:pPr>
              <a:lnSpc>
                <a:spcPct val="100000"/>
              </a:lnSpc>
            </a:pPr>
            <a:endParaRPr lang="en-US" sz="2400" dirty="0">
              <a:solidFill>
                <a:schemeClr val="tx2"/>
              </a:solidFill>
            </a:endParaRPr>
          </a:p>
          <a:p>
            <a:pPr>
              <a:lnSpc>
                <a:spcPct val="100000"/>
              </a:lnSpc>
            </a:pPr>
            <a:r>
              <a:rPr lang="en-US" sz="2400" dirty="0">
                <a:solidFill>
                  <a:schemeClr val="tx2"/>
                </a:solidFill>
              </a:rPr>
              <a:t>Sustainable Development Goals 2030 and Tourism</a:t>
            </a:r>
          </a:p>
          <a:p>
            <a:pPr>
              <a:lnSpc>
                <a:spcPct val="100000"/>
              </a:lnSpc>
            </a:pPr>
            <a:endParaRPr lang="en-US" sz="2400" dirty="0">
              <a:solidFill>
                <a:schemeClr val="tx2"/>
              </a:solidFill>
            </a:endParaRPr>
          </a:p>
          <a:p>
            <a:pPr>
              <a:lnSpc>
                <a:spcPct val="100000"/>
              </a:lnSpc>
            </a:pPr>
            <a:r>
              <a:rPr lang="en-US" sz="2400" dirty="0">
                <a:solidFill>
                  <a:schemeClr val="tx2"/>
                </a:solidFill>
              </a:rPr>
              <a:t>Critical approach of sustainability achievement</a:t>
            </a:r>
          </a:p>
          <a:p>
            <a:pPr>
              <a:lnSpc>
                <a:spcPct val="100000"/>
              </a:lnSpc>
            </a:pPr>
            <a:endParaRPr lang="en-US" sz="2400" dirty="0">
              <a:solidFill>
                <a:schemeClr val="tx2"/>
              </a:solidFill>
            </a:endParaRPr>
          </a:p>
          <a:p>
            <a:pPr>
              <a:lnSpc>
                <a:spcPct val="100000"/>
              </a:lnSpc>
            </a:pPr>
            <a:r>
              <a:rPr lang="en-US" sz="2400" dirty="0">
                <a:solidFill>
                  <a:schemeClr val="tx2"/>
                </a:solidFill>
              </a:rPr>
              <a:t>Stakeholders in achieving the sustainability: networking, business, community</a:t>
            </a:r>
          </a:p>
          <a:p>
            <a:pPr>
              <a:lnSpc>
                <a:spcPct val="100000"/>
              </a:lnSpc>
            </a:pPr>
            <a:endParaRPr lang="en-US" sz="2400" dirty="0">
              <a:solidFill>
                <a:schemeClr val="tx2"/>
              </a:solidFill>
            </a:endParaRPr>
          </a:p>
          <a:p>
            <a:pPr>
              <a:lnSpc>
                <a:spcPct val="100000"/>
              </a:lnSpc>
            </a:pPr>
            <a:r>
              <a:rPr lang="en-US" sz="2400" dirty="0">
                <a:solidFill>
                  <a:schemeClr val="tx2"/>
                </a:solidFill>
              </a:rPr>
              <a:t>The European System of Indicators for Sustainable Management, Certification and Standards for Sustainability</a:t>
            </a:r>
          </a:p>
          <a:p>
            <a:pPr marL="0" lvl="0" indent="0">
              <a:lnSpc>
                <a:spcPct val="100000"/>
              </a:lnSpc>
              <a:buNone/>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817580284"/>
      </p:ext>
    </p:extLst>
  </p:cSld>
  <p:clrMapOvr>
    <a:masterClrMapping/>
  </p:clrMapOvr>
</p:sld>
</file>

<file path=ppt/theme/theme1.xml><?xml version="1.0" encoding="utf-8"?>
<a:theme xmlns:a="http://schemas.openxmlformats.org/drawingml/2006/main" name="Θέμα του Office">
  <a:themeElements>
    <a:clrScheme name="Θέμα του 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Θέμα του 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Θέμα του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57</TotalTime>
  <Words>597</Words>
  <Application>Microsoft Office PowerPoint</Application>
  <PresentationFormat>Presentazione su schermo (4:3)</PresentationFormat>
  <Paragraphs>114</Paragraphs>
  <Slides>13</Slides>
  <Notes>0</Notes>
  <HiddenSlides>0</HiddenSlides>
  <MMClips>0</MMClips>
  <ScaleCrop>false</ScaleCrop>
  <HeadingPairs>
    <vt:vector size="4" baseType="variant">
      <vt:variant>
        <vt:lpstr>Tema</vt:lpstr>
      </vt:variant>
      <vt:variant>
        <vt:i4>1</vt:i4>
      </vt:variant>
      <vt:variant>
        <vt:lpstr>Titoli diapositive</vt:lpstr>
      </vt:variant>
      <vt:variant>
        <vt:i4>13</vt:i4>
      </vt:variant>
    </vt:vector>
  </HeadingPairs>
  <TitlesOfParts>
    <vt:vector size="14" baseType="lpstr">
      <vt:lpstr>Θέμα του Office</vt:lpstr>
      <vt:lpstr>Presentazione standard di PowerPoint</vt:lpstr>
      <vt:lpstr>Presentazione standard di PowerPoint</vt:lpstr>
      <vt:lpstr>Contents </vt:lpstr>
      <vt:lpstr>Introduction to the Module </vt:lpstr>
      <vt:lpstr>The objectives of the module:</vt:lpstr>
      <vt:lpstr>Sustainability:  </vt:lpstr>
      <vt:lpstr> Productivity:   </vt:lpstr>
      <vt:lpstr>Chapter 1 – SUSTAINABILITY </vt:lpstr>
      <vt:lpstr>Contents </vt:lpstr>
      <vt:lpstr> Sustainability is addressed at  local, national and international levels, both at public and private levels  </vt:lpstr>
      <vt:lpstr>Productivity:  </vt:lpstr>
      <vt:lpstr>Productivity:</vt:lpstr>
      <vt:lpstr>Self-Assessment Questions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Παρουσίαση του PowerPoint</dc:title>
  <dc:creator>nikos-maria</dc:creator>
  <cp:lastModifiedBy>Tea Tavanxhiu</cp:lastModifiedBy>
  <cp:revision>11</cp:revision>
  <dcterms:created xsi:type="dcterms:W3CDTF">2018-04-11T10:41:41Z</dcterms:created>
  <dcterms:modified xsi:type="dcterms:W3CDTF">2019-02-10T17:03:01Z</dcterms:modified>
</cp:coreProperties>
</file>