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58" r:id="rId4"/>
    <p:sldId id="261" r:id="rId5"/>
    <p:sldId id="263" r:id="rId6"/>
    <p:sldId id="282" r:id="rId7"/>
    <p:sldId id="281" r:id="rId8"/>
    <p:sldId id="280" r:id="rId9"/>
    <p:sldId id="279" r:id="rId10"/>
    <p:sldId id="278" r:id="rId11"/>
    <p:sldId id="277" r:id="rId12"/>
    <p:sldId id="276" r:id="rId13"/>
    <p:sldId id="275" r:id="rId14"/>
    <p:sldId id="274" r:id="rId15"/>
    <p:sldId id="273" r:id="rId16"/>
    <p:sldId id="272" r:id="rId17"/>
    <p:sldId id="271" r:id="rId18"/>
    <p:sldId id="270" r:id="rId19"/>
    <p:sldId id="269" r:id="rId20"/>
    <p:sldId id="268" r:id="rId21"/>
    <p:sldId id="267" r:id="rId22"/>
    <p:sldId id="262" r:id="rId23"/>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1320"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178245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403179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3788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493089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359376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108061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pPr/>
              <a:t>10/2/2019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384204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pPr/>
              <a:t>10/2/2019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1112296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pPr/>
              <a:t>10/2/2019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743709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88547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3352603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pPr/>
              <a:t>10/2/2019</a:t>
            </a:fld>
            <a:endParaRPr lang="el-G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819990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87141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AC517581-C657-409F-A42E-CB8D6E1502B9}"/>
              </a:ext>
            </a:extLst>
          </p:cNvPr>
          <p:cNvSpPr/>
          <p:nvPr/>
        </p:nvSpPr>
        <p:spPr>
          <a:xfrm>
            <a:off x="297402" y="1782868"/>
            <a:ext cx="8549196" cy="4524315"/>
          </a:xfrm>
          <a:prstGeom prst="rect">
            <a:avLst/>
          </a:prstGeom>
        </p:spPr>
        <p:txBody>
          <a:bodyPr wrap="square">
            <a:spAutoFit/>
          </a:bodyPr>
          <a:lstStyle/>
          <a:p>
            <a:r>
              <a:rPr lang="en-US" dirty="0"/>
              <a:t>The two most important considerations for any venture are that how large the market for our products or services is and how fast is it growing. The researches about market growth and competition should be supported by realistic and verifiable information. What is the value which solves the costumer’s problems? Can the market expand to include us? We need to ensure we have sufficient information on costumers, competitors and the target-market. We can include the competition of the market place, the potential sales and the market share. We can summarize the market research based on the following points: </a:t>
            </a:r>
          </a:p>
          <a:p>
            <a:endParaRPr lang="en-US" dirty="0"/>
          </a:p>
          <a:p>
            <a:r>
              <a:rPr lang="en-US" dirty="0"/>
              <a:t>•Costumer – Who will buy our products or services? </a:t>
            </a:r>
          </a:p>
          <a:p>
            <a:r>
              <a:rPr lang="en-US" dirty="0"/>
              <a:t>•Competitors – Direct, indirect and potential (future) competitor. Their strength and weakness. </a:t>
            </a:r>
          </a:p>
          <a:p>
            <a:r>
              <a:rPr lang="en-US" dirty="0"/>
              <a:t>•Product, Good or Service – How to develop to meet costumer’s needs. </a:t>
            </a:r>
          </a:p>
          <a:p>
            <a:r>
              <a:rPr lang="en-US" dirty="0"/>
              <a:t>•Price – Value for money? Comparison of competitors. </a:t>
            </a:r>
          </a:p>
          <a:p>
            <a:r>
              <a:rPr lang="en-US" dirty="0"/>
              <a:t>•Promotion – Reach costumers, promote the product or service. </a:t>
            </a:r>
          </a:p>
          <a:p>
            <a:r>
              <a:rPr lang="en-US" dirty="0"/>
              <a:t>•Demand – Costumers’ problems and needs to be solved and satisfied.</a:t>
            </a:r>
          </a:p>
        </p:txBody>
      </p:sp>
    </p:spTree>
    <p:extLst>
      <p:ext uri="{BB962C8B-B14F-4D97-AF65-F5344CB8AC3E}">
        <p14:creationId xmlns:p14="http://schemas.microsoft.com/office/powerpoint/2010/main" xmlns="" val="1860854470"/>
      </p:ext>
    </p:extLst>
  </p:cSld>
  <p:clrMapOvr>
    <a:masterClrMapping/>
  </p:clrMapOvr>
  <mc:AlternateContent xmlns:mc="http://schemas.openxmlformats.org/markup-compatibility/2006">
    <mc:Choice xmlns:p14="http://schemas.microsoft.com/office/powerpoint/2010/main" xmlns="" Requires="p14">
      <p:transition spd="slow" p14:dur="2000" advTm="43548"/>
    </mc:Choice>
    <mc:Fallback>
      <p:transition spd="slow" advTm="43548"/>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93C0E3C0-0DBC-42EE-AA8A-F03AD15301B3}"/>
              </a:ext>
            </a:extLst>
          </p:cNvPr>
          <p:cNvPicPr>
            <a:picLocks noChangeAspect="1"/>
          </p:cNvPicPr>
          <p:nvPr/>
        </p:nvPicPr>
        <p:blipFill>
          <a:blip r:embed="rId3" cstate="print"/>
          <a:stretch>
            <a:fillRect/>
          </a:stretch>
        </p:blipFill>
        <p:spPr>
          <a:xfrm>
            <a:off x="0" y="1428161"/>
            <a:ext cx="8553063" cy="4954884"/>
          </a:xfrm>
          <a:prstGeom prst="rect">
            <a:avLst/>
          </a:prstGeom>
        </p:spPr>
      </p:pic>
      <p:sp>
        <p:nvSpPr>
          <p:cNvPr id="3" name="Rectangle 2">
            <a:extLst>
              <a:ext uri="{FF2B5EF4-FFF2-40B4-BE49-F238E27FC236}">
                <a16:creationId xmlns:a16="http://schemas.microsoft.com/office/drawing/2014/main" xmlns="" id="{830594B3-E1FB-4BF5-96E3-EAFB87B9F4DA}"/>
              </a:ext>
            </a:extLst>
          </p:cNvPr>
          <p:cNvSpPr/>
          <p:nvPr/>
        </p:nvSpPr>
        <p:spPr>
          <a:xfrm>
            <a:off x="253012" y="6211669"/>
            <a:ext cx="6786979" cy="261610"/>
          </a:xfrm>
          <a:prstGeom prst="rect">
            <a:avLst/>
          </a:prstGeom>
        </p:spPr>
        <p:txBody>
          <a:bodyPr wrap="square">
            <a:spAutoFit/>
          </a:bodyPr>
          <a:lstStyle/>
          <a:p>
            <a:r>
              <a:rPr lang="en-US" sz="1100" dirty="0"/>
              <a:t>Figure 1:  Market research types classified according to different aspects</a:t>
            </a:r>
          </a:p>
        </p:txBody>
      </p:sp>
    </p:spTree>
    <p:extLst>
      <p:ext uri="{BB962C8B-B14F-4D97-AF65-F5344CB8AC3E}">
        <p14:creationId xmlns:p14="http://schemas.microsoft.com/office/powerpoint/2010/main" xmlns="" val="1509174405"/>
      </p:ext>
    </p:extLst>
  </p:cSld>
  <p:clrMapOvr>
    <a:masterClrMapping/>
  </p:clrMapOvr>
  <mc:AlternateContent xmlns:mc="http://schemas.openxmlformats.org/markup-compatibility/2006">
    <mc:Choice xmlns:p14="http://schemas.microsoft.com/office/powerpoint/2010/main" xmlns="" Requires="p14">
      <p:transition spd="slow" p14:dur="2000" advTm="883"/>
    </mc:Choice>
    <mc:Fallback>
      <p:transition spd="slow" advTm="883"/>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98BA9EBA-0120-4652-A52C-0A96BF3F3878}"/>
              </a:ext>
            </a:extLst>
          </p:cNvPr>
          <p:cNvSpPr/>
          <p:nvPr/>
        </p:nvSpPr>
        <p:spPr>
          <a:xfrm>
            <a:off x="97654" y="2178936"/>
            <a:ext cx="8629095" cy="4247317"/>
          </a:xfrm>
          <a:prstGeom prst="rect">
            <a:avLst/>
          </a:prstGeom>
        </p:spPr>
        <p:txBody>
          <a:bodyPr wrap="square">
            <a:spAutoFit/>
          </a:bodyPr>
          <a:lstStyle/>
          <a:p>
            <a:r>
              <a:rPr lang="en-US" dirty="0"/>
              <a:t>The business strategy explains exactly how we are </a:t>
            </a:r>
          </a:p>
          <a:p>
            <a:r>
              <a:rPr lang="en-US" dirty="0"/>
              <a:t>planning to satisfy the costumers while facing with</a:t>
            </a:r>
          </a:p>
          <a:p>
            <a:r>
              <a:rPr lang="en-US" dirty="0"/>
              <a:t> competition. The strategy is defined as a concept, </a:t>
            </a:r>
          </a:p>
          <a:p>
            <a:r>
              <a:rPr lang="en-US" dirty="0"/>
              <a:t>which sets long-term objectives of the company, </a:t>
            </a:r>
          </a:p>
          <a:p>
            <a:r>
              <a:rPr lang="en-US" dirty="0"/>
              <a:t>determine resources and important development </a:t>
            </a:r>
          </a:p>
          <a:p>
            <a:r>
              <a:rPr lang="en-US" dirty="0"/>
              <a:t>actions necessary to attain the objectives. </a:t>
            </a:r>
          </a:p>
          <a:p>
            <a:endParaRPr lang="en-US" dirty="0"/>
          </a:p>
          <a:p>
            <a:r>
              <a:rPr lang="en-US" dirty="0"/>
              <a:t>The business strategy includes the following elements: </a:t>
            </a:r>
          </a:p>
          <a:p>
            <a:endParaRPr lang="en-US" dirty="0"/>
          </a:p>
          <a:p>
            <a:r>
              <a:rPr lang="en-US" dirty="0"/>
              <a:t>•Business boundaries: Mission, Objectives, </a:t>
            </a:r>
          </a:p>
          <a:p>
            <a:r>
              <a:rPr lang="en-US" dirty="0"/>
              <a:t>•Market research: Desk, Field, Internet </a:t>
            </a:r>
          </a:p>
          <a:p>
            <a:r>
              <a:rPr lang="en-US" dirty="0"/>
              <a:t>•Marketing Mix (4P) : Price, Product, Promotion, Place </a:t>
            </a:r>
          </a:p>
          <a:p>
            <a:r>
              <a:rPr lang="en-US" dirty="0"/>
              <a:t>•Market Place: Costumers, Market segments, Competitors, Market Size, Environment </a:t>
            </a:r>
          </a:p>
          <a:p>
            <a:r>
              <a:rPr lang="en-US" dirty="0"/>
              <a:t>•Marketing Strategies: Target customers, Distinctive Competence </a:t>
            </a:r>
          </a:p>
          <a:p>
            <a:r>
              <a:rPr lang="en-US" dirty="0"/>
              <a:t>•Business Projection: Sales Forecast, Cash Flow, Balance sheet, Funding </a:t>
            </a:r>
          </a:p>
        </p:txBody>
      </p:sp>
      <p:pic>
        <p:nvPicPr>
          <p:cNvPr id="3" name="Picture 2">
            <a:extLst>
              <a:ext uri="{FF2B5EF4-FFF2-40B4-BE49-F238E27FC236}">
                <a16:creationId xmlns:a16="http://schemas.microsoft.com/office/drawing/2014/main" xmlns="" id="{5FE49484-D6EA-4A8D-B23E-887F55C1DB1E}"/>
              </a:ext>
            </a:extLst>
          </p:cNvPr>
          <p:cNvPicPr>
            <a:picLocks noChangeAspect="1"/>
          </p:cNvPicPr>
          <p:nvPr/>
        </p:nvPicPr>
        <p:blipFill>
          <a:blip r:embed="rId3" cstate="print"/>
          <a:stretch>
            <a:fillRect/>
          </a:stretch>
        </p:blipFill>
        <p:spPr>
          <a:xfrm>
            <a:off x="5149556" y="1698247"/>
            <a:ext cx="3355251" cy="2048130"/>
          </a:xfrm>
          <a:prstGeom prst="rect">
            <a:avLst/>
          </a:prstGeom>
        </p:spPr>
      </p:pic>
    </p:spTree>
    <p:extLst>
      <p:ext uri="{BB962C8B-B14F-4D97-AF65-F5344CB8AC3E}">
        <p14:creationId xmlns:p14="http://schemas.microsoft.com/office/powerpoint/2010/main" xmlns="" val="3927464447"/>
      </p:ext>
    </p:extLst>
  </p:cSld>
  <p:clrMapOvr>
    <a:masterClrMapping/>
  </p:clrMapOvr>
  <mc:AlternateContent xmlns:mc="http://schemas.openxmlformats.org/markup-compatibility/2006">
    <mc:Choice xmlns:p14="http://schemas.microsoft.com/office/powerpoint/2010/main" xmlns="" Requires="p14">
      <p:transition spd="slow" p14:dur="2000" advTm="16350"/>
    </mc:Choice>
    <mc:Fallback>
      <p:transition spd="slow" advTm="1635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040E4DB-CC72-4AF3-826E-AA9B01D04355}"/>
              </a:ext>
            </a:extLst>
          </p:cNvPr>
          <p:cNvSpPr/>
          <p:nvPr/>
        </p:nvSpPr>
        <p:spPr>
          <a:xfrm>
            <a:off x="328474" y="2017268"/>
            <a:ext cx="8487052" cy="3693319"/>
          </a:xfrm>
          <a:prstGeom prst="rect">
            <a:avLst/>
          </a:prstGeom>
        </p:spPr>
        <p:txBody>
          <a:bodyPr wrap="square">
            <a:spAutoFit/>
          </a:bodyPr>
          <a:lstStyle/>
          <a:p>
            <a:r>
              <a:rPr lang="en-US" dirty="0"/>
              <a:t>We have collected information about environment, competition and we know our target market. This is the time to find out how to reach the costumers and how to brand the products or services. The most common way to market our products or services is to prepare a professional marketing plan. The question is easy: How to convince our customers to buy? Marketing plan shows to the outside readers our competency, ideas and plans of the selling process. </a:t>
            </a:r>
          </a:p>
          <a:p>
            <a:endParaRPr lang="en-US" dirty="0"/>
          </a:p>
          <a:p>
            <a:r>
              <a:rPr lang="en-US" dirty="0"/>
              <a:t>The most frequent mistake is when people confuse the definition of marketing, advertisement and promotion. The advertisement is a really important part of the business science called marketing, but they are not equal. The definition of marketing includes the so called “4P” (Price, Product, Promotion, and Place). It is fully or partially responsible for the decisions as pricing, development, and market research or branding. The marketing plan has to pull together all the elements of the business opportunity. </a:t>
            </a:r>
          </a:p>
        </p:txBody>
      </p:sp>
    </p:spTree>
    <p:extLst>
      <p:ext uri="{BB962C8B-B14F-4D97-AF65-F5344CB8AC3E}">
        <p14:creationId xmlns:p14="http://schemas.microsoft.com/office/powerpoint/2010/main" xmlns="" val="819734799"/>
      </p:ext>
    </p:extLst>
  </p:cSld>
  <p:clrMapOvr>
    <a:masterClrMapping/>
  </p:clrMapOvr>
  <mc:AlternateContent xmlns:mc="http://schemas.openxmlformats.org/markup-compatibility/2006">
    <mc:Choice xmlns:p14="http://schemas.microsoft.com/office/powerpoint/2010/main" xmlns="" Requires="p14">
      <p:transition spd="slow" p14:dur="2000" advTm="42311"/>
    </mc:Choice>
    <mc:Fallback>
      <p:transition spd="slow" advTm="42311"/>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579A2D3-99B6-40A1-8CF0-4DD1A93A4220}"/>
              </a:ext>
            </a:extLst>
          </p:cNvPr>
          <p:cNvSpPr/>
          <p:nvPr/>
        </p:nvSpPr>
        <p:spPr>
          <a:xfrm>
            <a:off x="177553" y="1405034"/>
            <a:ext cx="8602463" cy="5355312"/>
          </a:xfrm>
          <a:prstGeom prst="rect">
            <a:avLst/>
          </a:prstGeom>
        </p:spPr>
        <p:txBody>
          <a:bodyPr wrap="square">
            <a:spAutoFit/>
          </a:bodyPr>
          <a:lstStyle/>
          <a:p>
            <a:r>
              <a:rPr lang="en-US" dirty="0"/>
              <a:t>The Marketing mix (4P) is responsible for the following questions: </a:t>
            </a:r>
          </a:p>
          <a:p>
            <a:endParaRPr lang="en-US" dirty="0"/>
          </a:p>
          <a:p>
            <a:r>
              <a:rPr lang="en-US" dirty="0"/>
              <a:t>•How to motivate costumers to purchase? </a:t>
            </a:r>
          </a:p>
          <a:p>
            <a:r>
              <a:rPr lang="en-US" dirty="0"/>
              <a:t>•How to make the target market aware of the product? </a:t>
            </a:r>
          </a:p>
          <a:p>
            <a:r>
              <a:rPr lang="en-US" dirty="0"/>
              <a:t>•How to build customer loyalty? We need to plan the distribution channels, marketing channels and the promotion possibilities based on the market research. If we are wedding photographers than it is unnecessary to advertise in the newspaper as our target customers will look for us on the web and on the weeding exhibitions. To find the right marketing channels and type of advertising is indispensable for the successful entry to the market. When planning the promotion, we can use the following activities: </a:t>
            </a:r>
          </a:p>
          <a:p>
            <a:r>
              <a:rPr lang="en-US" dirty="0"/>
              <a:t>•Word of mouth: Cheap and effective. However, it is difficult to control and influence. </a:t>
            </a:r>
          </a:p>
          <a:p>
            <a:r>
              <a:rPr lang="en-US" dirty="0"/>
              <a:t>•Sales promotion: Coupons, samples, free gifts, demonstrations and discount. It is a direct way to reach costumer, but it can be really expensive. </a:t>
            </a:r>
          </a:p>
          <a:p>
            <a:r>
              <a:rPr lang="en-US" dirty="0"/>
              <a:t>•Direct Sales: Personal selling, telemarketing and broad-cost emailing. It is a really important and expensive tool. </a:t>
            </a:r>
          </a:p>
          <a:p>
            <a:r>
              <a:rPr lang="en-US" dirty="0"/>
              <a:t>•Advertising: Paid message delivered to the target market. Targeting is difficult and costs a lot of money, so we need to find the right channels to advertise. The marketing channels can be defined as a line of closely related systems, which are involved in the process which delivers the products or services to the costumer. </a:t>
            </a:r>
          </a:p>
        </p:txBody>
      </p:sp>
    </p:spTree>
    <p:extLst>
      <p:ext uri="{BB962C8B-B14F-4D97-AF65-F5344CB8AC3E}">
        <p14:creationId xmlns:p14="http://schemas.microsoft.com/office/powerpoint/2010/main" xmlns="" val="2556112785"/>
      </p:ext>
    </p:extLst>
  </p:cSld>
  <p:clrMapOvr>
    <a:masterClrMapping/>
  </p:clrMapOvr>
  <mc:AlternateContent xmlns:mc="http://schemas.openxmlformats.org/markup-compatibility/2006">
    <mc:Choice xmlns:p14="http://schemas.microsoft.com/office/powerpoint/2010/main" xmlns="" Requires="p14">
      <p:transition spd="slow" p14:dur="2000" advTm="24683"/>
    </mc:Choice>
    <mc:Fallback>
      <p:transition spd="slow" advTm="2468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3ED79EF-5D14-423A-9A05-539CF2BC2A47}"/>
              </a:ext>
            </a:extLst>
          </p:cNvPr>
          <p:cNvSpPr/>
          <p:nvPr/>
        </p:nvSpPr>
        <p:spPr>
          <a:xfrm>
            <a:off x="383959" y="2095493"/>
            <a:ext cx="8376081" cy="3693319"/>
          </a:xfrm>
          <a:prstGeom prst="rect">
            <a:avLst/>
          </a:prstGeom>
        </p:spPr>
        <p:txBody>
          <a:bodyPr wrap="square">
            <a:spAutoFit/>
          </a:bodyPr>
          <a:lstStyle/>
          <a:p>
            <a:r>
              <a:rPr lang="en-US" dirty="0"/>
              <a:t>Marketing Channel Levels: </a:t>
            </a:r>
          </a:p>
          <a:p>
            <a:r>
              <a:rPr lang="en-US" dirty="0"/>
              <a:t>1. Direct – The manufacturer sells the products or services directly to the end costumer. </a:t>
            </a:r>
          </a:p>
          <a:p>
            <a:r>
              <a:rPr lang="en-US" dirty="0"/>
              <a:t>2. One intermediary: </a:t>
            </a:r>
          </a:p>
          <a:p>
            <a:pPr marL="731520" indent="-285750">
              <a:buFont typeface="Arial" panose="020B0604020202020204" pitchFamily="34" charset="0"/>
              <a:buChar char="•"/>
            </a:pPr>
            <a:r>
              <a:rPr lang="en-US" dirty="0"/>
              <a:t>Manufacturer </a:t>
            </a:r>
          </a:p>
          <a:p>
            <a:pPr marL="731520" indent="-285750">
              <a:buFont typeface="Arial" panose="020B0604020202020204" pitchFamily="34" charset="0"/>
              <a:buChar char="•"/>
            </a:pPr>
            <a:r>
              <a:rPr lang="en-US" dirty="0"/>
              <a:t>Retailor </a:t>
            </a:r>
          </a:p>
          <a:p>
            <a:pPr marL="731520" indent="-285750">
              <a:buFont typeface="Arial" panose="020B0604020202020204" pitchFamily="34" charset="0"/>
              <a:buChar char="•"/>
            </a:pPr>
            <a:r>
              <a:rPr lang="en-US" dirty="0"/>
              <a:t>End costumer</a:t>
            </a:r>
          </a:p>
          <a:p>
            <a:r>
              <a:rPr lang="en-US" dirty="0"/>
              <a:t>3. Two intermediary: </a:t>
            </a:r>
          </a:p>
          <a:p>
            <a:pPr marL="731520" indent="-285750">
              <a:buFont typeface="Arial" panose="020B0604020202020204" pitchFamily="34" charset="0"/>
              <a:buChar char="•"/>
            </a:pPr>
            <a:r>
              <a:rPr lang="en-US" dirty="0"/>
              <a:t>Manufacturer </a:t>
            </a:r>
          </a:p>
          <a:p>
            <a:pPr marL="731520" indent="-285750">
              <a:buFont typeface="Arial" panose="020B0604020202020204" pitchFamily="34" charset="0"/>
              <a:buChar char="•"/>
            </a:pPr>
            <a:r>
              <a:rPr lang="en-US" dirty="0"/>
              <a:t>Wholesaler </a:t>
            </a:r>
          </a:p>
          <a:p>
            <a:pPr marL="731520" indent="-285750">
              <a:buFont typeface="Arial" panose="020B0604020202020204" pitchFamily="34" charset="0"/>
              <a:buChar char="•"/>
            </a:pPr>
            <a:r>
              <a:rPr lang="en-US" dirty="0"/>
              <a:t>Retailor </a:t>
            </a:r>
          </a:p>
          <a:p>
            <a:pPr marL="731520" indent="-285750">
              <a:buFont typeface="Arial" panose="020B0604020202020204" pitchFamily="34" charset="0"/>
              <a:buChar char="•"/>
            </a:pPr>
            <a:r>
              <a:rPr lang="en-US" dirty="0"/>
              <a:t>End costumer </a:t>
            </a:r>
          </a:p>
          <a:p>
            <a:r>
              <a:rPr lang="en-US" dirty="0"/>
              <a:t>4. Reverse Channel: May go from costumer to intermediary to beneficiary. (Ex. Collection of recyclable waste).</a:t>
            </a:r>
          </a:p>
        </p:txBody>
      </p:sp>
      <p:pic>
        <p:nvPicPr>
          <p:cNvPr id="3" name="Picture 2">
            <a:extLst>
              <a:ext uri="{FF2B5EF4-FFF2-40B4-BE49-F238E27FC236}">
                <a16:creationId xmlns:a16="http://schemas.microsoft.com/office/drawing/2014/main" xmlns="" id="{D7B4DD05-FAC5-4F16-B80E-31E1A513B903}"/>
              </a:ext>
            </a:extLst>
          </p:cNvPr>
          <p:cNvPicPr>
            <a:picLocks noChangeAspect="1"/>
          </p:cNvPicPr>
          <p:nvPr/>
        </p:nvPicPr>
        <p:blipFill>
          <a:blip r:embed="rId3" cstate="print"/>
          <a:stretch>
            <a:fillRect/>
          </a:stretch>
        </p:blipFill>
        <p:spPr>
          <a:xfrm>
            <a:off x="4102038" y="2928987"/>
            <a:ext cx="4402769" cy="1873831"/>
          </a:xfrm>
          <a:prstGeom prst="rect">
            <a:avLst/>
          </a:prstGeom>
        </p:spPr>
      </p:pic>
    </p:spTree>
    <p:extLst>
      <p:ext uri="{BB962C8B-B14F-4D97-AF65-F5344CB8AC3E}">
        <p14:creationId xmlns:p14="http://schemas.microsoft.com/office/powerpoint/2010/main" xmlns="" val="2387870296"/>
      </p:ext>
    </p:extLst>
  </p:cSld>
  <p:clrMapOvr>
    <a:masterClrMapping/>
  </p:clrMapOvr>
  <mc:AlternateContent xmlns:mc="http://schemas.openxmlformats.org/markup-compatibility/2006">
    <mc:Choice xmlns:p14="http://schemas.microsoft.com/office/powerpoint/2010/main" xmlns="" Requires="p14">
      <p:transition spd="slow" p14:dur="2000" advTm="10011"/>
    </mc:Choice>
    <mc:Fallback>
      <p:transition spd="slow" advTm="10011"/>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85723533-FA7B-4898-9359-396A2DD55DD8}"/>
              </a:ext>
            </a:extLst>
          </p:cNvPr>
          <p:cNvSpPr/>
          <p:nvPr/>
        </p:nvSpPr>
        <p:spPr>
          <a:xfrm>
            <a:off x="439371" y="1717375"/>
            <a:ext cx="6922857" cy="707886"/>
          </a:xfrm>
          <a:prstGeom prst="rect">
            <a:avLst/>
          </a:prstGeom>
        </p:spPr>
        <p:txBody>
          <a:bodyPr wrap="none">
            <a:spAutoFit/>
          </a:bodyPr>
          <a:lstStyle/>
          <a:p>
            <a:r>
              <a:rPr lang="en-US" sz="4000" dirty="0"/>
              <a:t>A positive working environment </a:t>
            </a:r>
          </a:p>
        </p:txBody>
      </p:sp>
      <p:sp>
        <p:nvSpPr>
          <p:cNvPr id="3" name="Rectangle 2">
            <a:extLst>
              <a:ext uri="{FF2B5EF4-FFF2-40B4-BE49-F238E27FC236}">
                <a16:creationId xmlns:a16="http://schemas.microsoft.com/office/drawing/2014/main" xmlns="" id="{8A1CFC65-9332-4951-8A6E-859F3725B1F9}"/>
              </a:ext>
            </a:extLst>
          </p:cNvPr>
          <p:cNvSpPr/>
          <p:nvPr/>
        </p:nvSpPr>
        <p:spPr>
          <a:xfrm>
            <a:off x="337351" y="2664958"/>
            <a:ext cx="8016536" cy="3970318"/>
          </a:xfrm>
          <a:prstGeom prst="rect">
            <a:avLst/>
          </a:prstGeom>
        </p:spPr>
        <p:txBody>
          <a:bodyPr wrap="square">
            <a:spAutoFit/>
          </a:bodyPr>
          <a:lstStyle/>
          <a:p>
            <a:r>
              <a:rPr lang="en-US" dirty="0"/>
              <a:t>Happy people are more pleasant to be around, but there are other business benefits to a happy workforce besides a more positive environment. Happy employees are more creative, innovative, and dedicated, and they’re more likely to stick around long-term. Plus, a happy workplace is usually a more productive workplace. Does your office inspire positivity? Here are 7 proven factors (aside from salary) that determine employee happiness levels.</a:t>
            </a:r>
          </a:p>
          <a:p>
            <a:endParaRPr lang="en-US" dirty="0"/>
          </a:p>
          <a:p>
            <a:r>
              <a:rPr lang="en-US" dirty="0"/>
              <a:t>1. Recognition</a:t>
            </a:r>
          </a:p>
          <a:p>
            <a:r>
              <a:rPr lang="en-US" dirty="0"/>
              <a:t>2. The Right Benefits</a:t>
            </a:r>
          </a:p>
          <a:p>
            <a:r>
              <a:rPr lang="en-US" dirty="0"/>
              <a:t>3. Interesting Work</a:t>
            </a:r>
          </a:p>
          <a:p>
            <a:r>
              <a:rPr lang="en-US" dirty="0"/>
              <a:t>4. A Healthy Work-Life Balance</a:t>
            </a:r>
          </a:p>
          <a:p>
            <a:r>
              <a:rPr lang="en-US" dirty="0"/>
              <a:t>5. Growth Potential and Professional Development</a:t>
            </a:r>
          </a:p>
          <a:p>
            <a:r>
              <a:rPr lang="en-US" dirty="0"/>
              <a:t>6. An Inclusive, Transparent &amp; Communicative Environment</a:t>
            </a:r>
          </a:p>
          <a:p>
            <a:r>
              <a:rPr lang="en-US" dirty="0"/>
              <a:t>7. Autonomy</a:t>
            </a:r>
          </a:p>
        </p:txBody>
      </p:sp>
    </p:spTree>
    <p:extLst>
      <p:ext uri="{BB962C8B-B14F-4D97-AF65-F5344CB8AC3E}">
        <p14:creationId xmlns:p14="http://schemas.microsoft.com/office/powerpoint/2010/main" xmlns="" val="3119449267"/>
      </p:ext>
    </p:extLst>
  </p:cSld>
  <p:clrMapOvr>
    <a:masterClrMapping/>
  </p:clrMapOvr>
  <mc:AlternateContent xmlns:mc="http://schemas.openxmlformats.org/markup-compatibility/2006">
    <mc:Choice xmlns:p14="http://schemas.microsoft.com/office/powerpoint/2010/main" xmlns="" Requires="p14">
      <p:transition spd="slow" p14:dur="2000" advTm="25568"/>
    </mc:Choice>
    <mc:Fallback>
      <p:transition spd="slow" advTm="25568"/>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750577B-8E30-4C05-868B-3FEE6CAF316F}"/>
              </a:ext>
            </a:extLst>
          </p:cNvPr>
          <p:cNvSpPr/>
          <p:nvPr/>
        </p:nvSpPr>
        <p:spPr>
          <a:xfrm>
            <a:off x="204186" y="1804165"/>
            <a:ext cx="8735627" cy="4247317"/>
          </a:xfrm>
          <a:prstGeom prst="rect">
            <a:avLst/>
          </a:prstGeom>
        </p:spPr>
        <p:txBody>
          <a:bodyPr wrap="square">
            <a:spAutoFit/>
          </a:bodyPr>
          <a:lstStyle/>
          <a:p>
            <a:r>
              <a:rPr lang="en-US" dirty="0"/>
              <a:t>Employment in the private sector vs public sector</a:t>
            </a:r>
          </a:p>
          <a:p>
            <a:endParaRPr lang="en-US" dirty="0"/>
          </a:p>
          <a:p>
            <a:r>
              <a:rPr lang="en-US" dirty="0"/>
              <a:t>Greece has confronted serious ﬁnancial problems since 2008 when the global ﬁnancial crisis reached its peak. The disturbance in the markets led to an unprecedented local debt crisis, which has lasted till now. Despite the fact that four International Economic </a:t>
            </a:r>
            <a:r>
              <a:rPr lang="en-US" dirty="0" err="1"/>
              <a:t>Programmes</a:t>
            </a:r>
            <a:r>
              <a:rPr lang="en-US" dirty="0"/>
              <a:t> have been adopted by the Greek governments, the country still ﬁghts for its ﬁnancial stability. Furthermore, the consequences of crisis were devastating in society. The state countermeasures have triggered a surge in unemployment, emigration, poverty and exclusion, especially among youngsters. In addition, major national economic and social indicators have signiﬁcantly worsened.</a:t>
            </a:r>
          </a:p>
          <a:p>
            <a:r>
              <a:rPr lang="en-US" dirty="0"/>
              <a:t>The earnings gap between the public and private sectors is significant, we can see that from 2008 to 2018 the earnings in income from the employees in the private sector have taken a toll but not as big as the one in the public sector. The cuts made in both sectors are significant, but the private sector has succeeded in the last five years to increase stability both in jobs and earnings. </a:t>
            </a:r>
          </a:p>
        </p:txBody>
      </p:sp>
    </p:spTree>
    <p:extLst>
      <p:ext uri="{BB962C8B-B14F-4D97-AF65-F5344CB8AC3E}">
        <p14:creationId xmlns:p14="http://schemas.microsoft.com/office/powerpoint/2010/main" xmlns="" val="3641264763"/>
      </p:ext>
    </p:extLst>
  </p:cSld>
  <p:clrMapOvr>
    <a:masterClrMapping/>
  </p:clrMapOvr>
  <mc:AlternateContent xmlns:mc="http://schemas.openxmlformats.org/markup-compatibility/2006">
    <mc:Choice xmlns:p14="http://schemas.microsoft.com/office/powerpoint/2010/main" xmlns="" Requires="p14">
      <p:transition spd="slow" p14:dur="2000" advTm="13643"/>
    </mc:Choice>
    <mc:Fallback>
      <p:transition spd="slow" advTm="13643"/>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5357B2F-5B52-4F34-A1B1-F981F597FACF}"/>
              </a:ext>
            </a:extLst>
          </p:cNvPr>
          <p:cNvSpPr/>
          <p:nvPr/>
        </p:nvSpPr>
        <p:spPr>
          <a:xfrm>
            <a:off x="332913" y="1534409"/>
            <a:ext cx="7683623" cy="5078313"/>
          </a:xfrm>
          <a:prstGeom prst="rect">
            <a:avLst/>
          </a:prstGeom>
        </p:spPr>
        <p:txBody>
          <a:bodyPr wrap="square">
            <a:spAutoFit/>
          </a:bodyPr>
          <a:lstStyle/>
          <a:p>
            <a:endParaRPr lang="en-US" dirty="0"/>
          </a:p>
          <a:p>
            <a:r>
              <a:rPr lang="en-US" dirty="0"/>
              <a:t>Careful HR planning must consider the overall growth prospects of the organization and accurate forecasting of future labor needs. Recruitment planning begins only when other alternatives have been considered and eliminated.</a:t>
            </a:r>
          </a:p>
          <a:p>
            <a:r>
              <a:rPr lang="en-US" dirty="0" err="1"/>
              <a:t>i</a:t>
            </a:r>
            <a:r>
              <a:rPr lang="en-US" dirty="0"/>
              <a:t>)Promotion from within the organization</a:t>
            </a:r>
          </a:p>
          <a:p>
            <a:pPr marL="400050" indent="-400050">
              <a:buAutoNum type="romanLcParenR"/>
            </a:pPr>
            <a:endParaRPr lang="en-US" dirty="0"/>
          </a:p>
          <a:p>
            <a:r>
              <a:rPr lang="en-US" dirty="0"/>
              <a:t>ii) Labor market conditions </a:t>
            </a:r>
          </a:p>
          <a:p>
            <a:endParaRPr lang="en-US" dirty="0"/>
          </a:p>
          <a:p>
            <a:r>
              <a:rPr lang="en-US" dirty="0"/>
              <a:t>iii)Job Posting </a:t>
            </a:r>
          </a:p>
          <a:p>
            <a:endParaRPr lang="en-US" dirty="0"/>
          </a:p>
          <a:p>
            <a:r>
              <a:rPr lang="en-US" dirty="0"/>
              <a:t>iv) Employee referrals</a:t>
            </a:r>
          </a:p>
          <a:p>
            <a:endParaRPr lang="en-US" dirty="0"/>
          </a:p>
          <a:p>
            <a:r>
              <a:rPr lang="en-US" dirty="0"/>
              <a:t>v) Promote from with-in</a:t>
            </a:r>
          </a:p>
          <a:p>
            <a:endParaRPr lang="en-US" dirty="0"/>
          </a:p>
          <a:p>
            <a:r>
              <a:rPr lang="en-US" dirty="0"/>
              <a:t>vi) Advertising the position</a:t>
            </a:r>
          </a:p>
          <a:p>
            <a:endParaRPr lang="en-US" dirty="0"/>
          </a:p>
          <a:p>
            <a:r>
              <a:rPr lang="en-US" dirty="0"/>
              <a:t>vii) Internet recruiting</a:t>
            </a:r>
          </a:p>
        </p:txBody>
      </p:sp>
      <p:pic>
        <p:nvPicPr>
          <p:cNvPr id="3" name="Picture 2">
            <a:extLst>
              <a:ext uri="{FF2B5EF4-FFF2-40B4-BE49-F238E27FC236}">
                <a16:creationId xmlns:a16="http://schemas.microsoft.com/office/drawing/2014/main" xmlns="" id="{157E0D08-3890-4C09-9899-3646803F08E1}"/>
              </a:ext>
            </a:extLst>
          </p:cNvPr>
          <p:cNvPicPr>
            <a:picLocks noChangeAspect="1"/>
          </p:cNvPicPr>
          <p:nvPr/>
        </p:nvPicPr>
        <p:blipFill>
          <a:blip r:embed="rId3" cstate="print"/>
          <a:stretch>
            <a:fillRect/>
          </a:stretch>
        </p:blipFill>
        <p:spPr>
          <a:xfrm>
            <a:off x="4695085" y="3212792"/>
            <a:ext cx="4116002" cy="2539939"/>
          </a:xfrm>
          <a:prstGeom prst="rect">
            <a:avLst/>
          </a:prstGeom>
        </p:spPr>
      </p:pic>
    </p:spTree>
    <p:extLst>
      <p:ext uri="{BB962C8B-B14F-4D97-AF65-F5344CB8AC3E}">
        <p14:creationId xmlns:p14="http://schemas.microsoft.com/office/powerpoint/2010/main" xmlns="" val="2326437478"/>
      </p:ext>
    </p:extLst>
  </p:cSld>
  <p:clrMapOvr>
    <a:masterClrMapping/>
  </p:clrMapOvr>
  <mc:AlternateContent xmlns:mc="http://schemas.openxmlformats.org/markup-compatibility/2006">
    <mc:Choice xmlns:p14="http://schemas.microsoft.com/office/powerpoint/2010/main" xmlns="" Requires="p14">
      <p:transition spd="slow" p14:dur="2000" advTm="17288"/>
    </mc:Choice>
    <mc:Fallback>
      <p:transition spd="slow" advTm="17288"/>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A4A2E5D-8C60-4A54-8F26-9302AC155F97}"/>
              </a:ext>
            </a:extLst>
          </p:cNvPr>
          <p:cNvSpPr/>
          <p:nvPr/>
        </p:nvSpPr>
        <p:spPr>
          <a:xfrm>
            <a:off x="199747" y="1649897"/>
            <a:ext cx="8447104" cy="1323439"/>
          </a:xfrm>
          <a:prstGeom prst="rect">
            <a:avLst/>
          </a:prstGeom>
        </p:spPr>
        <p:txBody>
          <a:bodyPr wrap="square">
            <a:spAutoFit/>
          </a:bodyPr>
          <a:lstStyle/>
          <a:p>
            <a:r>
              <a:rPr lang="en-US" sz="4000" dirty="0"/>
              <a:t>Advantages and disadvantages of self-employment</a:t>
            </a:r>
          </a:p>
        </p:txBody>
      </p:sp>
      <p:sp>
        <p:nvSpPr>
          <p:cNvPr id="3" name="Rectangle 2">
            <a:extLst>
              <a:ext uri="{FF2B5EF4-FFF2-40B4-BE49-F238E27FC236}">
                <a16:creationId xmlns:a16="http://schemas.microsoft.com/office/drawing/2014/main" xmlns="" id="{89D6FA7A-2EEE-414B-85C0-F5E51A30CCA7}"/>
              </a:ext>
            </a:extLst>
          </p:cNvPr>
          <p:cNvSpPr/>
          <p:nvPr/>
        </p:nvSpPr>
        <p:spPr>
          <a:xfrm>
            <a:off x="199747" y="3429000"/>
            <a:ext cx="8744506" cy="3139321"/>
          </a:xfrm>
          <a:prstGeom prst="rect">
            <a:avLst/>
          </a:prstGeom>
        </p:spPr>
        <p:txBody>
          <a:bodyPr wrap="square">
            <a:spAutoFit/>
          </a:bodyPr>
          <a:lstStyle/>
          <a:p>
            <a:r>
              <a:rPr lang="en-US" dirty="0"/>
              <a:t>Self-employment is one of the key elements for the restructuring of the labor market and the economic recovery. Self-employment is analyzed at the level of an individual based on its personal characteristics as well as a macroeconomic phenomenon. Self-employment is influenced by two groups of factors:  "push " (self-employment as an escape from unemployment) and " pull " (self-employment, which resembles the entrepreneurship). The results from studies indicate that self-employment is more common among older people, men, in agriculture. The EU underlines self-employment as a driver of the economy and as solution for unemployment in the vulnerable groups of the labor market, self-employment decreases at the EU level. In most countries, the dynamics of self-employment is influenced by the " push " factors, especially during the recession, which greatly affects unemployment. </a:t>
            </a:r>
          </a:p>
        </p:txBody>
      </p:sp>
    </p:spTree>
    <p:extLst>
      <p:ext uri="{BB962C8B-B14F-4D97-AF65-F5344CB8AC3E}">
        <p14:creationId xmlns:p14="http://schemas.microsoft.com/office/powerpoint/2010/main" xmlns="" val="1807645874"/>
      </p:ext>
    </p:extLst>
  </p:cSld>
  <p:clrMapOvr>
    <a:masterClrMapping/>
  </p:clrMapOvr>
  <mc:AlternateContent xmlns:mc="http://schemas.openxmlformats.org/markup-compatibility/2006">
    <mc:Choice xmlns:p14="http://schemas.microsoft.com/office/powerpoint/2010/main" xmlns="" Requires="p14">
      <p:transition spd="slow" p14:dur="2000" advTm="13441"/>
    </mc:Choice>
    <mc:Fallback>
      <p:transition spd="slow" advTm="13441"/>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Module 8</a:t>
            </a:r>
            <a:endParaRPr lang="el-GR" dirty="0"/>
          </a:p>
        </p:txBody>
      </p:sp>
      <p:sp>
        <p:nvSpPr>
          <p:cNvPr id="3" name="Θέση κειμένου 2"/>
          <p:cNvSpPr>
            <a:spLocks noGrp="1"/>
          </p:cNvSpPr>
          <p:nvPr>
            <p:ph type="body" idx="1"/>
          </p:nvPr>
        </p:nvSpPr>
        <p:spPr/>
        <p:txBody>
          <a:bodyPr/>
          <a:lstStyle/>
          <a:p>
            <a:r>
              <a:rPr lang="en-US" dirty="0"/>
              <a:t>Business Status</a:t>
            </a:r>
            <a:endParaRPr lang="el-GR" dirty="0"/>
          </a:p>
        </p:txBody>
      </p:sp>
    </p:spTree>
    <p:extLst>
      <p:ext uri="{BB962C8B-B14F-4D97-AF65-F5344CB8AC3E}">
        <p14:creationId xmlns:p14="http://schemas.microsoft.com/office/powerpoint/2010/main" xmlns="" val="1066384777"/>
      </p:ext>
    </p:extLst>
  </p:cSld>
  <p:clrMapOvr>
    <a:masterClrMapping/>
  </p:clrMapOvr>
  <mc:AlternateContent xmlns:mc="http://schemas.openxmlformats.org/markup-compatibility/2006">
    <mc:Choice xmlns:p14="http://schemas.microsoft.com/office/powerpoint/2010/main" xmlns="" Requires="p14">
      <p:transition spd="slow" p14:dur="2000" advTm="4431"/>
    </mc:Choice>
    <mc:Fallback>
      <p:transition spd="slow" advTm="4431"/>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3CC39753-46E3-4A33-A3E3-4E3632841136}"/>
              </a:ext>
            </a:extLst>
          </p:cNvPr>
          <p:cNvSpPr/>
          <p:nvPr/>
        </p:nvSpPr>
        <p:spPr>
          <a:xfrm>
            <a:off x="244136" y="2082994"/>
            <a:ext cx="8655728" cy="3970318"/>
          </a:xfrm>
          <a:prstGeom prst="rect">
            <a:avLst/>
          </a:prstGeom>
        </p:spPr>
        <p:txBody>
          <a:bodyPr wrap="square">
            <a:spAutoFit/>
          </a:bodyPr>
          <a:lstStyle/>
          <a:p>
            <a:r>
              <a:rPr lang="en-US" dirty="0"/>
              <a:t>Many of the issues around self-employment have both positives and negatives. How you view them will help you decide if it is the right move for you. Potential advantages:</a:t>
            </a:r>
          </a:p>
          <a:p>
            <a:endParaRPr lang="en-US" dirty="0"/>
          </a:p>
          <a:p>
            <a:r>
              <a:rPr lang="en-US" dirty="0"/>
              <a:t>•Reaping the rewards of your own efforts, with the potential to earn more in the long term. </a:t>
            </a:r>
          </a:p>
          <a:p>
            <a:endParaRPr lang="en-US" dirty="0"/>
          </a:p>
          <a:p>
            <a:r>
              <a:rPr lang="en-US" dirty="0"/>
              <a:t>•Independence and freedom: enjoy more control over what you do and when you do it. </a:t>
            </a:r>
          </a:p>
          <a:p>
            <a:endParaRPr lang="en-US" dirty="0"/>
          </a:p>
          <a:p>
            <a:r>
              <a:rPr lang="en-US" dirty="0"/>
              <a:t>•The choice between working full or part-time: ideally, you can also set your own hours, and so potentially enjoy a better work/life balance.</a:t>
            </a:r>
          </a:p>
          <a:p>
            <a:r>
              <a:rPr lang="en-US" dirty="0"/>
              <a:t> </a:t>
            </a:r>
          </a:p>
          <a:p>
            <a:r>
              <a:rPr lang="en-US" dirty="0"/>
              <a:t>•Improved quality of life and increased job satisfaction, perhaps thanks to cutting out the daily commute, avoiding office politics, or being able to focus on the aspects of your career you most enjoy. </a:t>
            </a:r>
          </a:p>
        </p:txBody>
      </p:sp>
    </p:spTree>
    <p:extLst>
      <p:ext uri="{BB962C8B-B14F-4D97-AF65-F5344CB8AC3E}">
        <p14:creationId xmlns:p14="http://schemas.microsoft.com/office/powerpoint/2010/main" xmlns="" val="3601338346"/>
      </p:ext>
    </p:extLst>
  </p:cSld>
  <p:clrMapOvr>
    <a:masterClrMapping/>
  </p:clrMapOvr>
  <mc:AlternateContent xmlns:mc="http://schemas.openxmlformats.org/markup-compatibility/2006">
    <mc:Choice xmlns:p14="http://schemas.microsoft.com/office/powerpoint/2010/main" xmlns="" Requires="p14">
      <p:transition spd="slow" p14:dur="2000" advTm="16550"/>
    </mc:Choice>
    <mc:Fallback>
      <p:transition spd="slow" advTm="1655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3406A483-41DE-443D-B2B4-6BDDDC579C61}"/>
              </a:ext>
            </a:extLst>
          </p:cNvPr>
          <p:cNvSpPr/>
          <p:nvPr/>
        </p:nvSpPr>
        <p:spPr>
          <a:xfrm>
            <a:off x="275207" y="1956993"/>
            <a:ext cx="8371643" cy="3970318"/>
          </a:xfrm>
          <a:prstGeom prst="rect">
            <a:avLst/>
          </a:prstGeom>
        </p:spPr>
        <p:txBody>
          <a:bodyPr wrap="square">
            <a:spAutoFit/>
          </a:bodyPr>
          <a:lstStyle/>
          <a:p>
            <a:r>
              <a:rPr lang="en-US" dirty="0"/>
              <a:t>Potential disadvantages:</a:t>
            </a:r>
          </a:p>
          <a:p>
            <a:endParaRPr lang="en-US" dirty="0"/>
          </a:p>
          <a:p>
            <a:r>
              <a:rPr lang="en-US" dirty="0"/>
              <a:t>•More stress as responsibility for success or failure lies with you: you are responsible for losses as well as profits, you have no paid holidays or sick pay, and you are likely to earn less in the short term. </a:t>
            </a:r>
          </a:p>
          <a:p>
            <a:endParaRPr lang="en-US" dirty="0"/>
          </a:p>
          <a:p>
            <a:r>
              <a:rPr lang="en-US" dirty="0"/>
              <a:t>•No one to manage you, keep you on track or provide motivation or moral support. </a:t>
            </a:r>
          </a:p>
          <a:p>
            <a:endParaRPr lang="en-US" dirty="0"/>
          </a:p>
          <a:p>
            <a:r>
              <a:rPr lang="en-US" dirty="0"/>
              <a:t>•Less time with your family as business commitments may mean you work long hours. </a:t>
            </a:r>
          </a:p>
          <a:p>
            <a:endParaRPr lang="en-US" dirty="0"/>
          </a:p>
          <a:p>
            <a:r>
              <a:rPr lang="en-US" dirty="0"/>
              <a:t>•Isolation from colleagues and customers.</a:t>
            </a:r>
          </a:p>
          <a:p>
            <a:endParaRPr lang="en-US" dirty="0"/>
          </a:p>
          <a:p>
            <a:r>
              <a:rPr lang="en-US" dirty="0"/>
              <a:t>•Responsibility for your own tax, and with no company pension scheme you will have to make your own pension arrangements.</a:t>
            </a:r>
          </a:p>
        </p:txBody>
      </p:sp>
    </p:spTree>
    <p:extLst>
      <p:ext uri="{BB962C8B-B14F-4D97-AF65-F5344CB8AC3E}">
        <p14:creationId xmlns:p14="http://schemas.microsoft.com/office/powerpoint/2010/main" xmlns="" val="828035880"/>
      </p:ext>
    </p:extLst>
  </p:cSld>
  <p:clrMapOvr>
    <a:masterClrMapping/>
  </p:clrMapOvr>
  <mc:AlternateContent xmlns:mc="http://schemas.openxmlformats.org/markup-compatibility/2006">
    <mc:Choice xmlns:p14="http://schemas.microsoft.com/office/powerpoint/2010/main" xmlns="" Requires="p14">
      <p:transition spd="slow" p14:dur="2000" advTm="19525"/>
    </mc:Choice>
    <mc:Fallback>
      <p:transition spd="slow" advTm="19525"/>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DF578A37-CB52-4FF0-B91C-AD665B9CE2DA}"/>
              </a:ext>
            </a:extLst>
          </p:cNvPr>
          <p:cNvPicPr>
            <a:picLocks noChangeAspect="1"/>
          </p:cNvPicPr>
          <p:nvPr/>
        </p:nvPicPr>
        <p:blipFill>
          <a:blip r:embed="rId3" cstate="print"/>
          <a:stretch>
            <a:fillRect/>
          </a:stretch>
        </p:blipFill>
        <p:spPr>
          <a:xfrm>
            <a:off x="292962" y="1509205"/>
            <a:ext cx="6702641" cy="5255579"/>
          </a:xfrm>
          <a:prstGeom prst="rect">
            <a:avLst/>
          </a:prstGeom>
        </p:spPr>
      </p:pic>
    </p:spTree>
    <p:extLst>
      <p:ext uri="{BB962C8B-B14F-4D97-AF65-F5344CB8AC3E}">
        <p14:creationId xmlns:p14="http://schemas.microsoft.com/office/powerpoint/2010/main" xmlns="" val="1257046333"/>
      </p:ext>
    </p:extLst>
  </p:cSld>
  <p:clrMapOvr>
    <a:masterClrMapping/>
  </p:clrMapOvr>
  <mc:AlternateContent xmlns:mc="http://schemas.openxmlformats.org/markup-compatibility/2006">
    <mc:Choice xmlns:p14="http://schemas.microsoft.com/office/powerpoint/2010/main" xmlns="" Requires="p14">
      <p:transition spd="slow" p14:dur="2000" advTm="1952"/>
    </mc:Choice>
    <mc:Fallback>
      <p:transition spd="slow" advTm="1952"/>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1FD79581-7CE3-4110-8F38-52150AB6BD2A}"/>
              </a:ext>
            </a:extLst>
          </p:cNvPr>
          <p:cNvSpPr/>
          <p:nvPr/>
        </p:nvSpPr>
        <p:spPr>
          <a:xfrm>
            <a:off x="408192" y="1664109"/>
            <a:ext cx="4299318" cy="707886"/>
          </a:xfrm>
          <a:prstGeom prst="rect">
            <a:avLst/>
          </a:prstGeom>
        </p:spPr>
        <p:txBody>
          <a:bodyPr wrap="none">
            <a:spAutoFit/>
          </a:bodyPr>
          <a:lstStyle/>
          <a:p>
            <a:r>
              <a:rPr lang="en-US" sz="4000" dirty="0"/>
              <a:t>Creating a business </a:t>
            </a:r>
          </a:p>
        </p:txBody>
      </p:sp>
      <p:sp>
        <p:nvSpPr>
          <p:cNvPr id="5" name="Rectangle 4">
            <a:extLst>
              <a:ext uri="{FF2B5EF4-FFF2-40B4-BE49-F238E27FC236}">
                <a16:creationId xmlns:a16="http://schemas.microsoft.com/office/drawing/2014/main" xmlns="" id="{CFD569FE-3A59-412C-B8D0-56E5190C6674}"/>
              </a:ext>
            </a:extLst>
          </p:cNvPr>
          <p:cNvSpPr/>
          <p:nvPr/>
        </p:nvSpPr>
        <p:spPr>
          <a:xfrm>
            <a:off x="226381" y="3679262"/>
            <a:ext cx="8500368" cy="2585323"/>
          </a:xfrm>
          <a:prstGeom prst="rect">
            <a:avLst/>
          </a:prstGeom>
        </p:spPr>
        <p:txBody>
          <a:bodyPr wrap="square">
            <a:spAutoFit/>
          </a:bodyPr>
          <a:lstStyle/>
          <a:p>
            <a:endParaRPr lang="en-US" dirty="0"/>
          </a:p>
          <a:p>
            <a:r>
              <a:rPr lang="en-US" dirty="0"/>
              <a:t>Processes, procedures and standards explain how a business should operate. For example, a business may want to:</a:t>
            </a:r>
          </a:p>
          <a:p>
            <a:endParaRPr lang="en-US" dirty="0"/>
          </a:p>
          <a:p>
            <a:r>
              <a:rPr lang="en-US" dirty="0"/>
              <a:t>•put a process in place to achieve sales</a:t>
            </a:r>
          </a:p>
          <a:p>
            <a:endParaRPr lang="en-US" dirty="0"/>
          </a:p>
          <a:p>
            <a:r>
              <a:rPr lang="en-US" dirty="0"/>
              <a:t>•create mandatory procedures for staff that are opening and closing the business daily</a:t>
            </a:r>
          </a:p>
          <a:p>
            <a:endParaRPr lang="en-US" dirty="0"/>
          </a:p>
          <a:p>
            <a:r>
              <a:rPr lang="en-US" dirty="0"/>
              <a:t>•set a standard (policy) for staff clothing and quality of customer service.</a:t>
            </a:r>
          </a:p>
        </p:txBody>
      </p:sp>
      <p:pic>
        <p:nvPicPr>
          <p:cNvPr id="6" name="Picture 5">
            <a:extLst>
              <a:ext uri="{FF2B5EF4-FFF2-40B4-BE49-F238E27FC236}">
                <a16:creationId xmlns:a16="http://schemas.microsoft.com/office/drawing/2014/main" xmlns="" id="{CB27847A-2FDA-49DA-97AB-D796D9EF2BDF}"/>
              </a:ext>
            </a:extLst>
          </p:cNvPr>
          <p:cNvPicPr>
            <a:picLocks noChangeAspect="1"/>
          </p:cNvPicPr>
          <p:nvPr/>
        </p:nvPicPr>
        <p:blipFill>
          <a:blip r:embed="rId3" cstate="print"/>
          <a:stretch>
            <a:fillRect/>
          </a:stretch>
        </p:blipFill>
        <p:spPr>
          <a:xfrm>
            <a:off x="5042515" y="1671586"/>
            <a:ext cx="3524436" cy="2252344"/>
          </a:xfrm>
          <a:prstGeom prst="rect">
            <a:avLst/>
          </a:prstGeom>
        </p:spPr>
      </p:pic>
    </p:spTree>
    <p:extLst>
      <p:ext uri="{BB962C8B-B14F-4D97-AF65-F5344CB8AC3E}">
        <p14:creationId xmlns:p14="http://schemas.microsoft.com/office/powerpoint/2010/main" xmlns="" val="1400717626"/>
      </p:ext>
    </p:extLst>
  </p:cSld>
  <p:clrMapOvr>
    <a:masterClrMapping/>
  </p:clrMapOvr>
  <mc:AlternateContent xmlns:mc="http://schemas.openxmlformats.org/markup-compatibility/2006">
    <mc:Choice xmlns:p14="http://schemas.microsoft.com/office/powerpoint/2010/main" xmlns="" Requires="p14">
      <p:transition spd="slow" p14:dur="2000" advTm="18474"/>
    </mc:Choice>
    <mc:Fallback>
      <p:transition spd="slow" advTm="18474"/>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2D6E6D40-1E28-4794-902A-C411D2407C3F}"/>
              </a:ext>
            </a:extLst>
          </p:cNvPr>
          <p:cNvSpPr/>
          <p:nvPr/>
        </p:nvSpPr>
        <p:spPr>
          <a:xfrm>
            <a:off x="97654" y="1484530"/>
            <a:ext cx="8700117" cy="5078313"/>
          </a:xfrm>
          <a:prstGeom prst="rect">
            <a:avLst/>
          </a:prstGeom>
        </p:spPr>
        <p:txBody>
          <a:bodyPr wrap="square">
            <a:spAutoFit/>
          </a:bodyPr>
          <a:lstStyle/>
          <a:p>
            <a:r>
              <a:rPr lang="en-US" dirty="0"/>
              <a:t>Developing processes, procedures and standards is particularly important if you are in the early stages of establishing a business, or when you are trying to rebuild or grow a business that has been underperforming.</a:t>
            </a:r>
          </a:p>
          <a:p>
            <a:r>
              <a:rPr lang="en-US" dirty="0"/>
              <a:t>Business processes, procedures and standards are vital for training staff and induction programs, as well as formal processes like staff performance reviews.</a:t>
            </a:r>
          </a:p>
          <a:p>
            <a:endParaRPr lang="en-US" dirty="0"/>
          </a:p>
          <a:p>
            <a:r>
              <a:rPr lang="en-US" dirty="0"/>
              <a:t>Standardizing key business activities</a:t>
            </a:r>
          </a:p>
          <a:p>
            <a:r>
              <a:rPr lang="en-US" dirty="0"/>
              <a:t>It's important to create processes, procedures and standards for your key business activities. Depending on your individual business, these may include:</a:t>
            </a:r>
          </a:p>
          <a:p>
            <a:endParaRPr lang="en-US" dirty="0"/>
          </a:p>
          <a:p>
            <a:r>
              <a:rPr lang="en-US" dirty="0"/>
              <a:t>•customer service (including a customer service program and after-sales service)</a:t>
            </a:r>
          </a:p>
          <a:p>
            <a:r>
              <a:rPr lang="en-US" dirty="0"/>
              <a:t>•sales practices and sales policies (e.g. guarantees, warranties and refunds)</a:t>
            </a:r>
          </a:p>
          <a:p>
            <a:r>
              <a:rPr lang="en-US" dirty="0"/>
              <a:t>•marketing and promotion (including online marketing and social media)</a:t>
            </a:r>
          </a:p>
          <a:p>
            <a:r>
              <a:rPr lang="en-US" dirty="0"/>
              <a:t>•staff training and performance reviews</a:t>
            </a:r>
          </a:p>
          <a:p>
            <a:r>
              <a:rPr lang="en-US" dirty="0"/>
              <a:t>•energy efficiency and environmental considerations (e.g. water restrictions)</a:t>
            </a:r>
          </a:p>
          <a:p>
            <a:r>
              <a:rPr lang="en-US" dirty="0"/>
              <a:t>•management responsibilities</a:t>
            </a:r>
          </a:p>
          <a:p>
            <a:r>
              <a:rPr lang="en-US" dirty="0"/>
              <a:t>•record keeping, privacy laws, reporting and money management</a:t>
            </a:r>
          </a:p>
          <a:p>
            <a:r>
              <a:rPr lang="en-US" dirty="0"/>
              <a:t>•use of technology (e.g. rules around staff internet usage) and mobile phones.</a:t>
            </a:r>
          </a:p>
        </p:txBody>
      </p:sp>
    </p:spTree>
    <p:extLst>
      <p:ext uri="{BB962C8B-B14F-4D97-AF65-F5344CB8AC3E}">
        <p14:creationId xmlns:p14="http://schemas.microsoft.com/office/powerpoint/2010/main" xmlns="" val="4254777118"/>
      </p:ext>
    </p:extLst>
  </p:cSld>
  <p:clrMapOvr>
    <a:masterClrMapping/>
  </p:clrMapOvr>
  <mc:AlternateContent xmlns:mc="http://schemas.openxmlformats.org/markup-compatibility/2006">
    <mc:Choice xmlns:p14="http://schemas.microsoft.com/office/powerpoint/2010/main" xmlns="" Requires="p14">
      <p:transition spd="slow" p14:dur="2000" advTm="55888"/>
    </mc:Choice>
    <mc:Fallback>
      <p:transition spd="slow" advTm="55888"/>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FEBFB49-AB36-4825-A04C-AC89353A82BC}"/>
              </a:ext>
            </a:extLst>
          </p:cNvPr>
          <p:cNvSpPr/>
          <p:nvPr/>
        </p:nvSpPr>
        <p:spPr>
          <a:xfrm>
            <a:off x="221941" y="2656539"/>
            <a:ext cx="8922059" cy="3970318"/>
          </a:xfrm>
          <a:prstGeom prst="rect">
            <a:avLst/>
          </a:prstGeom>
        </p:spPr>
        <p:txBody>
          <a:bodyPr wrap="square">
            <a:spAutoFit/>
          </a:bodyPr>
          <a:lstStyle/>
          <a:p>
            <a:r>
              <a:rPr lang="en-US" dirty="0"/>
              <a:t>In order for the business's processes, </a:t>
            </a:r>
          </a:p>
          <a:p>
            <a:r>
              <a:rPr lang="en-US" dirty="0"/>
              <a:t>procedures and standards to be effective, they must be:</a:t>
            </a:r>
          </a:p>
          <a:p>
            <a:endParaRPr lang="en-US" dirty="0"/>
          </a:p>
          <a:p>
            <a:r>
              <a:rPr lang="en-US" dirty="0"/>
              <a:t>•documented (e.g. it's a good idea to create a 'standard operating procedures' manual)</a:t>
            </a:r>
          </a:p>
          <a:p>
            <a:r>
              <a:rPr lang="en-US" dirty="0"/>
              <a:t>•grounded in the vision and strategy of your business</a:t>
            </a:r>
          </a:p>
          <a:p>
            <a:r>
              <a:rPr lang="en-US" dirty="0"/>
              <a:t>•clear about general business procedures as well as role-specific procedures</a:t>
            </a:r>
          </a:p>
          <a:p>
            <a:r>
              <a:rPr lang="en-US" dirty="0"/>
              <a:t>•part of your staff training program, and made available in a user-friendly format afterwards (e.g. on paper or electronically as a PDF)</a:t>
            </a:r>
          </a:p>
          <a:p>
            <a:r>
              <a:rPr lang="en-US" dirty="0"/>
              <a:t>•practiced by management, so other staff will follow their lead</a:t>
            </a:r>
          </a:p>
          <a:p>
            <a:r>
              <a:rPr lang="en-US" dirty="0"/>
              <a:t>•discussed regularly in meetings (including positive and negative feedback)</a:t>
            </a:r>
          </a:p>
          <a:p>
            <a:r>
              <a:rPr lang="en-US" dirty="0"/>
              <a:t>•flexible and open to improvement</a:t>
            </a:r>
          </a:p>
          <a:p>
            <a:r>
              <a:rPr lang="en-US" dirty="0"/>
              <a:t>•designed to empower and inform, rather than constrain staff</a:t>
            </a:r>
          </a:p>
          <a:p>
            <a:r>
              <a:rPr lang="en-US" dirty="0"/>
              <a:t>•regularly reviewed and updated (especially due to legislative or compliance changes that affect your business).</a:t>
            </a:r>
          </a:p>
        </p:txBody>
      </p:sp>
      <p:pic>
        <p:nvPicPr>
          <p:cNvPr id="3" name="Picture 2">
            <a:extLst>
              <a:ext uri="{FF2B5EF4-FFF2-40B4-BE49-F238E27FC236}">
                <a16:creationId xmlns:a16="http://schemas.microsoft.com/office/drawing/2014/main" xmlns="" id="{140D7EBA-4913-4E0E-820B-DDA0A343DA9A}"/>
              </a:ext>
            </a:extLst>
          </p:cNvPr>
          <p:cNvPicPr>
            <a:picLocks noChangeAspect="1"/>
          </p:cNvPicPr>
          <p:nvPr/>
        </p:nvPicPr>
        <p:blipFill>
          <a:blip r:embed="rId3" cstate="print"/>
          <a:stretch>
            <a:fillRect/>
          </a:stretch>
        </p:blipFill>
        <p:spPr>
          <a:xfrm>
            <a:off x="5743852" y="1553914"/>
            <a:ext cx="2778709" cy="1875086"/>
          </a:xfrm>
          <a:prstGeom prst="rect">
            <a:avLst/>
          </a:prstGeom>
        </p:spPr>
      </p:pic>
    </p:spTree>
    <p:extLst>
      <p:ext uri="{BB962C8B-B14F-4D97-AF65-F5344CB8AC3E}">
        <p14:creationId xmlns:p14="http://schemas.microsoft.com/office/powerpoint/2010/main" xmlns="" val="3878810164"/>
      </p:ext>
    </p:extLst>
  </p:cSld>
  <p:clrMapOvr>
    <a:masterClrMapping/>
  </p:clrMapOvr>
  <mc:AlternateContent xmlns:mc="http://schemas.openxmlformats.org/markup-compatibility/2006">
    <mc:Choice xmlns:p14="http://schemas.microsoft.com/office/powerpoint/2010/main" xmlns="" Requires="p14">
      <p:transition spd="slow" p14:dur="2000" advTm="44993"/>
    </mc:Choice>
    <mc:Fallback>
      <p:transition spd="slow" advTm="44993"/>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7407743-159A-4B4A-860F-F43FBB07EDF6}"/>
              </a:ext>
            </a:extLst>
          </p:cNvPr>
          <p:cNvSpPr/>
          <p:nvPr/>
        </p:nvSpPr>
        <p:spPr>
          <a:xfrm>
            <a:off x="277293" y="1699620"/>
            <a:ext cx="6980181" cy="707886"/>
          </a:xfrm>
          <a:prstGeom prst="rect">
            <a:avLst/>
          </a:prstGeom>
        </p:spPr>
        <p:txBody>
          <a:bodyPr wrap="none">
            <a:spAutoFit/>
          </a:bodyPr>
          <a:lstStyle/>
          <a:p>
            <a:r>
              <a:rPr lang="en-US" sz="4000" dirty="0"/>
              <a:t>Forms of Companies/Enterprises</a:t>
            </a:r>
          </a:p>
        </p:txBody>
      </p:sp>
      <p:sp>
        <p:nvSpPr>
          <p:cNvPr id="3" name="Rectangle 2">
            <a:extLst>
              <a:ext uri="{FF2B5EF4-FFF2-40B4-BE49-F238E27FC236}">
                <a16:creationId xmlns:a16="http://schemas.microsoft.com/office/drawing/2014/main" xmlns="" id="{C0AB7A9D-08E9-47C6-AFB7-A97E2941DE11}"/>
              </a:ext>
            </a:extLst>
          </p:cNvPr>
          <p:cNvSpPr/>
          <p:nvPr/>
        </p:nvSpPr>
        <p:spPr>
          <a:xfrm>
            <a:off x="356138" y="2677878"/>
            <a:ext cx="6822489" cy="3693319"/>
          </a:xfrm>
          <a:prstGeom prst="rect">
            <a:avLst/>
          </a:prstGeom>
        </p:spPr>
        <p:txBody>
          <a:bodyPr wrap="square">
            <a:spAutoFit/>
          </a:bodyPr>
          <a:lstStyle/>
          <a:p>
            <a:pPr marL="342900" indent="-342900">
              <a:buAutoNum type="arabicParenR"/>
            </a:pPr>
            <a:r>
              <a:rPr lang="en-US" dirty="0"/>
              <a:t>Individual Enterprise (Sole Traders/Freelance Professionals)</a:t>
            </a:r>
          </a:p>
          <a:p>
            <a:pPr marL="342900" indent="-342900">
              <a:buAutoNum type="arabicParenR"/>
            </a:pPr>
            <a:endParaRPr lang="en-US" dirty="0"/>
          </a:p>
          <a:p>
            <a:r>
              <a:rPr lang="en-US" dirty="0"/>
              <a:t>2) Personal Companies</a:t>
            </a:r>
          </a:p>
          <a:p>
            <a:endParaRPr lang="en-US" dirty="0"/>
          </a:p>
          <a:p>
            <a:r>
              <a:rPr lang="en-US" dirty="0"/>
              <a:t>3) Limited Partnership</a:t>
            </a:r>
          </a:p>
          <a:p>
            <a:r>
              <a:rPr lang="en-US" dirty="0"/>
              <a:t> </a:t>
            </a:r>
          </a:p>
          <a:p>
            <a:r>
              <a:rPr lang="en-US" dirty="0"/>
              <a:t>4) Joint Venture</a:t>
            </a:r>
          </a:p>
          <a:p>
            <a:endParaRPr lang="en-US" dirty="0"/>
          </a:p>
          <a:p>
            <a:r>
              <a:rPr lang="en-US" dirty="0"/>
              <a:t>5) Capital Companies </a:t>
            </a:r>
          </a:p>
          <a:p>
            <a:endParaRPr lang="en-US" dirty="0"/>
          </a:p>
          <a:p>
            <a:r>
              <a:rPr lang="en-US" dirty="0"/>
              <a:t>6) Private Capital Company </a:t>
            </a:r>
          </a:p>
          <a:p>
            <a:endParaRPr lang="en-US" dirty="0"/>
          </a:p>
          <a:p>
            <a:r>
              <a:rPr lang="en-US" dirty="0"/>
              <a:t>7) Company Limited by Shares - Société Anonyme (S.A.)</a:t>
            </a:r>
          </a:p>
        </p:txBody>
      </p:sp>
      <p:pic>
        <p:nvPicPr>
          <p:cNvPr id="4" name="Picture 3">
            <a:extLst>
              <a:ext uri="{FF2B5EF4-FFF2-40B4-BE49-F238E27FC236}">
                <a16:creationId xmlns:a16="http://schemas.microsoft.com/office/drawing/2014/main" xmlns="" id="{81F7E720-1045-4D05-9958-CA1E0AF0B05A}"/>
              </a:ext>
            </a:extLst>
          </p:cNvPr>
          <p:cNvPicPr>
            <a:picLocks noChangeAspect="1"/>
          </p:cNvPicPr>
          <p:nvPr/>
        </p:nvPicPr>
        <p:blipFill>
          <a:blip r:embed="rId3" cstate="print"/>
          <a:stretch>
            <a:fillRect/>
          </a:stretch>
        </p:blipFill>
        <p:spPr>
          <a:xfrm>
            <a:off x="5771943" y="3232774"/>
            <a:ext cx="2435441" cy="2435441"/>
          </a:xfrm>
          <a:prstGeom prst="rect">
            <a:avLst/>
          </a:prstGeom>
        </p:spPr>
      </p:pic>
    </p:spTree>
    <p:extLst>
      <p:ext uri="{BB962C8B-B14F-4D97-AF65-F5344CB8AC3E}">
        <p14:creationId xmlns:p14="http://schemas.microsoft.com/office/powerpoint/2010/main" xmlns="" val="3893382035"/>
      </p:ext>
    </p:extLst>
  </p:cSld>
  <p:clrMapOvr>
    <a:masterClrMapping/>
  </p:clrMapOvr>
  <mc:AlternateContent xmlns:mc="http://schemas.openxmlformats.org/markup-compatibility/2006">
    <mc:Choice xmlns:p14="http://schemas.microsoft.com/office/powerpoint/2010/main" xmlns="" Requires="p14">
      <p:transition spd="slow" p14:dur="2000" advTm="14367"/>
    </mc:Choice>
    <mc:Fallback>
      <p:transition spd="slow" advTm="14367"/>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7717A64-7FE8-4D02-BA6F-FF8679615E32}"/>
              </a:ext>
            </a:extLst>
          </p:cNvPr>
          <p:cNvSpPr/>
          <p:nvPr/>
        </p:nvSpPr>
        <p:spPr>
          <a:xfrm>
            <a:off x="349927" y="1788396"/>
            <a:ext cx="5402803" cy="707886"/>
          </a:xfrm>
          <a:prstGeom prst="rect">
            <a:avLst/>
          </a:prstGeom>
        </p:spPr>
        <p:txBody>
          <a:bodyPr wrap="square">
            <a:spAutoFit/>
          </a:bodyPr>
          <a:lstStyle/>
          <a:p>
            <a:r>
              <a:rPr lang="en-US" sz="4000" dirty="0"/>
              <a:t>Market analysis</a:t>
            </a:r>
          </a:p>
        </p:txBody>
      </p:sp>
      <p:sp>
        <p:nvSpPr>
          <p:cNvPr id="3" name="Rectangle 2">
            <a:extLst>
              <a:ext uri="{FF2B5EF4-FFF2-40B4-BE49-F238E27FC236}">
                <a16:creationId xmlns:a16="http://schemas.microsoft.com/office/drawing/2014/main" xmlns="" id="{B618358C-DCD2-44AF-ACBC-B8A1EAF470C4}"/>
              </a:ext>
            </a:extLst>
          </p:cNvPr>
          <p:cNvSpPr/>
          <p:nvPr/>
        </p:nvSpPr>
        <p:spPr>
          <a:xfrm>
            <a:off x="427977" y="2768444"/>
            <a:ext cx="6603138" cy="3693319"/>
          </a:xfrm>
          <a:prstGeom prst="rect">
            <a:avLst/>
          </a:prstGeom>
        </p:spPr>
        <p:txBody>
          <a:bodyPr wrap="square">
            <a:spAutoFit/>
          </a:bodyPr>
          <a:lstStyle/>
          <a:p>
            <a:pPr marL="285750" indent="-285750">
              <a:buFont typeface="Arial" panose="020B0604020202020204" pitchFamily="34" charset="0"/>
              <a:buChar char="•"/>
            </a:pPr>
            <a:r>
              <a:rPr lang="en-US" dirty="0"/>
              <a:t>Market analysis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Market research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Customers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Competitors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Analyzing the current market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Business Strategy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Marketing Plan </a:t>
            </a:r>
          </a:p>
        </p:txBody>
      </p:sp>
      <p:pic>
        <p:nvPicPr>
          <p:cNvPr id="4" name="Picture 3">
            <a:extLst>
              <a:ext uri="{FF2B5EF4-FFF2-40B4-BE49-F238E27FC236}">
                <a16:creationId xmlns:a16="http://schemas.microsoft.com/office/drawing/2014/main" xmlns="" id="{4DFA3F67-6C34-4342-9988-3D98816C8F68}"/>
              </a:ext>
            </a:extLst>
          </p:cNvPr>
          <p:cNvPicPr>
            <a:picLocks noChangeAspect="1"/>
          </p:cNvPicPr>
          <p:nvPr/>
        </p:nvPicPr>
        <p:blipFill>
          <a:blip r:embed="rId3" cstate="print"/>
          <a:stretch>
            <a:fillRect/>
          </a:stretch>
        </p:blipFill>
        <p:spPr>
          <a:xfrm>
            <a:off x="4012707" y="2380872"/>
            <a:ext cx="4607510" cy="3158794"/>
          </a:xfrm>
          <a:prstGeom prst="rect">
            <a:avLst/>
          </a:prstGeom>
        </p:spPr>
      </p:pic>
    </p:spTree>
    <p:extLst>
      <p:ext uri="{BB962C8B-B14F-4D97-AF65-F5344CB8AC3E}">
        <p14:creationId xmlns:p14="http://schemas.microsoft.com/office/powerpoint/2010/main" xmlns="" val="3164977882"/>
      </p:ext>
    </p:extLst>
  </p:cSld>
  <p:clrMapOvr>
    <a:masterClrMapping/>
  </p:clrMapOvr>
  <mc:AlternateContent xmlns:mc="http://schemas.openxmlformats.org/markup-compatibility/2006">
    <mc:Choice xmlns:p14="http://schemas.microsoft.com/office/powerpoint/2010/main" xmlns="" Requires="p14">
      <p:transition spd="slow" p14:dur="2000" advTm="13736"/>
    </mc:Choice>
    <mc:Fallback>
      <p:transition spd="slow" advTm="1373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57ADC36D-323D-4DB4-B9DF-0EE9E78B77BD}"/>
              </a:ext>
            </a:extLst>
          </p:cNvPr>
          <p:cNvSpPr/>
          <p:nvPr/>
        </p:nvSpPr>
        <p:spPr>
          <a:xfrm>
            <a:off x="319597" y="1839755"/>
            <a:ext cx="8487052" cy="4524315"/>
          </a:xfrm>
          <a:prstGeom prst="rect">
            <a:avLst/>
          </a:prstGeom>
        </p:spPr>
        <p:txBody>
          <a:bodyPr wrap="square">
            <a:spAutoFit/>
          </a:bodyPr>
          <a:lstStyle/>
          <a:p>
            <a:r>
              <a:rPr lang="en-US" dirty="0"/>
              <a:t>The US psychologist Abraham Maslow collected consumer needs into a five-stage pyramid so called hierarchy or needs: </a:t>
            </a:r>
          </a:p>
          <a:p>
            <a:endParaRPr lang="en-US" dirty="0"/>
          </a:p>
          <a:p>
            <a:r>
              <a:rPr lang="en-US" dirty="0"/>
              <a:t>1.Self – actualization: Truth, wisdom, innovation, purpose, morality, justice</a:t>
            </a:r>
          </a:p>
          <a:p>
            <a:r>
              <a:rPr lang="en-US" dirty="0"/>
              <a:t> </a:t>
            </a:r>
          </a:p>
          <a:p>
            <a:r>
              <a:rPr lang="en-US" dirty="0"/>
              <a:t>2.Esteem: Attention, reputation, awareness, respect </a:t>
            </a:r>
          </a:p>
          <a:p>
            <a:endParaRPr lang="en-US" dirty="0"/>
          </a:p>
          <a:p>
            <a:r>
              <a:rPr lang="en-US" dirty="0"/>
              <a:t>3.Social Needs: Love, belonging, friends, family, association </a:t>
            </a:r>
          </a:p>
          <a:p>
            <a:endParaRPr lang="en-US" dirty="0"/>
          </a:p>
          <a:p>
            <a:r>
              <a:rPr lang="en-US" dirty="0"/>
              <a:t>4.Safety: Health, employment, property, finance </a:t>
            </a:r>
          </a:p>
          <a:p>
            <a:endParaRPr lang="en-US" dirty="0"/>
          </a:p>
          <a:p>
            <a:r>
              <a:rPr lang="en-US" dirty="0"/>
              <a:t>5.Physiological needs: Sleep, food, water, homeostasis.</a:t>
            </a:r>
          </a:p>
          <a:p>
            <a:endParaRPr lang="en-US" dirty="0"/>
          </a:p>
          <a:p>
            <a:r>
              <a:rPr lang="en-US" dirty="0"/>
              <a:t>This theory means that people buy products to solve problems and satisfy their needs. This can be used during the business planning, but we need to take into consideration the social responsibility.</a:t>
            </a:r>
          </a:p>
        </p:txBody>
      </p:sp>
    </p:spTree>
    <p:extLst>
      <p:ext uri="{BB962C8B-B14F-4D97-AF65-F5344CB8AC3E}">
        <p14:creationId xmlns:p14="http://schemas.microsoft.com/office/powerpoint/2010/main" xmlns="" val="3913254708"/>
      </p:ext>
    </p:extLst>
  </p:cSld>
  <p:clrMapOvr>
    <a:masterClrMapping/>
  </p:clrMapOvr>
  <mc:AlternateContent xmlns:mc="http://schemas.openxmlformats.org/markup-compatibility/2006">
    <mc:Choice xmlns:p14="http://schemas.microsoft.com/office/powerpoint/2010/main" xmlns="" Requires="p14">
      <p:transition spd="slow" p14:dur="2000" advTm="22452"/>
    </mc:Choice>
    <mc:Fallback>
      <p:transition spd="slow" advTm="22452"/>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0BABBF9-5905-4944-9705-43EA6DA00F12}"/>
              </a:ext>
            </a:extLst>
          </p:cNvPr>
          <p:cNvSpPr/>
          <p:nvPr/>
        </p:nvSpPr>
        <p:spPr>
          <a:xfrm>
            <a:off x="388398" y="1600136"/>
            <a:ext cx="7932198" cy="2031325"/>
          </a:xfrm>
          <a:prstGeom prst="rect">
            <a:avLst/>
          </a:prstGeom>
        </p:spPr>
        <p:txBody>
          <a:bodyPr wrap="square">
            <a:spAutoFit/>
          </a:bodyPr>
          <a:lstStyle/>
          <a:p>
            <a:r>
              <a:rPr lang="en-US" dirty="0"/>
              <a:t>We can define our target market based on the following points:</a:t>
            </a:r>
          </a:p>
          <a:p>
            <a:r>
              <a:rPr lang="en-US" dirty="0"/>
              <a:t> </a:t>
            </a:r>
          </a:p>
          <a:p>
            <a:r>
              <a:rPr lang="en-US" dirty="0"/>
              <a:t>1.Geography (Location, city, state, nation) </a:t>
            </a:r>
          </a:p>
          <a:p>
            <a:endParaRPr lang="en-US" dirty="0"/>
          </a:p>
          <a:p>
            <a:r>
              <a:rPr lang="en-US" dirty="0"/>
              <a:t>2.Demography (Age, culture, gender, income) </a:t>
            </a:r>
          </a:p>
          <a:p>
            <a:endParaRPr lang="en-US" dirty="0"/>
          </a:p>
          <a:p>
            <a:r>
              <a:rPr lang="en-US" dirty="0"/>
              <a:t>3.Costumer’s behavior (Attitude and responses to products) </a:t>
            </a:r>
          </a:p>
        </p:txBody>
      </p:sp>
      <p:sp>
        <p:nvSpPr>
          <p:cNvPr id="4" name="Rectangle 3">
            <a:extLst>
              <a:ext uri="{FF2B5EF4-FFF2-40B4-BE49-F238E27FC236}">
                <a16:creationId xmlns:a16="http://schemas.microsoft.com/office/drawing/2014/main" xmlns="" id="{C5B334AC-4B63-48C5-8ABF-CB5DA2CAFF6D}"/>
              </a:ext>
            </a:extLst>
          </p:cNvPr>
          <p:cNvSpPr/>
          <p:nvPr/>
        </p:nvSpPr>
        <p:spPr>
          <a:xfrm>
            <a:off x="248573" y="3826703"/>
            <a:ext cx="8806649" cy="2862322"/>
          </a:xfrm>
          <a:prstGeom prst="rect">
            <a:avLst/>
          </a:prstGeom>
        </p:spPr>
        <p:txBody>
          <a:bodyPr wrap="square">
            <a:spAutoFit/>
          </a:bodyPr>
          <a:lstStyle/>
          <a:p>
            <a:r>
              <a:rPr lang="en-US" dirty="0"/>
              <a:t>We can rank our competitors as direct, indirect and potential (future competitors), (Harvard Business School Press, 2007, 40-42.): </a:t>
            </a:r>
          </a:p>
          <a:p>
            <a:endParaRPr lang="en-US" dirty="0"/>
          </a:p>
          <a:p>
            <a:r>
              <a:rPr lang="en-US" dirty="0"/>
              <a:t>•Direct Competitors: Same or very similar products sold on the same target- market. </a:t>
            </a:r>
          </a:p>
          <a:p>
            <a:endParaRPr lang="en-US" dirty="0"/>
          </a:p>
          <a:p>
            <a:r>
              <a:rPr lang="en-US" dirty="0"/>
              <a:t>•Indirect Competitor: Product or service targets the same basic need but with different products. </a:t>
            </a:r>
          </a:p>
          <a:p>
            <a:endParaRPr lang="en-US" dirty="0"/>
          </a:p>
          <a:p>
            <a:r>
              <a:rPr lang="en-US" dirty="0"/>
              <a:t>•Potential (Future) Competitors: These are companies or ventures that are not yet competitors but could move into the market in the future</a:t>
            </a:r>
          </a:p>
        </p:txBody>
      </p:sp>
    </p:spTree>
    <p:extLst>
      <p:ext uri="{BB962C8B-B14F-4D97-AF65-F5344CB8AC3E}">
        <p14:creationId xmlns:p14="http://schemas.microsoft.com/office/powerpoint/2010/main" xmlns="" val="2335412080"/>
      </p:ext>
    </p:extLst>
  </p:cSld>
  <p:clrMapOvr>
    <a:masterClrMapping/>
  </p:clrMapOvr>
  <mc:AlternateContent xmlns:mc="http://schemas.openxmlformats.org/markup-compatibility/2006">
    <mc:Choice xmlns:p14="http://schemas.microsoft.com/office/powerpoint/2010/main" xmlns="" Requires="p14">
      <p:transition spd="slow" p14:dur="2000" advTm="15828"/>
    </mc:Choice>
    <mc:Fallback>
      <p:transition spd="slow" advTm="15828"/>
    </mc:Fallback>
  </mc:AlternateContent>
</p:sld>
</file>

<file path=ppt/theme/theme1.xml><?xml version="1.0" encoding="utf-8"?>
<a:theme xmlns:a="http://schemas.openxmlformats.org/drawingml/2006/main" name="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628</TotalTime>
  <Words>2279</Words>
  <Application>Microsoft Office PowerPoint</Application>
  <PresentationFormat>Προβολή στην οθόνη (4:3)</PresentationFormat>
  <Paragraphs>191</Paragraphs>
  <Slides>22</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22</vt:i4>
      </vt:variant>
    </vt:vector>
  </HeadingPairs>
  <TitlesOfParts>
    <vt:vector size="23" baseType="lpstr">
      <vt:lpstr>Θέμα του Office</vt:lpstr>
      <vt:lpstr>Διαφάνεια 1</vt:lpstr>
      <vt:lpstr>Module 8</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Διαφάνεια 18</vt:lpstr>
      <vt:lpstr>Διαφάνεια 19</vt:lpstr>
      <vt:lpstr>Διαφάνεια 20</vt:lpstr>
      <vt:lpstr>Διαφάνεια 21</vt:lpstr>
      <vt:lpstr>Διαφάνεια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nikos-maria</dc:creator>
  <cp:lastModifiedBy>Γιωργος</cp:lastModifiedBy>
  <cp:revision>31</cp:revision>
  <dcterms:created xsi:type="dcterms:W3CDTF">2018-04-11T10:41:41Z</dcterms:created>
  <dcterms:modified xsi:type="dcterms:W3CDTF">2019-02-09T22:00:26Z</dcterms:modified>
</cp:coreProperties>
</file>