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81" r:id="rId4"/>
    <p:sldId id="258" r:id="rId5"/>
    <p:sldId id="280" r:id="rId6"/>
    <p:sldId id="279" r:id="rId7"/>
    <p:sldId id="278" r:id="rId8"/>
    <p:sldId id="277" r:id="rId9"/>
    <p:sldId id="276" r:id="rId10"/>
    <p:sldId id="275" r:id="rId11"/>
    <p:sldId id="274" r:id="rId12"/>
    <p:sldId id="273" r:id="rId13"/>
    <p:sldId id="272" r:id="rId14"/>
    <p:sldId id="271" r:id="rId15"/>
    <p:sldId id="269" r:id="rId16"/>
    <p:sldId id="268" r:id="rId17"/>
    <p:sldId id="266" r:id="rId18"/>
    <p:sldId id="265" r:id="rId19"/>
    <p:sldId id="264" r:id="rId20"/>
    <p:sldId id="263" r:id="rId21"/>
    <p:sldId id="262" r:id="rId22"/>
    <p:sldId id="261" r:id="rId23"/>
    <p:sldId id="260" r:id="rId24"/>
    <p:sldId id="282" r:id="rId2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1320"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9/2/2019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178245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9/2/2019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4031797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9/2/2019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37880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9/2/2019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493089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pPr/>
              <a:t>9/2/2019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359376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pPr/>
              <a:t>9/2/2019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1080614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pPr/>
              <a:t>9/2/2019</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3842049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pPr/>
              <a:t>9/2/2019</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1112296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pPr/>
              <a:t>9/2/2019</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743709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9/2/2019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288547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9/2/2019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3352603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pPr/>
              <a:t>9/2/2019</a:t>
            </a:fld>
            <a:endParaRPr lang="el-G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pPr/>
              <a:t>‹#›</a:t>
            </a:fld>
            <a:endParaRPr lang="el-GR"/>
          </a:p>
        </p:txBody>
      </p:sp>
    </p:spTree>
    <p:extLst>
      <p:ext uri="{BB962C8B-B14F-4D97-AF65-F5344CB8AC3E}">
        <p14:creationId xmlns:p14="http://schemas.microsoft.com/office/powerpoint/2010/main" xmlns="" val="819990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87141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AB1DD0D-4CA8-4FC0-BE2A-2F845C6461F8}"/>
              </a:ext>
            </a:extLst>
          </p:cNvPr>
          <p:cNvSpPr/>
          <p:nvPr/>
        </p:nvSpPr>
        <p:spPr>
          <a:xfrm>
            <a:off x="377302" y="3695330"/>
            <a:ext cx="7754644" cy="2585323"/>
          </a:xfrm>
          <a:prstGeom prst="rect">
            <a:avLst/>
          </a:prstGeom>
        </p:spPr>
        <p:txBody>
          <a:bodyPr wrap="square">
            <a:spAutoFit/>
          </a:bodyPr>
          <a:lstStyle/>
          <a:p>
            <a:r>
              <a:rPr lang="en-US" dirty="0"/>
              <a:t>An additional important characteristic of the food and agricultural industries is its mature market which is characterized by limited/slow growth in demand. A slow growth market fundamentally challenges new innovations because, in essence new products must cannibalize the market share –since this one is not growing- and market position of current products to successfully enter the marketplace. Thus, the market acceptance hurdle for innovations in this industry is higher than for other industries that have a more rapidly growing market space where new products or innovations can enter without having to push aside or capture market share from current, well established products or innovations. </a:t>
            </a:r>
          </a:p>
        </p:txBody>
      </p:sp>
      <p:pic>
        <p:nvPicPr>
          <p:cNvPr id="3" name="Picture 2">
            <a:extLst>
              <a:ext uri="{FF2B5EF4-FFF2-40B4-BE49-F238E27FC236}">
                <a16:creationId xmlns:a16="http://schemas.microsoft.com/office/drawing/2014/main" xmlns="" id="{673E87B3-929F-41FC-B584-FB800C378EFC}"/>
              </a:ext>
            </a:extLst>
          </p:cNvPr>
          <p:cNvPicPr>
            <a:picLocks noChangeAspect="1"/>
          </p:cNvPicPr>
          <p:nvPr/>
        </p:nvPicPr>
        <p:blipFill>
          <a:blip r:embed="rId3" cstate="print"/>
          <a:stretch>
            <a:fillRect/>
          </a:stretch>
        </p:blipFill>
        <p:spPr>
          <a:xfrm>
            <a:off x="4008268" y="1590305"/>
            <a:ext cx="4572000" cy="1838695"/>
          </a:xfrm>
          <a:prstGeom prst="rect">
            <a:avLst/>
          </a:prstGeom>
        </p:spPr>
      </p:pic>
    </p:spTree>
    <p:extLst>
      <p:ext uri="{BB962C8B-B14F-4D97-AF65-F5344CB8AC3E}">
        <p14:creationId xmlns:p14="http://schemas.microsoft.com/office/powerpoint/2010/main" xmlns="" val="3044890099"/>
      </p:ext>
    </p:extLst>
  </p:cSld>
  <p:clrMapOvr>
    <a:masterClrMapping/>
  </p:clrMapOvr>
  <mc:AlternateContent xmlns:mc="http://schemas.openxmlformats.org/markup-compatibility/2006">
    <mc:Choice xmlns:p14="http://schemas.microsoft.com/office/powerpoint/2010/main" xmlns="" Requires="p14">
      <p:transition spd="slow" p14:dur="2000" advTm="11782"/>
    </mc:Choice>
    <mc:Fallback>
      <p:transition spd="slow" advTm="11782"/>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F7EF2198-583E-4ECE-B949-325B7FC8282C}"/>
              </a:ext>
            </a:extLst>
          </p:cNvPr>
          <p:cNvSpPr/>
          <p:nvPr/>
        </p:nvSpPr>
        <p:spPr>
          <a:xfrm>
            <a:off x="266331" y="2482489"/>
            <a:ext cx="8336132" cy="3139321"/>
          </a:xfrm>
          <a:prstGeom prst="rect">
            <a:avLst/>
          </a:prstGeom>
        </p:spPr>
        <p:txBody>
          <a:bodyPr wrap="square">
            <a:spAutoFit/>
          </a:bodyPr>
          <a:lstStyle/>
          <a:p>
            <a:r>
              <a:rPr lang="en-US" dirty="0"/>
              <a:t>The food and agrobusiness industry is also characterized by very complex supply chains that are not well coordinated, particularly among the up-stream stages in that chain. For example, the supply chain providing inputs to the production sector (fertilizer, seed, chemicals, machinery) is relatively well coordinated, particularly in terms of logistics, information flow and aligned governance systems. </a:t>
            </a:r>
          </a:p>
          <a:p>
            <a:endParaRPr lang="en-US" dirty="0"/>
          </a:p>
          <a:p>
            <a:r>
              <a:rPr lang="en-US" dirty="0"/>
              <a:t>In contrast, the linkage between input suppliers and producers/farmers, as well as the linkage between producers/farmers and product purchasers is not necessarily well coordinated in terms of the information flows, logistics, etc. Part of the problem is that the production sector in general is very fragmented which provides challenges for those firms further downstream that desire traceability or guaranteed quality attributes.</a:t>
            </a:r>
          </a:p>
        </p:txBody>
      </p:sp>
    </p:spTree>
    <p:extLst>
      <p:ext uri="{BB962C8B-B14F-4D97-AF65-F5344CB8AC3E}">
        <p14:creationId xmlns:p14="http://schemas.microsoft.com/office/powerpoint/2010/main" xmlns="" val="2563085648"/>
      </p:ext>
    </p:extLst>
  </p:cSld>
  <p:clrMapOvr>
    <a:masterClrMapping/>
  </p:clrMapOvr>
  <mc:AlternateContent xmlns:mc="http://schemas.openxmlformats.org/markup-compatibility/2006">
    <mc:Choice xmlns:p14="http://schemas.microsoft.com/office/powerpoint/2010/main" xmlns="" Requires="p14">
      <p:transition spd="slow" p14:dur="2000" advTm="26498"/>
    </mc:Choice>
    <mc:Fallback>
      <p:transition spd="slow" advTm="26498"/>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DEEF5B3-0304-439E-BDB9-94516FCF763D}"/>
              </a:ext>
            </a:extLst>
          </p:cNvPr>
          <p:cNvSpPr/>
          <p:nvPr/>
        </p:nvSpPr>
        <p:spPr>
          <a:xfrm>
            <a:off x="221942" y="1919614"/>
            <a:ext cx="8700116" cy="3970318"/>
          </a:xfrm>
          <a:prstGeom prst="rect">
            <a:avLst/>
          </a:prstGeom>
        </p:spPr>
        <p:txBody>
          <a:bodyPr wrap="square">
            <a:spAutoFit/>
          </a:bodyPr>
          <a:lstStyle/>
          <a:p>
            <a:r>
              <a:rPr lang="en-US" u="sng" dirty="0"/>
              <a:t>Adaptiveness </a:t>
            </a:r>
          </a:p>
          <a:p>
            <a:endParaRPr lang="en-US" dirty="0"/>
          </a:p>
          <a:p>
            <a:r>
              <a:rPr lang="en-US" dirty="0"/>
              <a:t>The food and agricultural industry is very dynamic. This is reflected by its high volatility, both in production and market conditions. A combination of biological production processes that are subjected to unpredictable disease and pest infestations combined with variable climatic/weather/heat/rainfall patterns and conditions results in significant fluctuations in growing/production conditions and thus efficiency and output. </a:t>
            </a:r>
          </a:p>
          <a:p>
            <a:endParaRPr lang="en-US" dirty="0"/>
          </a:p>
          <a:p>
            <a:r>
              <a:rPr lang="en-US" dirty="0"/>
              <a:t>This fluctuation in output or supply combined with the inelastic or non-responsive demand for food products results in dramatic price fluctuations, particularly at the raw materials level in the supply chain. High volatility and consequently the limited ability to predict the future results in higher risk of the future payoff of today’s investment in innovation projects. Hence, the industry itself is not only dynamic, but it also demands a high degree of dynamic capabilities of firms to adjust the volatility. </a:t>
            </a:r>
          </a:p>
        </p:txBody>
      </p:sp>
    </p:spTree>
    <p:extLst>
      <p:ext uri="{BB962C8B-B14F-4D97-AF65-F5344CB8AC3E}">
        <p14:creationId xmlns:p14="http://schemas.microsoft.com/office/powerpoint/2010/main" xmlns="" val="3949130564"/>
      </p:ext>
    </p:extLst>
  </p:cSld>
  <p:clrMapOvr>
    <a:masterClrMapping/>
  </p:clrMapOvr>
  <mc:AlternateContent xmlns:mc="http://schemas.openxmlformats.org/markup-compatibility/2006">
    <mc:Choice xmlns:p14="http://schemas.microsoft.com/office/powerpoint/2010/main" xmlns="" Requires="p14">
      <p:transition spd="slow" p14:dur="2000" advTm="34416"/>
    </mc:Choice>
    <mc:Fallback>
      <p:transition spd="slow" advTm="34416"/>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D323AAB-59B6-4E8C-9301-8BED87E7C136}"/>
              </a:ext>
            </a:extLst>
          </p:cNvPr>
          <p:cNvSpPr/>
          <p:nvPr/>
        </p:nvSpPr>
        <p:spPr>
          <a:xfrm>
            <a:off x="417251" y="2175392"/>
            <a:ext cx="7812349" cy="3139321"/>
          </a:xfrm>
          <a:prstGeom prst="rect">
            <a:avLst/>
          </a:prstGeom>
        </p:spPr>
        <p:txBody>
          <a:bodyPr wrap="square">
            <a:spAutoFit/>
          </a:bodyPr>
          <a:lstStyle/>
          <a:p>
            <a:r>
              <a:rPr lang="en-US" dirty="0"/>
              <a:t>Technological convergence plays an important role for the food and agricultural sector, as it may lead to a blurring of industry boundaries. This phenomenon is also referred to as industry convergence and can be observed by the application of different technologies across different industries which may result in new “inter-industry segments”. </a:t>
            </a:r>
          </a:p>
          <a:p>
            <a:endParaRPr lang="en-US" dirty="0"/>
          </a:p>
          <a:p>
            <a:r>
              <a:rPr lang="en-US" dirty="0"/>
              <a:t>With respect to agrobusiness, convergence can be seen in the use of biotechnology and genetic engineering to alter the disease, insect and weed resistance of plants, thus redefining the boundaries of the seed and chemical industries and transferring a significant portion of the value previously generated by the herbicide and pesticide industries to the seed/genetics industries.</a:t>
            </a:r>
          </a:p>
        </p:txBody>
      </p:sp>
    </p:spTree>
    <p:extLst>
      <p:ext uri="{BB962C8B-B14F-4D97-AF65-F5344CB8AC3E}">
        <p14:creationId xmlns:p14="http://schemas.microsoft.com/office/powerpoint/2010/main" xmlns="" val="1433043648"/>
      </p:ext>
    </p:extLst>
  </p:cSld>
  <p:clrMapOvr>
    <a:masterClrMapping/>
  </p:clrMapOvr>
  <mc:AlternateContent xmlns:mc="http://schemas.openxmlformats.org/markup-compatibility/2006">
    <mc:Choice xmlns:p14="http://schemas.microsoft.com/office/powerpoint/2010/main" xmlns="" Requires="p14">
      <p:transition spd="slow" p14:dur="2000" advTm="25451"/>
    </mc:Choice>
    <mc:Fallback>
      <p:transition spd="slow" advTm="25451"/>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A9E6EB7C-1D29-4C40-9E0D-25A6233056D4}"/>
              </a:ext>
            </a:extLst>
          </p:cNvPr>
          <p:cNvSpPr/>
          <p:nvPr/>
        </p:nvSpPr>
        <p:spPr>
          <a:xfrm>
            <a:off x="337351" y="1987092"/>
            <a:ext cx="8469297" cy="3693319"/>
          </a:xfrm>
          <a:prstGeom prst="rect">
            <a:avLst/>
          </a:prstGeom>
        </p:spPr>
        <p:txBody>
          <a:bodyPr wrap="square">
            <a:spAutoFit/>
          </a:bodyPr>
          <a:lstStyle/>
          <a:p>
            <a:r>
              <a:rPr lang="en-US" dirty="0"/>
              <a:t>The commodity nature of the raw material stages of the food and agrobusiness value chain presents unique challenges and opportunities. On the one hand, firms that are successful in commodity industries generally focus on operational efficiency and low cost strategies, thus restricting the opportunity for R&amp;D and other expenditures for new product innovations. Furthermore, successful innovations in a commodity industry are difficult to identify and commercialize since customers in most cases are not used to paying for unique differentiating features. </a:t>
            </a:r>
          </a:p>
          <a:p>
            <a:endParaRPr lang="en-US" dirty="0"/>
          </a:p>
          <a:p>
            <a:r>
              <a:rPr lang="en-US" dirty="0"/>
              <a:t>At the same time, a break-through innovation in a commodity industry has the potential to redefine that commodity; so although the likelihood of identifying such an innovation is very low, the payoff of a successful break-through innovation that redefines the commodity is very high since it gives the successful firm a leading position in that industry. </a:t>
            </a:r>
          </a:p>
        </p:txBody>
      </p:sp>
    </p:spTree>
    <p:extLst>
      <p:ext uri="{BB962C8B-B14F-4D97-AF65-F5344CB8AC3E}">
        <p14:creationId xmlns:p14="http://schemas.microsoft.com/office/powerpoint/2010/main" xmlns="" val="1167250682"/>
      </p:ext>
    </p:extLst>
  </p:cSld>
  <p:clrMapOvr>
    <a:masterClrMapping/>
  </p:clrMapOvr>
  <mc:AlternateContent xmlns:mc="http://schemas.openxmlformats.org/markup-compatibility/2006">
    <mc:Choice xmlns:p14="http://schemas.microsoft.com/office/powerpoint/2010/main" xmlns="" Requires="p14">
      <p:transition spd="slow" p14:dur="2000" advTm="30606"/>
    </mc:Choice>
    <mc:Fallback>
      <p:transition spd="slow" advTm="30606"/>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75F71CA6-15A0-492A-A851-120E6ECA6FD1}"/>
              </a:ext>
            </a:extLst>
          </p:cNvPr>
          <p:cNvSpPr/>
          <p:nvPr/>
        </p:nvSpPr>
        <p:spPr>
          <a:xfrm>
            <a:off x="381739" y="1951582"/>
            <a:ext cx="8380521" cy="3693319"/>
          </a:xfrm>
          <a:prstGeom prst="rect">
            <a:avLst/>
          </a:prstGeom>
        </p:spPr>
        <p:txBody>
          <a:bodyPr wrap="square">
            <a:spAutoFit/>
          </a:bodyPr>
          <a:lstStyle/>
          <a:p>
            <a:r>
              <a:rPr lang="en-US" dirty="0"/>
              <a:t>Finally, the food and agricultural industries, particularly in the production and input sectors, has traditionally been dominated by small scale, independent firms. But changes are occurring rapidly – firms are both consolidating and becoming more tightly coordinated along the value chain. Business model innovation has increased in recent times with the adoption of various forms of contract production systems particularly in livestock production, joint ventures and strategic alliances between various seed and chemical companies, and licensing agreements specifically in the biotechnology based industries. </a:t>
            </a:r>
          </a:p>
          <a:p>
            <a:endParaRPr lang="en-US" dirty="0"/>
          </a:p>
          <a:p>
            <a:r>
              <a:rPr lang="en-US" dirty="0"/>
              <a:t>This consolidation/coordination process also facilitates innovation by a firm or industry in the form of entire management systems including total quality management, scenario analysis, enterprise risk management, balanced score carding, continuous process improvement, and product lifecycle management. </a:t>
            </a:r>
          </a:p>
        </p:txBody>
      </p:sp>
    </p:spTree>
    <p:extLst>
      <p:ext uri="{BB962C8B-B14F-4D97-AF65-F5344CB8AC3E}">
        <p14:creationId xmlns:p14="http://schemas.microsoft.com/office/powerpoint/2010/main" xmlns="" val="578003547"/>
      </p:ext>
    </p:extLst>
  </p:cSld>
  <p:clrMapOvr>
    <a:masterClrMapping/>
  </p:clrMapOvr>
  <mc:AlternateContent xmlns:mc="http://schemas.openxmlformats.org/markup-compatibility/2006">
    <mc:Choice xmlns:p14="http://schemas.microsoft.com/office/powerpoint/2010/main" xmlns="" Requires="p14">
      <p:transition spd="slow" p14:dur="2000" advTm="34491"/>
    </mc:Choice>
    <mc:Fallback>
      <p:transition spd="slow" advTm="34491"/>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3D0B17FF-4F9B-4355-927E-44FA0694B32E}"/>
              </a:ext>
            </a:extLst>
          </p:cNvPr>
          <p:cNvSpPr/>
          <p:nvPr/>
        </p:nvSpPr>
        <p:spPr>
          <a:xfrm>
            <a:off x="190870" y="1971088"/>
            <a:ext cx="8762260" cy="3970318"/>
          </a:xfrm>
          <a:prstGeom prst="rect">
            <a:avLst/>
          </a:prstGeom>
        </p:spPr>
        <p:txBody>
          <a:bodyPr wrap="square">
            <a:spAutoFit/>
          </a:bodyPr>
          <a:lstStyle/>
          <a:p>
            <a:r>
              <a:rPr lang="en-US" dirty="0"/>
              <a:t>Thus, innovation can be of various forms and is increasingly pervasive in the dynamically changing agricultural sector. These unique characteristics of the food and agriculture industries combined with the fact that innovation by definition suggests change, challenges the static equilibrium assumptions of traditional economic theory. Instead, the analytical framework to assess innovation must be dynamic in both time and uncertainty dimensions rather than static. Innovation is complex and characterized by nonlinear processes, open rather than closed systems, incomplete rather than perfect costless information, and errors/biases in decisions. </a:t>
            </a:r>
          </a:p>
          <a:p>
            <a:endParaRPr lang="en-US" dirty="0"/>
          </a:p>
          <a:p>
            <a:r>
              <a:rPr lang="en-US" dirty="0"/>
              <a:t>And innovation should be viewed as adaptive in that it results in constant adjustment/change, learning from successes and failures, and thus evolutionary processes. In summary, one should view innovation in the food and agricultural industry as a complex adaptive process that requires a broader and more powerful analytical framework than that offered by the traditional equilibrium driven theory of the firm economic concepts.</a:t>
            </a:r>
          </a:p>
        </p:txBody>
      </p:sp>
    </p:spTree>
    <p:extLst>
      <p:ext uri="{BB962C8B-B14F-4D97-AF65-F5344CB8AC3E}">
        <p14:creationId xmlns:p14="http://schemas.microsoft.com/office/powerpoint/2010/main" xmlns="" val="4279151243"/>
      </p:ext>
    </p:extLst>
  </p:cSld>
  <p:clrMapOvr>
    <a:masterClrMapping/>
  </p:clrMapOvr>
  <mc:AlternateContent xmlns:mc="http://schemas.openxmlformats.org/markup-compatibility/2006">
    <mc:Choice xmlns:p14="http://schemas.microsoft.com/office/powerpoint/2010/main" xmlns="" Requires="p14">
      <p:transition spd="slow" p14:dur="2000" advTm="20492"/>
    </mc:Choice>
    <mc:Fallback>
      <p:transition spd="slow" advTm="20492"/>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0CC111C3-1989-454C-8CBD-48EAE272769A}"/>
              </a:ext>
            </a:extLst>
          </p:cNvPr>
          <p:cNvSpPr/>
          <p:nvPr/>
        </p:nvSpPr>
        <p:spPr>
          <a:xfrm>
            <a:off x="204186" y="1574297"/>
            <a:ext cx="8939814" cy="4862870"/>
          </a:xfrm>
          <a:prstGeom prst="rect">
            <a:avLst/>
          </a:prstGeom>
        </p:spPr>
        <p:txBody>
          <a:bodyPr wrap="square">
            <a:spAutoFit/>
          </a:bodyPr>
          <a:lstStyle/>
          <a:p>
            <a:r>
              <a:rPr lang="en-US" sz="4000" dirty="0"/>
              <a:t>Food Sector Innovation</a:t>
            </a:r>
          </a:p>
          <a:p>
            <a:endParaRPr lang="en-US" dirty="0"/>
          </a:p>
          <a:p>
            <a:r>
              <a:rPr lang="en-US" dirty="0"/>
              <a:t>Successful product innovation remains an important part of the future success of the </a:t>
            </a:r>
            <a:r>
              <a:rPr lang="en-US" dirty="0" err="1"/>
              <a:t>Agro</a:t>
            </a:r>
            <a:r>
              <a:rPr lang="en-US" dirty="0"/>
              <a:t>-food sector. Market driven innovation will be seen as key to success in the extremely competitive, rapidly changing, </a:t>
            </a:r>
            <a:r>
              <a:rPr lang="en-US" dirty="0" err="1"/>
              <a:t>agro</a:t>
            </a:r>
            <a:r>
              <a:rPr lang="en-US" dirty="0"/>
              <a:t>-food sector and to positioning the </a:t>
            </a:r>
            <a:r>
              <a:rPr lang="en-US" dirty="0" err="1"/>
              <a:t>agro</a:t>
            </a:r>
            <a:r>
              <a:rPr lang="en-US" dirty="0"/>
              <a:t>-food sector in light of a changing business environment. The </a:t>
            </a:r>
            <a:r>
              <a:rPr lang="en-US" dirty="0" err="1"/>
              <a:t>agro</a:t>
            </a:r>
            <a:r>
              <a:rPr lang="en-US" dirty="0"/>
              <a:t>-food sector will have to adopt new product development (NPD) processes and procedures that will ensure the development of more successful novel foods that meet with consumer acceptance. This innovation has to be primed by well-resourced food research, ranging from fundamental to applied in nature.</a:t>
            </a:r>
          </a:p>
          <a:p>
            <a:endParaRPr lang="en-US" dirty="0"/>
          </a:p>
          <a:p>
            <a:r>
              <a:rPr lang="en-US" dirty="0"/>
              <a:t>NPD is considered crucial to the long-term survival, viability, and growth of the </a:t>
            </a:r>
            <a:r>
              <a:rPr lang="en-US" dirty="0" err="1"/>
              <a:t>agro</a:t>
            </a:r>
            <a:r>
              <a:rPr lang="en-US" dirty="0"/>
              <a:t>-food sector. Successive reports have recommended an investment in NPD to increase competitiveness and to take advantage of market opportunities that arise from changing consumer trends, such as the market for nutritionally enhanced products. This could include the development of new technologies for manufacturing specific ingredients for specific foods and utilizing market-oriented market research techniques to target key consumer groups</a:t>
            </a:r>
          </a:p>
        </p:txBody>
      </p:sp>
    </p:spTree>
    <p:extLst>
      <p:ext uri="{BB962C8B-B14F-4D97-AF65-F5344CB8AC3E}">
        <p14:creationId xmlns:p14="http://schemas.microsoft.com/office/powerpoint/2010/main" xmlns="" val="3486535614"/>
      </p:ext>
    </p:extLst>
  </p:cSld>
  <p:clrMapOvr>
    <a:masterClrMapping/>
  </p:clrMapOvr>
  <mc:AlternateContent xmlns:mc="http://schemas.openxmlformats.org/markup-compatibility/2006">
    <mc:Choice xmlns:p14="http://schemas.microsoft.com/office/powerpoint/2010/main" xmlns="" Requires="p14">
      <p:transition spd="slow" p14:dur="2000" advTm="26176"/>
    </mc:Choice>
    <mc:Fallback>
      <p:transition spd="slow" advTm="26176"/>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E3F29359-F6E9-4D8A-8B7B-773B5AA6C918}"/>
              </a:ext>
            </a:extLst>
          </p:cNvPr>
          <p:cNvSpPr/>
          <p:nvPr/>
        </p:nvSpPr>
        <p:spPr>
          <a:xfrm>
            <a:off x="177553" y="1754444"/>
            <a:ext cx="8788893" cy="4247317"/>
          </a:xfrm>
          <a:prstGeom prst="rect">
            <a:avLst/>
          </a:prstGeom>
        </p:spPr>
        <p:txBody>
          <a:bodyPr wrap="square">
            <a:spAutoFit/>
          </a:bodyPr>
          <a:lstStyle/>
          <a:p>
            <a:r>
              <a:rPr lang="en-US" dirty="0"/>
              <a:t>However, a consumer-oriented product design approach is a key success factor for developing nutritionally enhanced foods that gain consumer acceptance. Consumer-oriented NPD involves using innovative methodologies to understand consumer requirements and purchase motivations, particularly at the early stages of the NPD design process. Notwithstanding the importance of science and technology push to innovation it can also be driven by superior understanding of consumers’ needs. Information generated directly from the consumer can then be translated into product design attributes that encourage the purchase of functionally enhanced products by targeted consumer groups.</a:t>
            </a:r>
          </a:p>
          <a:p>
            <a:endParaRPr lang="en-US" dirty="0"/>
          </a:p>
          <a:p>
            <a:r>
              <a:rPr lang="en-US" dirty="0"/>
              <a:t>The demand for quality and variety in food products will remain undiminished while economic circumstances dictate constant vigilance with regard to ingredient, processing and packaging costs. With regard to both traditional and newer foods, clean labels (reduced additives and preservatives), brand protection and consumer satisfaction continue to depend heavily on the delivery of products of consistent quality. All of these factors constitute a complex and changing operating environment for the food sector.</a:t>
            </a:r>
          </a:p>
        </p:txBody>
      </p:sp>
    </p:spTree>
    <p:extLst>
      <p:ext uri="{BB962C8B-B14F-4D97-AF65-F5344CB8AC3E}">
        <p14:creationId xmlns:p14="http://schemas.microsoft.com/office/powerpoint/2010/main" xmlns="" val="2378594649"/>
      </p:ext>
    </p:extLst>
  </p:cSld>
  <p:clrMapOvr>
    <a:masterClrMapping/>
  </p:clrMapOvr>
  <mc:AlternateContent xmlns:mc="http://schemas.openxmlformats.org/markup-compatibility/2006">
    <mc:Choice xmlns:p14="http://schemas.microsoft.com/office/powerpoint/2010/main" xmlns="" Requires="p14">
      <p:transition spd="slow" p14:dur="2000" advTm="27710"/>
    </mc:Choice>
    <mc:Fallback>
      <p:transition spd="slow" advTm="2771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3E4329AE-BE11-4E27-A824-64BD1236457F}"/>
              </a:ext>
            </a:extLst>
          </p:cNvPr>
          <p:cNvSpPr/>
          <p:nvPr/>
        </p:nvSpPr>
        <p:spPr>
          <a:xfrm>
            <a:off x="337351" y="2019137"/>
            <a:ext cx="8025414" cy="3416320"/>
          </a:xfrm>
          <a:prstGeom prst="rect">
            <a:avLst/>
          </a:prstGeom>
        </p:spPr>
        <p:txBody>
          <a:bodyPr wrap="square">
            <a:spAutoFit/>
          </a:bodyPr>
          <a:lstStyle/>
          <a:p>
            <a:r>
              <a:rPr lang="en-US" dirty="0"/>
              <a:t>Sustainable Development of the </a:t>
            </a:r>
            <a:r>
              <a:rPr lang="en-US" dirty="0" err="1"/>
              <a:t>Agro</a:t>
            </a:r>
            <a:r>
              <a:rPr lang="en-US" dirty="0"/>
              <a:t>-food Sector</a:t>
            </a:r>
          </a:p>
          <a:p>
            <a:endParaRPr lang="en-US" dirty="0"/>
          </a:p>
          <a:p>
            <a:r>
              <a:rPr lang="en-US" dirty="0"/>
              <a:t>A key focus for </a:t>
            </a:r>
            <a:r>
              <a:rPr lang="en-US" dirty="0" err="1"/>
              <a:t>agro</a:t>
            </a:r>
            <a:r>
              <a:rPr lang="en-US" dirty="0"/>
              <a:t>-food will be the sustainable development of this sector, first by adopting an extended food chain perspective on the sustainable supply and usage of our natural resources to meet the increasing environmental demands of regulators, customers, and consumers and second by promoting the continued emergence, growth, and maturation of an internationally competitive SME sector. </a:t>
            </a:r>
          </a:p>
          <a:p>
            <a:endParaRPr lang="en-US" dirty="0"/>
          </a:p>
          <a:p>
            <a:r>
              <a:rPr lang="en-US" dirty="0"/>
              <a:t>Key themes in this area will focus on improved practices (e.g. resource utilization, and supply chain practices), the adoption and commercialization of innovation (existing product development and new product development) and usage of novel technologies, and improved market orientation and customer-focused activities</a:t>
            </a:r>
          </a:p>
        </p:txBody>
      </p:sp>
    </p:spTree>
    <p:extLst>
      <p:ext uri="{BB962C8B-B14F-4D97-AF65-F5344CB8AC3E}">
        <p14:creationId xmlns:p14="http://schemas.microsoft.com/office/powerpoint/2010/main" xmlns="" val="1910051905"/>
      </p:ext>
    </p:extLst>
  </p:cSld>
  <p:clrMapOvr>
    <a:masterClrMapping/>
  </p:clrMapOvr>
  <mc:AlternateContent xmlns:mc="http://schemas.openxmlformats.org/markup-compatibility/2006">
    <mc:Choice xmlns:p14="http://schemas.microsoft.com/office/powerpoint/2010/main" xmlns="" Requires="p14">
      <p:transition spd="slow" p14:dur="2000" advTm="26687"/>
    </mc:Choice>
    <mc:Fallback>
      <p:transition spd="slow" advTm="26687"/>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a:t>Module 7</a:t>
            </a:r>
            <a:endParaRPr lang="el-GR" dirty="0"/>
          </a:p>
        </p:txBody>
      </p:sp>
      <p:sp>
        <p:nvSpPr>
          <p:cNvPr id="3" name="Θέση κειμένου 2"/>
          <p:cNvSpPr>
            <a:spLocks noGrp="1"/>
          </p:cNvSpPr>
          <p:nvPr>
            <p:ph type="body" idx="1"/>
          </p:nvPr>
        </p:nvSpPr>
        <p:spPr/>
        <p:txBody>
          <a:bodyPr/>
          <a:lstStyle/>
          <a:p>
            <a:r>
              <a:rPr lang="en-US" dirty="0"/>
              <a:t>Development of New Product in the </a:t>
            </a:r>
            <a:r>
              <a:rPr lang="en-US" dirty="0" err="1"/>
              <a:t>Agro</a:t>
            </a:r>
            <a:r>
              <a:rPr lang="en-US" dirty="0"/>
              <a:t>-Food Sector</a:t>
            </a:r>
            <a:endParaRPr lang="el-GR" dirty="0"/>
          </a:p>
        </p:txBody>
      </p:sp>
    </p:spTree>
    <p:extLst>
      <p:ext uri="{BB962C8B-B14F-4D97-AF65-F5344CB8AC3E}">
        <p14:creationId xmlns:p14="http://schemas.microsoft.com/office/powerpoint/2010/main" xmlns="" val="1066384777"/>
      </p:ext>
    </p:extLst>
  </p:cSld>
  <p:clrMapOvr>
    <a:masterClrMapping/>
  </p:clrMapOvr>
  <mc:AlternateContent xmlns:mc="http://schemas.openxmlformats.org/markup-compatibility/2006">
    <mc:Choice xmlns:p14="http://schemas.microsoft.com/office/powerpoint/2010/main" xmlns="" Requires="p14">
      <p:transition spd="slow" p14:dur="2000" advTm="6461"/>
    </mc:Choice>
    <mc:Fallback>
      <p:transition spd="slow" advTm="6461"/>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3EB805A-DF98-416E-8211-E4D23133EC99}"/>
              </a:ext>
            </a:extLst>
          </p:cNvPr>
          <p:cNvSpPr/>
          <p:nvPr/>
        </p:nvSpPr>
        <p:spPr>
          <a:xfrm>
            <a:off x="372862" y="1722554"/>
            <a:ext cx="8247356" cy="3416320"/>
          </a:xfrm>
          <a:prstGeom prst="rect">
            <a:avLst/>
          </a:prstGeom>
        </p:spPr>
        <p:txBody>
          <a:bodyPr wrap="square">
            <a:spAutoFit/>
          </a:bodyPr>
          <a:lstStyle/>
          <a:p>
            <a:r>
              <a:rPr lang="en-US" dirty="0"/>
              <a:t>Supply Chain Management</a:t>
            </a:r>
          </a:p>
          <a:p>
            <a:endParaRPr lang="en-US" dirty="0"/>
          </a:p>
          <a:p>
            <a:r>
              <a:rPr lang="en-US" dirty="0"/>
              <a:t>Traditionally food Supply Chain Management (SCM ) in Ireland has focused on the flow of product related information. While traceability of products will remain an important function the </a:t>
            </a:r>
            <a:r>
              <a:rPr lang="en-US" dirty="0" err="1"/>
              <a:t>agro</a:t>
            </a:r>
            <a:r>
              <a:rPr lang="en-US" dirty="0"/>
              <a:t>-food industry should also embrace the role of SCM in supporting both cost reduction and value-add strategies.  With some notable exceptions </a:t>
            </a:r>
            <a:r>
              <a:rPr lang="en-US" dirty="0" err="1"/>
              <a:t>agro</a:t>
            </a:r>
            <a:r>
              <a:rPr lang="en-US" dirty="0"/>
              <a:t>-food companies have not kept pace with SCM best practice. In particular, greater emphasis and competency building is required in the following areas:</a:t>
            </a:r>
          </a:p>
          <a:p>
            <a:endParaRPr lang="en-US" dirty="0"/>
          </a:p>
          <a:p>
            <a:r>
              <a:rPr lang="en-US" dirty="0"/>
              <a:t>•‘Product design/development chain’ and ‘supply/delivery chain’ alignment.</a:t>
            </a:r>
          </a:p>
          <a:p>
            <a:r>
              <a:rPr lang="en-US" dirty="0"/>
              <a:t>•Supply Chain efficiency (lean) and responsiveness (agile).</a:t>
            </a:r>
          </a:p>
          <a:p>
            <a:r>
              <a:rPr lang="en-US" dirty="0"/>
              <a:t>•Strategic orientation. </a:t>
            </a:r>
          </a:p>
        </p:txBody>
      </p:sp>
    </p:spTree>
    <p:extLst>
      <p:ext uri="{BB962C8B-B14F-4D97-AF65-F5344CB8AC3E}">
        <p14:creationId xmlns:p14="http://schemas.microsoft.com/office/powerpoint/2010/main" xmlns="" val="4268086627"/>
      </p:ext>
    </p:extLst>
  </p:cSld>
  <p:clrMapOvr>
    <a:masterClrMapping/>
  </p:clrMapOvr>
  <mc:AlternateContent xmlns:mc="http://schemas.openxmlformats.org/markup-compatibility/2006">
    <mc:Choice xmlns:p14="http://schemas.microsoft.com/office/powerpoint/2010/main" xmlns="" Requires="p14">
      <p:transition spd="slow" p14:dur="2000" advTm="17000"/>
    </mc:Choice>
    <mc:Fallback>
      <p:transition spd="slow" advTm="17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B413CA48-4884-418D-A7E5-8768A9B48A21}"/>
              </a:ext>
            </a:extLst>
          </p:cNvPr>
          <p:cNvSpPr/>
          <p:nvPr/>
        </p:nvSpPr>
        <p:spPr>
          <a:xfrm>
            <a:off x="146481" y="1521833"/>
            <a:ext cx="8851037" cy="5078313"/>
          </a:xfrm>
          <a:prstGeom prst="rect">
            <a:avLst/>
          </a:prstGeom>
        </p:spPr>
        <p:txBody>
          <a:bodyPr wrap="square">
            <a:spAutoFit/>
          </a:bodyPr>
          <a:lstStyle/>
          <a:p>
            <a:r>
              <a:rPr lang="en-US" u="sng" dirty="0"/>
              <a:t>Market Responsive (Pull) Supply Chains</a:t>
            </a:r>
          </a:p>
          <a:p>
            <a:endParaRPr lang="en-US" dirty="0"/>
          </a:p>
          <a:p>
            <a:r>
              <a:rPr lang="en-US" dirty="0"/>
              <a:t>There has been much debate as to whether the chain analogy accurately describes the management of the inter-organizational business processes required to deliver product and satisfy customer requirements. We find the analogy useful in that it emphasizes the need to respond to consumer demand (pull) and not resort to pushing product through the chain. In recent decades we have become familiar with marketing and related concepts, however many supply chains fail to move from the traditional production orientation (push) to a market orientation (pull).  This is most evident in the separation of product design and development from production and delivery. </a:t>
            </a:r>
          </a:p>
          <a:p>
            <a:endParaRPr lang="en-US" dirty="0"/>
          </a:p>
          <a:p>
            <a:r>
              <a:rPr lang="en-US" dirty="0"/>
              <a:t>Notwithstanding the fact that most of the costs are built into the product at design phase there is often little consideration of this during the product development stage leading to a costly proliferation of Stock Keeping Units (SKUs).  Research has demonstrated that a clear understanding of the value of product attributes from the customer’s perspective (VOC – Voice of the Customer) can lead to better product variety management. Thus identification and use of both customer facing and process facing (VOP - Voice of the Process) metrics provides for a more aligned supply chain.</a:t>
            </a:r>
          </a:p>
        </p:txBody>
      </p:sp>
    </p:spTree>
    <p:extLst>
      <p:ext uri="{BB962C8B-B14F-4D97-AF65-F5344CB8AC3E}">
        <p14:creationId xmlns:p14="http://schemas.microsoft.com/office/powerpoint/2010/main" xmlns="" val="2256820947"/>
      </p:ext>
    </p:extLst>
  </p:cSld>
  <p:clrMapOvr>
    <a:masterClrMapping/>
  </p:clrMapOvr>
  <mc:AlternateContent xmlns:mc="http://schemas.openxmlformats.org/markup-compatibility/2006">
    <mc:Choice xmlns:p14="http://schemas.microsoft.com/office/powerpoint/2010/main" xmlns="" Requires="p14">
      <p:transition spd="slow" p14:dur="2000" advTm="13420"/>
    </mc:Choice>
    <mc:Fallback>
      <p:transition spd="slow" advTm="1342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FE2CD6D-6114-4443-BA81-E17B5EECD36A}"/>
              </a:ext>
            </a:extLst>
          </p:cNvPr>
          <p:cNvSpPr/>
          <p:nvPr/>
        </p:nvSpPr>
        <p:spPr>
          <a:xfrm>
            <a:off x="0" y="1413665"/>
            <a:ext cx="9081856" cy="5632311"/>
          </a:xfrm>
          <a:prstGeom prst="rect">
            <a:avLst/>
          </a:prstGeom>
        </p:spPr>
        <p:txBody>
          <a:bodyPr wrap="square">
            <a:spAutoFit/>
          </a:bodyPr>
          <a:lstStyle/>
          <a:p>
            <a:r>
              <a:rPr lang="en-US" dirty="0"/>
              <a:t>The adoption of best practice along the food supply chain requires competency development in the following areas:</a:t>
            </a:r>
          </a:p>
          <a:p>
            <a:r>
              <a:rPr lang="en-US" dirty="0"/>
              <a:t>•Application of best practice approaches and techniques to align strategic and operational activities. </a:t>
            </a:r>
          </a:p>
          <a:p>
            <a:r>
              <a:rPr lang="en-US" dirty="0"/>
              <a:t>•Management of supply chain flows (materials, finance &amp; information) and cross-functional KPIs and associated metrics (e.g. customer facing, efficiency, asset utilization). </a:t>
            </a:r>
          </a:p>
          <a:p>
            <a:r>
              <a:rPr lang="en-US" dirty="0"/>
              <a:t>•Management of supplier and customer relationships.</a:t>
            </a:r>
          </a:p>
          <a:p>
            <a:endParaRPr lang="en-US" b="1" i="1" dirty="0"/>
          </a:p>
          <a:p>
            <a:r>
              <a:rPr lang="en-US" u="sng" dirty="0"/>
              <a:t>Supply Strategy – Finding our Place in a Global Market</a:t>
            </a:r>
          </a:p>
          <a:p>
            <a:r>
              <a:rPr lang="en-US" dirty="0"/>
              <a:t> </a:t>
            </a:r>
          </a:p>
          <a:p>
            <a:r>
              <a:rPr lang="en-US" dirty="0"/>
              <a:t>Changing global demographic, socio-economic and environmental forces are expected to reshape food supply and demand over the coming decades. The impact of these changes </a:t>
            </a:r>
            <a:r>
              <a:rPr lang="en-US"/>
              <a:t>on the </a:t>
            </a:r>
            <a:r>
              <a:rPr lang="en-US" dirty="0"/>
              <a:t>Food Sector will focus attention on value-add and cost reduction opportunities and practices. In this context both sustainability and supply of food (in particular protein rich food) presents opportunities and challenges. Business sustainability, in the widest sense, will continue to increase in importance. Thus the ability of the industry to generate, establish, and promote the growth of internationally competitive </a:t>
            </a:r>
            <a:r>
              <a:rPr lang="en-US" dirty="0" err="1"/>
              <a:t>agro</a:t>
            </a:r>
            <a:r>
              <a:rPr lang="en-US" dirty="0"/>
              <a:t>-food businesses will depend, at least in part, on the adoption of: improved practices (e.g. resource utilization and supply chain practices), commercialization of innovation and novel technologies, and market orientation.</a:t>
            </a:r>
          </a:p>
          <a:p>
            <a:endParaRPr lang="en-US" dirty="0"/>
          </a:p>
        </p:txBody>
      </p:sp>
    </p:spTree>
    <p:extLst>
      <p:ext uri="{BB962C8B-B14F-4D97-AF65-F5344CB8AC3E}">
        <p14:creationId xmlns:p14="http://schemas.microsoft.com/office/powerpoint/2010/main" xmlns="" val="3607735544"/>
      </p:ext>
    </p:extLst>
  </p:cSld>
  <p:clrMapOvr>
    <a:masterClrMapping/>
  </p:clrMapOvr>
  <mc:AlternateContent xmlns:mc="http://schemas.openxmlformats.org/markup-compatibility/2006">
    <mc:Choice xmlns:p14="http://schemas.microsoft.com/office/powerpoint/2010/main" xmlns="" Requires="p14">
      <p:transition spd="slow" p14:dur="2000" advTm="26374"/>
    </mc:Choice>
    <mc:Fallback>
      <p:transition spd="slow" advTm="26374"/>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C1B08D1F-72E8-4467-9EE7-D19671A42FE7}"/>
              </a:ext>
            </a:extLst>
          </p:cNvPr>
          <p:cNvSpPr/>
          <p:nvPr/>
        </p:nvSpPr>
        <p:spPr>
          <a:xfrm>
            <a:off x="330654" y="1672986"/>
            <a:ext cx="8701549" cy="707886"/>
          </a:xfrm>
          <a:prstGeom prst="rect">
            <a:avLst/>
          </a:prstGeom>
        </p:spPr>
        <p:txBody>
          <a:bodyPr wrap="none">
            <a:spAutoFit/>
          </a:bodyPr>
          <a:lstStyle/>
          <a:p>
            <a:r>
              <a:rPr lang="en-US" sz="4000" dirty="0"/>
              <a:t>Quality of processes in the food industry </a:t>
            </a:r>
          </a:p>
        </p:txBody>
      </p:sp>
      <p:pic>
        <p:nvPicPr>
          <p:cNvPr id="3" name="Picture 2">
            <a:extLst>
              <a:ext uri="{FF2B5EF4-FFF2-40B4-BE49-F238E27FC236}">
                <a16:creationId xmlns:a16="http://schemas.microsoft.com/office/drawing/2014/main" xmlns="" id="{FE12E6BE-68B9-44D9-A1D1-EDE7043E6FF3}"/>
              </a:ext>
            </a:extLst>
          </p:cNvPr>
          <p:cNvPicPr>
            <a:picLocks noChangeAspect="1"/>
          </p:cNvPicPr>
          <p:nvPr/>
        </p:nvPicPr>
        <p:blipFill>
          <a:blip r:embed="rId3" cstate="print"/>
          <a:stretch>
            <a:fillRect/>
          </a:stretch>
        </p:blipFill>
        <p:spPr>
          <a:xfrm>
            <a:off x="857266" y="2380872"/>
            <a:ext cx="5938019" cy="4395597"/>
          </a:xfrm>
          <a:prstGeom prst="rect">
            <a:avLst/>
          </a:prstGeom>
        </p:spPr>
      </p:pic>
    </p:spTree>
    <p:extLst>
      <p:ext uri="{BB962C8B-B14F-4D97-AF65-F5344CB8AC3E}">
        <p14:creationId xmlns:p14="http://schemas.microsoft.com/office/powerpoint/2010/main" xmlns="" val="3813342657"/>
      </p:ext>
    </p:extLst>
  </p:cSld>
  <p:clrMapOvr>
    <a:masterClrMapping/>
  </p:clrMapOvr>
  <mc:AlternateContent xmlns:mc="http://schemas.openxmlformats.org/markup-compatibility/2006">
    <mc:Choice xmlns:p14="http://schemas.microsoft.com/office/powerpoint/2010/main" xmlns="" Requires="p14">
      <p:transition spd="slow" p14:dur="2000" advTm="978"/>
    </mc:Choice>
    <mc:Fallback>
      <p:transition spd="slow" advTm="978"/>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C1EE9B09-7570-4DBB-AB74-D23A7A8B6DB8}"/>
              </a:ext>
            </a:extLst>
          </p:cNvPr>
          <p:cNvPicPr>
            <a:picLocks noChangeAspect="1"/>
          </p:cNvPicPr>
          <p:nvPr/>
        </p:nvPicPr>
        <p:blipFill>
          <a:blip r:embed="rId3" cstate="print"/>
          <a:stretch>
            <a:fillRect/>
          </a:stretch>
        </p:blipFill>
        <p:spPr>
          <a:xfrm>
            <a:off x="332789" y="1447061"/>
            <a:ext cx="6503016" cy="5246702"/>
          </a:xfrm>
          <a:prstGeom prst="rect">
            <a:avLst/>
          </a:prstGeom>
        </p:spPr>
      </p:pic>
    </p:spTree>
    <p:extLst>
      <p:ext uri="{BB962C8B-B14F-4D97-AF65-F5344CB8AC3E}">
        <p14:creationId xmlns:p14="http://schemas.microsoft.com/office/powerpoint/2010/main" xmlns="" val="3598422040"/>
      </p:ext>
    </p:extLst>
  </p:cSld>
  <p:clrMapOvr>
    <a:masterClrMapping/>
  </p:clrMapOvr>
  <mc:AlternateContent xmlns:mc="http://schemas.openxmlformats.org/markup-compatibility/2006">
    <mc:Choice xmlns:p14="http://schemas.microsoft.com/office/powerpoint/2010/main" xmlns="" Requires="p14">
      <p:transition spd="slow" p14:dur="2000" advTm="1489"/>
    </mc:Choice>
    <mc:Fallback>
      <p:transition spd="slow" advTm="1489"/>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19A0E749-17AD-47D8-819B-0001CDE61927}"/>
              </a:ext>
            </a:extLst>
          </p:cNvPr>
          <p:cNvSpPr/>
          <p:nvPr/>
        </p:nvSpPr>
        <p:spPr>
          <a:xfrm>
            <a:off x="363545" y="1752885"/>
            <a:ext cx="7294048" cy="707886"/>
          </a:xfrm>
          <a:prstGeom prst="rect">
            <a:avLst/>
          </a:prstGeom>
        </p:spPr>
        <p:txBody>
          <a:bodyPr wrap="none">
            <a:spAutoFit/>
          </a:bodyPr>
          <a:lstStyle/>
          <a:p>
            <a:r>
              <a:rPr lang="en-US" sz="4000" dirty="0"/>
              <a:t>Product and process development</a:t>
            </a:r>
          </a:p>
        </p:txBody>
      </p:sp>
      <p:sp>
        <p:nvSpPr>
          <p:cNvPr id="3" name="Rectangle 2">
            <a:extLst>
              <a:ext uri="{FF2B5EF4-FFF2-40B4-BE49-F238E27FC236}">
                <a16:creationId xmlns:a16="http://schemas.microsoft.com/office/drawing/2014/main" xmlns="" id="{C2EE63CA-6683-4E4C-B6F6-90E71DB75D4E}"/>
              </a:ext>
            </a:extLst>
          </p:cNvPr>
          <p:cNvSpPr/>
          <p:nvPr/>
        </p:nvSpPr>
        <p:spPr>
          <a:xfrm>
            <a:off x="284085" y="2771489"/>
            <a:ext cx="8496370" cy="3970318"/>
          </a:xfrm>
          <a:prstGeom prst="rect">
            <a:avLst/>
          </a:prstGeom>
        </p:spPr>
        <p:txBody>
          <a:bodyPr wrap="square">
            <a:spAutoFit/>
          </a:bodyPr>
          <a:lstStyle/>
          <a:p>
            <a:r>
              <a:rPr lang="en-US" dirty="0"/>
              <a:t>Product and Process Development (commonly referred to as Product Development) is systematic, commercially oriented research to develop products and processes satisfying a known or suspected consumer need. Product development is a method of industrial research in its own right. It is a combination and application of natural sciences with the social sciences – of food science and processing with marketing and consumer science – into one type of integrated research whose aim is the development of new products. The most widely referenced normative product development models are those of Booz, Allen and Hamilton Inc. (1982) and that of Cooper and Kleinschmidt (1986). </a:t>
            </a:r>
          </a:p>
          <a:p>
            <a:r>
              <a:rPr lang="en-US" dirty="0"/>
              <a:t>There are essentially four basic stages in these models for every product development process.  These are: </a:t>
            </a:r>
          </a:p>
          <a:p>
            <a:r>
              <a:rPr lang="en-US" dirty="0"/>
              <a:t>•product strategy development;</a:t>
            </a:r>
          </a:p>
          <a:p>
            <a:r>
              <a:rPr lang="en-US" dirty="0"/>
              <a:t>•product design and development; </a:t>
            </a:r>
          </a:p>
          <a:p>
            <a:r>
              <a:rPr lang="en-US" dirty="0"/>
              <a:t>•product commercialization; </a:t>
            </a:r>
          </a:p>
          <a:p>
            <a:r>
              <a:rPr lang="en-US" dirty="0"/>
              <a:t>•product launch and post-launch.</a:t>
            </a:r>
          </a:p>
        </p:txBody>
      </p:sp>
    </p:spTree>
    <p:extLst>
      <p:ext uri="{BB962C8B-B14F-4D97-AF65-F5344CB8AC3E}">
        <p14:creationId xmlns:p14="http://schemas.microsoft.com/office/powerpoint/2010/main" xmlns="" val="627049848"/>
      </p:ext>
    </p:extLst>
  </p:cSld>
  <p:clrMapOvr>
    <a:masterClrMapping/>
  </p:clrMapOvr>
  <mc:AlternateContent xmlns:mc="http://schemas.openxmlformats.org/markup-compatibility/2006">
    <mc:Choice xmlns:p14="http://schemas.microsoft.com/office/powerpoint/2010/main" xmlns="" Requires="p14">
      <p:transition spd="slow" p14:dur="2000" advTm="21127"/>
    </mc:Choice>
    <mc:Fallback>
      <p:transition spd="slow" advTm="21127"/>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C161EB18-3302-4952-9846-B9710125CDD4}"/>
              </a:ext>
            </a:extLst>
          </p:cNvPr>
          <p:cNvSpPr/>
          <p:nvPr/>
        </p:nvSpPr>
        <p:spPr>
          <a:xfrm>
            <a:off x="264110" y="1873552"/>
            <a:ext cx="8455981" cy="3970318"/>
          </a:xfrm>
          <a:prstGeom prst="rect">
            <a:avLst/>
          </a:prstGeom>
        </p:spPr>
        <p:txBody>
          <a:bodyPr wrap="square">
            <a:spAutoFit/>
          </a:bodyPr>
          <a:lstStyle/>
          <a:p>
            <a:r>
              <a:rPr lang="en-US" dirty="0"/>
              <a:t>Newness of a product may be judged differently according to those who perceive it. In the context of consumer goods such as food products, there are three groups of actors: consumers, distributors, and producers. Each may have a different view of whether or not a product is new. </a:t>
            </a:r>
            <a:endParaRPr lang="el-GR" dirty="0"/>
          </a:p>
          <a:p>
            <a:endParaRPr lang="el-GR" dirty="0"/>
          </a:p>
          <a:p>
            <a:r>
              <a:rPr lang="en-US" dirty="0"/>
              <a:t>There are many ways to classify the degree of newness of a product. One useful example uses seven categories: </a:t>
            </a:r>
          </a:p>
          <a:p>
            <a:r>
              <a:rPr lang="en-US" dirty="0"/>
              <a:t>•creative products; </a:t>
            </a:r>
          </a:p>
          <a:p>
            <a:r>
              <a:rPr lang="en-US" dirty="0"/>
              <a:t>•innovative products; </a:t>
            </a:r>
          </a:p>
          <a:p>
            <a:r>
              <a:rPr lang="en-US" dirty="0"/>
              <a:t>•new packaging of existing products; </a:t>
            </a:r>
          </a:p>
          <a:p>
            <a:r>
              <a:rPr lang="en-US" dirty="0"/>
              <a:t>•reformulation of existing products; </a:t>
            </a:r>
          </a:p>
          <a:p>
            <a:r>
              <a:rPr lang="en-US" dirty="0"/>
              <a:t>•new forms of existing products; </a:t>
            </a:r>
          </a:p>
          <a:p>
            <a:r>
              <a:rPr lang="en-US" dirty="0"/>
              <a:t>•repositioned existing products; </a:t>
            </a:r>
          </a:p>
          <a:p>
            <a:r>
              <a:rPr lang="en-US" dirty="0"/>
              <a:t>•line extensions. </a:t>
            </a:r>
          </a:p>
        </p:txBody>
      </p:sp>
      <p:pic>
        <p:nvPicPr>
          <p:cNvPr id="5" name="Picture 4">
            <a:extLst>
              <a:ext uri="{FF2B5EF4-FFF2-40B4-BE49-F238E27FC236}">
                <a16:creationId xmlns:a16="http://schemas.microsoft.com/office/drawing/2014/main" xmlns="" id="{4EF4CE8E-24C3-45EC-9CEB-F6F1EFE7439A}"/>
              </a:ext>
            </a:extLst>
          </p:cNvPr>
          <p:cNvPicPr>
            <a:picLocks noChangeAspect="1"/>
          </p:cNvPicPr>
          <p:nvPr/>
        </p:nvPicPr>
        <p:blipFill>
          <a:blip r:embed="rId3" cstate="print"/>
          <a:stretch>
            <a:fillRect/>
          </a:stretch>
        </p:blipFill>
        <p:spPr>
          <a:xfrm>
            <a:off x="5299968" y="3858711"/>
            <a:ext cx="3038383" cy="2181831"/>
          </a:xfrm>
          <a:prstGeom prst="rect">
            <a:avLst/>
          </a:prstGeom>
        </p:spPr>
      </p:pic>
    </p:spTree>
    <p:extLst>
      <p:ext uri="{BB962C8B-B14F-4D97-AF65-F5344CB8AC3E}">
        <p14:creationId xmlns:p14="http://schemas.microsoft.com/office/powerpoint/2010/main" xmlns="" val="1400717626"/>
      </p:ext>
    </p:extLst>
  </p:cSld>
  <p:clrMapOvr>
    <a:masterClrMapping/>
  </p:clrMapOvr>
  <mc:AlternateContent xmlns:mc="http://schemas.openxmlformats.org/markup-compatibility/2006">
    <mc:Choice xmlns:p14="http://schemas.microsoft.com/office/powerpoint/2010/main" xmlns="" Requires="p14">
      <p:transition spd="slow" p14:dur="2000" advTm="23907"/>
    </mc:Choice>
    <mc:Fallback>
      <p:transition spd="slow" advTm="23907"/>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F240D154-B3C4-4D57-967F-7E28C8F00132}"/>
              </a:ext>
            </a:extLst>
          </p:cNvPr>
          <p:cNvSpPr/>
          <p:nvPr/>
        </p:nvSpPr>
        <p:spPr>
          <a:xfrm>
            <a:off x="306279" y="1770564"/>
            <a:ext cx="8189651" cy="1754326"/>
          </a:xfrm>
          <a:prstGeom prst="rect">
            <a:avLst/>
          </a:prstGeom>
        </p:spPr>
        <p:txBody>
          <a:bodyPr wrap="square">
            <a:spAutoFit/>
          </a:bodyPr>
          <a:lstStyle/>
          <a:p>
            <a:r>
              <a:rPr lang="en-US" dirty="0"/>
              <a:t>A more technical assessment has been given by Earle and Earle (2000). They defined the innovation spectrum as “new to the world”, “product improvements” and “cost reductions”. They then defined three broad levels of innovations: incremental, major and radical. Product platforms were then used to group similar products. Changes to products made within a platform are “derivative” changes. It is also possible through radical changes to form new platforms of products.</a:t>
            </a:r>
          </a:p>
        </p:txBody>
      </p:sp>
      <p:pic>
        <p:nvPicPr>
          <p:cNvPr id="3" name="Picture 2">
            <a:extLst>
              <a:ext uri="{FF2B5EF4-FFF2-40B4-BE49-F238E27FC236}">
                <a16:creationId xmlns:a16="http://schemas.microsoft.com/office/drawing/2014/main" xmlns="" id="{FD715571-4B25-45F6-B9D1-85F8F3446699}"/>
              </a:ext>
            </a:extLst>
          </p:cNvPr>
          <p:cNvPicPr>
            <a:picLocks noChangeAspect="1"/>
          </p:cNvPicPr>
          <p:nvPr/>
        </p:nvPicPr>
        <p:blipFill>
          <a:blip r:embed="rId3" cstate="print"/>
          <a:stretch>
            <a:fillRect/>
          </a:stretch>
        </p:blipFill>
        <p:spPr>
          <a:xfrm>
            <a:off x="2202799" y="3742703"/>
            <a:ext cx="4162489" cy="2834886"/>
          </a:xfrm>
          <a:prstGeom prst="rect">
            <a:avLst/>
          </a:prstGeom>
        </p:spPr>
      </p:pic>
    </p:spTree>
    <p:extLst>
      <p:ext uri="{BB962C8B-B14F-4D97-AF65-F5344CB8AC3E}">
        <p14:creationId xmlns:p14="http://schemas.microsoft.com/office/powerpoint/2010/main" xmlns="" val="4249733625"/>
      </p:ext>
    </p:extLst>
  </p:cSld>
  <p:clrMapOvr>
    <a:masterClrMapping/>
  </p:clrMapOvr>
  <mc:AlternateContent xmlns:mc="http://schemas.openxmlformats.org/markup-compatibility/2006">
    <mc:Choice xmlns:p14="http://schemas.microsoft.com/office/powerpoint/2010/main" xmlns="" Requires="p14">
      <p:transition spd="slow" p14:dur="2000" advTm="38028"/>
    </mc:Choice>
    <mc:Fallback>
      <p:transition spd="slow" advTm="38028"/>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5D213891-0E0F-4B7F-968E-B28E2261C0C4}"/>
              </a:ext>
            </a:extLst>
          </p:cNvPr>
          <p:cNvPicPr>
            <a:picLocks noChangeAspect="1"/>
          </p:cNvPicPr>
          <p:nvPr/>
        </p:nvPicPr>
        <p:blipFill>
          <a:blip r:embed="rId3" cstate="print"/>
          <a:stretch>
            <a:fillRect/>
          </a:stretch>
        </p:blipFill>
        <p:spPr>
          <a:xfrm>
            <a:off x="1041002" y="1804895"/>
            <a:ext cx="5262143" cy="4473328"/>
          </a:xfrm>
          <a:prstGeom prst="rect">
            <a:avLst/>
          </a:prstGeom>
        </p:spPr>
      </p:pic>
    </p:spTree>
    <p:extLst>
      <p:ext uri="{BB962C8B-B14F-4D97-AF65-F5344CB8AC3E}">
        <p14:creationId xmlns:p14="http://schemas.microsoft.com/office/powerpoint/2010/main" xmlns="" val="2972823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80C724ED-B69F-429B-AEDB-7C6A492C0C8F}"/>
              </a:ext>
            </a:extLst>
          </p:cNvPr>
          <p:cNvPicPr>
            <a:picLocks noChangeAspect="1"/>
          </p:cNvPicPr>
          <p:nvPr/>
        </p:nvPicPr>
        <p:blipFill>
          <a:blip r:embed="rId3" cstate="print"/>
          <a:stretch>
            <a:fillRect/>
          </a:stretch>
        </p:blipFill>
        <p:spPr>
          <a:xfrm>
            <a:off x="1459315" y="2074957"/>
            <a:ext cx="5332103" cy="3171746"/>
          </a:xfrm>
          <a:prstGeom prst="rect">
            <a:avLst/>
          </a:prstGeom>
        </p:spPr>
      </p:pic>
    </p:spTree>
    <p:extLst>
      <p:ext uri="{BB962C8B-B14F-4D97-AF65-F5344CB8AC3E}">
        <p14:creationId xmlns:p14="http://schemas.microsoft.com/office/powerpoint/2010/main" xmlns="" val="2378621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D0EE67C7-84D5-400B-9CE2-47194F726FBE}"/>
              </a:ext>
            </a:extLst>
          </p:cNvPr>
          <p:cNvSpPr/>
          <p:nvPr/>
        </p:nvSpPr>
        <p:spPr>
          <a:xfrm>
            <a:off x="395056" y="1759777"/>
            <a:ext cx="8353887" cy="3693319"/>
          </a:xfrm>
          <a:prstGeom prst="rect">
            <a:avLst/>
          </a:prstGeom>
        </p:spPr>
        <p:txBody>
          <a:bodyPr wrap="square">
            <a:spAutoFit/>
          </a:bodyPr>
          <a:lstStyle/>
          <a:p>
            <a:r>
              <a:rPr lang="en-US" dirty="0"/>
              <a:t>Key points </a:t>
            </a:r>
          </a:p>
          <a:p>
            <a:endParaRPr lang="en-US" dirty="0"/>
          </a:p>
          <a:p>
            <a:r>
              <a:rPr lang="en-US" dirty="0"/>
              <a:t>1. Product development is systematic, commercially oriented research to develop products and processes satisfying a known or suspected consumer need. </a:t>
            </a:r>
          </a:p>
          <a:p>
            <a:endParaRPr lang="el-GR" dirty="0"/>
          </a:p>
          <a:p>
            <a:r>
              <a:rPr lang="en-US" dirty="0"/>
              <a:t>2. There are essentially four basic stages in these models for every product development process. These are: a) product strategy development; b) product design and development; c) product commercialization; d) product launch and post-launch. </a:t>
            </a:r>
          </a:p>
          <a:p>
            <a:endParaRPr lang="el-GR" dirty="0"/>
          </a:p>
          <a:p>
            <a:r>
              <a:rPr lang="en-US" dirty="0"/>
              <a:t>3. There are several systems for classifying food products on their newness</a:t>
            </a:r>
          </a:p>
          <a:p>
            <a:endParaRPr lang="el-GR" dirty="0"/>
          </a:p>
          <a:p>
            <a:r>
              <a:rPr lang="en-US" dirty="0"/>
              <a:t>4. The ultimate test of product development occurs in the market and a new product can only be considered successful if it is a market and financial success.</a:t>
            </a:r>
          </a:p>
        </p:txBody>
      </p:sp>
    </p:spTree>
    <p:extLst>
      <p:ext uri="{BB962C8B-B14F-4D97-AF65-F5344CB8AC3E}">
        <p14:creationId xmlns:p14="http://schemas.microsoft.com/office/powerpoint/2010/main" xmlns="" val="1197494488"/>
      </p:ext>
    </p:extLst>
  </p:cSld>
  <p:clrMapOvr>
    <a:masterClrMapping/>
  </p:clrMapOvr>
  <mc:AlternateContent xmlns:mc="http://schemas.openxmlformats.org/markup-compatibility/2006">
    <mc:Choice xmlns:p14="http://schemas.microsoft.com/office/powerpoint/2010/main" xmlns="" Requires="p14">
      <p:transition spd="slow" p14:dur="2000" advTm="41188"/>
    </mc:Choice>
    <mc:Fallback>
      <p:transition spd="slow" advTm="41188"/>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FA8DDF48-C6F1-4AE8-9883-A8C1773E51B5}"/>
              </a:ext>
            </a:extLst>
          </p:cNvPr>
          <p:cNvSpPr/>
          <p:nvPr/>
        </p:nvSpPr>
        <p:spPr>
          <a:xfrm>
            <a:off x="294450" y="1601966"/>
            <a:ext cx="8555099" cy="707886"/>
          </a:xfrm>
          <a:prstGeom prst="rect">
            <a:avLst/>
          </a:prstGeom>
        </p:spPr>
        <p:txBody>
          <a:bodyPr wrap="none">
            <a:spAutoFit/>
          </a:bodyPr>
          <a:lstStyle/>
          <a:p>
            <a:r>
              <a:rPr lang="en-US" sz="4000" dirty="0" err="1"/>
              <a:t>Agro</a:t>
            </a:r>
            <a:r>
              <a:rPr lang="en-US" sz="4000" dirty="0"/>
              <a:t>-food: A Complex Adaptive Industry</a:t>
            </a:r>
          </a:p>
        </p:txBody>
      </p:sp>
      <p:sp>
        <p:nvSpPr>
          <p:cNvPr id="3" name="Rectangle 2">
            <a:extLst>
              <a:ext uri="{FF2B5EF4-FFF2-40B4-BE49-F238E27FC236}">
                <a16:creationId xmlns:a16="http://schemas.microsoft.com/office/drawing/2014/main" xmlns="" id="{6A862327-C374-4919-BAE8-8A98D5CA15DE}"/>
              </a:ext>
            </a:extLst>
          </p:cNvPr>
          <p:cNvSpPr/>
          <p:nvPr/>
        </p:nvSpPr>
        <p:spPr>
          <a:xfrm>
            <a:off x="173113" y="2669522"/>
            <a:ext cx="8797771" cy="3970318"/>
          </a:xfrm>
          <a:prstGeom prst="rect">
            <a:avLst/>
          </a:prstGeom>
        </p:spPr>
        <p:txBody>
          <a:bodyPr wrap="square">
            <a:spAutoFit/>
          </a:bodyPr>
          <a:lstStyle/>
          <a:p>
            <a:r>
              <a:rPr lang="en-US" dirty="0"/>
              <a:t>When discussing the field of </a:t>
            </a:r>
            <a:r>
              <a:rPr lang="en-US" dirty="0" err="1"/>
              <a:t>Agro</a:t>
            </a:r>
            <a:r>
              <a:rPr lang="en-US" dirty="0"/>
              <a:t>-food we can expect a certain complexity particularly at the raw material stages of the value chain, fundamental characteristics of the biological production process influence the rate of progress and speed of innovative activity. In general, agricultural production is characterized by long production cycles and batch production processes, which mean that in general the time delays between a new idea and a commercially viable product, are much longer than in industries characterized by continuous flow processing and short production cycles. Biological growth experiments generally have longer life cycles than engineering or mechanical technology innovations. Even with the use of gene marker technology that significantly accelerates the process of identifying a desirable crop production trait that has commercial potential, it still takes between 8 and 10 years to move that trait once identified into a plant variety that can be commercially sold in the market. This difference in the duration between new idea and commercialization influences the innovation strategy in the food and agricultural industry compared to those industries with shorter duration times.</a:t>
            </a:r>
          </a:p>
        </p:txBody>
      </p:sp>
    </p:spTree>
    <p:extLst>
      <p:ext uri="{BB962C8B-B14F-4D97-AF65-F5344CB8AC3E}">
        <p14:creationId xmlns:p14="http://schemas.microsoft.com/office/powerpoint/2010/main" xmlns="" val="2796219217"/>
      </p:ext>
    </p:extLst>
  </p:cSld>
  <p:clrMapOvr>
    <a:masterClrMapping/>
  </p:clrMapOvr>
  <mc:AlternateContent xmlns:mc="http://schemas.openxmlformats.org/markup-compatibility/2006">
    <mc:Choice xmlns:p14="http://schemas.microsoft.com/office/powerpoint/2010/main" xmlns="" Requires="p14">
      <p:transition spd="slow" p14:dur="2000" advTm="47813"/>
    </mc:Choice>
    <mc:Fallback>
      <p:transition spd="slow" advTm="47813"/>
    </mc:Fallback>
  </mc:AlternateContent>
</p:sld>
</file>

<file path=ppt/theme/theme1.xml><?xml version="1.0" encoding="utf-8"?>
<a:theme xmlns:a="http://schemas.openxmlformats.org/drawingml/2006/main" name="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395</TotalTime>
  <Words>2517</Words>
  <Application>Microsoft Office PowerPoint</Application>
  <PresentationFormat>Προβολή στην οθόνη (4:3)</PresentationFormat>
  <Paragraphs>86</Paragraphs>
  <Slides>24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24</vt:i4>
      </vt:variant>
    </vt:vector>
  </HeadingPairs>
  <TitlesOfParts>
    <vt:vector size="25" baseType="lpstr">
      <vt:lpstr>Θέμα του Office</vt:lpstr>
      <vt:lpstr>Διαφάνεια 1</vt:lpstr>
      <vt:lpstr>Module 7</vt:lpstr>
      <vt:lpstr>Διαφάνεια 3</vt:lpstr>
      <vt:lpstr>Διαφάνεια 4</vt:lpstr>
      <vt:lpstr>Διαφάνεια 5</vt:lpstr>
      <vt:lpstr>Διαφάνεια 6</vt:lpstr>
      <vt:lpstr>Διαφάνεια 7</vt:lpstr>
      <vt:lpstr>Διαφάνεια 8</vt:lpstr>
      <vt:lpstr>Διαφάνεια 9</vt:lpstr>
      <vt:lpstr>Διαφάνεια 10</vt:lpstr>
      <vt:lpstr>Διαφάνεια 11</vt:lpstr>
      <vt:lpstr>Διαφάνεια 12</vt:lpstr>
      <vt:lpstr>Διαφάνεια 13</vt:lpstr>
      <vt:lpstr>Διαφάνεια 14</vt:lpstr>
      <vt:lpstr>Διαφάνεια 15</vt:lpstr>
      <vt:lpstr>Διαφάνεια 16</vt:lpstr>
      <vt:lpstr>Διαφάνεια 17</vt:lpstr>
      <vt:lpstr>Διαφάνεια 18</vt:lpstr>
      <vt:lpstr>Διαφάνεια 19</vt:lpstr>
      <vt:lpstr>Διαφάνεια 20</vt:lpstr>
      <vt:lpstr>Διαφάνεια 21</vt:lpstr>
      <vt:lpstr>Διαφάνεια 22</vt:lpstr>
      <vt:lpstr>Διαφάνεια 23</vt:lpstr>
      <vt:lpstr>Διαφάνεια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nikos-maria</dc:creator>
  <cp:lastModifiedBy>Γιωργος</cp:lastModifiedBy>
  <cp:revision>31</cp:revision>
  <dcterms:created xsi:type="dcterms:W3CDTF">2018-04-11T10:41:41Z</dcterms:created>
  <dcterms:modified xsi:type="dcterms:W3CDTF">2019-02-09T21:58:58Z</dcterms:modified>
</cp:coreProperties>
</file>