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304" r:id="rId4"/>
    <p:sldId id="258" r:id="rId5"/>
    <p:sldId id="261" r:id="rId6"/>
    <p:sldId id="264" r:id="rId7"/>
    <p:sldId id="265" r:id="rId8"/>
    <p:sldId id="263" r:id="rId9"/>
    <p:sldId id="262" r:id="rId10"/>
    <p:sldId id="266" r:id="rId11"/>
    <p:sldId id="268" r:id="rId12"/>
    <p:sldId id="267" r:id="rId13"/>
    <p:sldId id="270" r:id="rId14"/>
    <p:sldId id="271" r:id="rId15"/>
    <p:sldId id="273" r:id="rId16"/>
    <p:sldId id="272" r:id="rId17"/>
    <p:sldId id="277" r:id="rId18"/>
    <p:sldId id="274" r:id="rId19"/>
    <p:sldId id="279" r:id="rId20"/>
    <p:sldId id="278" r:id="rId21"/>
    <p:sldId id="275" r:id="rId22"/>
    <p:sldId id="280" r:id="rId23"/>
    <p:sldId id="282" r:id="rId24"/>
    <p:sldId id="276" r:id="rId25"/>
    <p:sldId id="283" r:id="rId26"/>
    <p:sldId id="284" r:id="rId27"/>
    <p:sldId id="287" r:id="rId28"/>
    <p:sldId id="285" r:id="rId29"/>
    <p:sldId id="288" r:id="rId30"/>
    <p:sldId id="289" r:id="rId31"/>
    <p:sldId id="292" r:id="rId32"/>
    <p:sldId id="293" r:id="rId33"/>
    <p:sldId id="290" r:id="rId34"/>
    <p:sldId id="291" r:id="rId35"/>
    <p:sldId id="286" r:id="rId36"/>
    <p:sldId id="299" r:id="rId37"/>
    <p:sldId id="294" r:id="rId38"/>
    <p:sldId id="295" r:id="rId39"/>
    <p:sldId id="296" r:id="rId40"/>
    <p:sldId id="301" r:id="rId41"/>
    <p:sldId id="297" r:id="rId42"/>
    <p:sldId id="300" r:id="rId43"/>
    <p:sldId id="302" r:id="rId44"/>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7486"/>
    <a:srgbClr val="003399"/>
    <a:srgbClr val="599B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90" d="100"/>
          <a:sy n="90" d="100"/>
        </p:scale>
        <p:origin x="-834" y="-183"/>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l-GR"/>
              <a:t>Στυλ κύριου τίτλου</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Στυλ κύριου υπότιτλου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‹N›</a:t>
            </a:fld>
            <a:endParaRPr lang="el-GR"/>
          </a:p>
        </p:txBody>
      </p:sp>
    </p:spTree>
    <p:extLst>
      <p:ext uri="{BB962C8B-B14F-4D97-AF65-F5344CB8AC3E}">
        <p14:creationId xmlns:p14="http://schemas.microsoft.com/office/powerpoint/2010/main" val="1782454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Vertical Text Placeholder 2"/>
          <p:cNvSpPr>
            <a:spLocks noGrp="1"/>
          </p:cNvSpPr>
          <p:nvPr>
            <p:ph type="body" orient="vert" idx="1"/>
          </p:nvPr>
        </p:nvSpPr>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‹N›</a:t>
            </a:fld>
            <a:endParaRPr lang="el-GR"/>
          </a:p>
        </p:txBody>
      </p:sp>
    </p:spTree>
    <p:extLst>
      <p:ext uri="{BB962C8B-B14F-4D97-AF65-F5344CB8AC3E}">
        <p14:creationId xmlns:p14="http://schemas.microsoft.com/office/powerpoint/2010/main" val="40317976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l-GR"/>
              <a:t>Στυλ κύριου τίτλου</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‹N›</a:t>
            </a:fld>
            <a:endParaRPr lang="el-GR"/>
          </a:p>
        </p:txBody>
      </p:sp>
    </p:spTree>
    <p:extLst>
      <p:ext uri="{BB962C8B-B14F-4D97-AF65-F5344CB8AC3E}">
        <p14:creationId xmlns:p14="http://schemas.microsoft.com/office/powerpoint/2010/main" val="3788016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idx="1"/>
          </p:nvPr>
        </p:nvSpPr>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‹N›</a:t>
            </a:fld>
            <a:endParaRPr lang="el-GR"/>
          </a:p>
        </p:txBody>
      </p:sp>
    </p:spTree>
    <p:extLst>
      <p:ext uri="{BB962C8B-B14F-4D97-AF65-F5344CB8AC3E}">
        <p14:creationId xmlns:p14="http://schemas.microsoft.com/office/powerpoint/2010/main" val="2493089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l-GR"/>
              <a:t>Στυλ κύριου τίτλου</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υποδείγματος κειμένου</a:t>
            </a:r>
          </a:p>
        </p:txBody>
      </p:sp>
      <p:sp>
        <p:nvSpPr>
          <p:cNvPr id="4" name="Date Placeholder 3"/>
          <p:cNvSpPr>
            <a:spLocks noGrp="1"/>
          </p:cNvSpPr>
          <p:nvPr>
            <p:ph type="dt" sz="half" idx="10"/>
          </p:nvPr>
        </p:nvSpPr>
        <p:spPr/>
        <p:txBody>
          <a:bodyPr/>
          <a:lstStyle/>
          <a:p>
            <a:fld id="{3FD8C579-8D33-4354-BC4A-C23CA90E65B9}" type="datetimeFigureOut">
              <a:rPr lang="el-GR" smtClean="0"/>
              <a:pPr/>
              <a:t>10/2/2019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E353803B-E54B-42D2-832A-EED6019A64A8}" type="slidenum">
              <a:rPr lang="el-GR" smtClean="0"/>
              <a:pPr/>
              <a:t>‹N›</a:t>
            </a:fld>
            <a:endParaRPr lang="el-GR"/>
          </a:p>
        </p:txBody>
      </p:sp>
    </p:spTree>
    <p:extLst>
      <p:ext uri="{BB962C8B-B14F-4D97-AF65-F5344CB8AC3E}">
        <p14:creationId xmlns:p14="http://schemas.microsoft.com/office/powerpoint/2010/main" val="23593760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Date Placeholder 4"/>
          <p:cNvSpPr>
            <a:spLocks noGrp="1"/>
          </p:cNvSpPr>
          <p:nvPr>
            <p:ph type="dt" sz="half" idx="10"/>
          </p:nvPr>
        </p:nvSpPr>
        <p:spPr/>
        <p:txBody>
          <a:bodyPr/>
          <a:lstStyle/>
          <a:p>
            <a:fld id="{3FD8C579-8D33-4354-BC4A-C23CA90E65B9}" type="datetimeFigureOut">
              <a:rPr lang="el-GR" smtClean="0"/>
              <a:pPr/>
              <a:t>10/2/2019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‹N›</a:t>
            </a:fld>
            <a:endParaRPr lang="el-GR"/>
          </a:p>
        </p:txBody>
      </p:sp>
    </p:spTree>
    <p:extLst>
      <p:ext uri="{BB962C8B-B14F-4D97-AF65-F5344CB8AC3E}">
        <p14:creationId xmlns:p14="http://schemas.microsoft.com/office/powerpoint/2010/main" val="1080614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l-GR"/>
              <a:t>Στυλ κύριου τίτλου</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4" name="Content Placeholder 3"/>
          <p:cNvSpPr>
            <a:spLocks noGrp="1"/>
          </p:cNvSpPr>
          <p:nvPr>
            <p:ph sz="half" idx="2"/>
          </p:nvPr>
        </p:nvSpPr>
        <p:spPr>
          <a:xfrm>
            <a:off x="629842" y="2505075"/>
            <a:ext cx="3868340"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υποδείγματος κειμένου</a:t>
            </a:r>
          </a:p>
        </p:txBody>
      </p:sp>
      <p:sp>
        <p:nvSpPr>
          <p:cNvPr id="6" name="Content Placeholder 5"/>
          <p:cNvSpPr>
            <a:spLocks noGrp="1"/>
          </p:cNvSpPr>
          <p:nvPr>
            <p:ph sz="quarter" idx="4"/>
          </p:nvPr>
        </p:nvSpPr>
        <p:spPr>
          <a:xfrm>
            <a:off x="4629152" y="2505075"/>
            <a:ext cx="3887391" cy="3684588"/>
          </a:xfrm>
        </p:spPr>
        <p:txBody>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7" name="Date Placeholder 6"/>
          <p:cNvSpPr>
            <a:spLocks noGrp="1"/>
          </p:cNvSpPr>
          <p:nvPr>
            <p:ph type="dt" sz="half" idx="10"/>
          </p:nvPr>
        </p:nvSpPr>
        <p:spPr/>
        <p:txBody>
          <a:bodyPr/>
          <a:lstStyle/>
          <a:p>
            <a:fld id="{3FD8C579-8D33-4354-BC4A-C23CA90E65B9}" type="datetimeFigureOut">
              <a:rPr lang="el-GR" smtClean="0"/>
              <a:pPr/>
              <a:t>10/2/2019</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E353803B-E54B-42D2-832A-EED6019A64A8}" type="slidenum">
              <a:rPr lang="el-GR" smtClean="0"/>
              <a:pPr/>
              <a:t>‹N›</a:t>
            </a:fld>
            <a:endParaRPr lang="el-GR"/>
          </a:p>
        </p:txBody>
      </p:sp>
    </p:spTree>
    <p:extLst>
      <p:ext uri="{BB962C8B-B14F-4D97-AF65-F5344CB8AC3E}">
        <p14:creationId xmlns:p14="http://schemas.microsoft.com/office/powerpoint/2010/main" val="3842049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Στυλ κύριου τίτλου</a:t>
            </a:r>
            <a:endParaRPr lang="en-US" dirty="0"/>
          </a:p>
        </p:txBody>
      </p:sp>
      <p:sp>
        <p:nvSpPr>
          <p:cNvPr id="3" name="Date Placeholder 2"/>
          <p:cNvSpPr>
            <a:spLocks noGrp="1"/>
          </p:cNvSpPr>
          <p:nvPr>
            <p:ph type="dt" sz="half" idx="10"/>
          </p:nvPr>
        </p:nvSpPr>
        <p:spPr/>
        <p:txBody>
          <a:bodyPr/>
          <a:lstStyle/>
          <a:p>
            <a:fld id="{3FD8C579-8D33-4354-BC4A-C23CA90E65B9}" type="datetimeFigureOut">
              <a:rPr lang="el-GR" smtClean="0"/>
              <a:pPr/>
              <a:t>10/2/2019</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E353803B-E54B-42D2-832A-EED6019A64A8}" type="slidenum">
              <a:rPr lang="el-GR" smtClean="0"/>
              <a:pPr/>
              <a:t>‹N›</a:t>
            </a:fld>
            <a:endParaRPr lang="el-GR"/>
          </a:p>
        </p:txBody>
      </p:sp>
    </p:spTree>
    <p:extLst>
      <p:ext uri="{BB962C8B-B14F-4D97-AF65-F5344CB8AC3E}">
        <p14:creationId xmlns:p14="http://schemas.microsoft.com/office/powerpoint/2010/main" val="1112296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D8C579-8D33-4354-BC4A-C23CA90E65B9}" type="datetimeFigureOut">
              <a:rPr lang="el-GR" smtClean="0"/>
              <a:pPr/>
              <a:t>10/2/2019</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E353803B-E54B-42D2-832A-EED6019A64A8}" type="slidenum">
              <a:rPr lang="el-GR" smtClean="0"/>
              <a:pPr/>
              <a:t>‹N›</a:t>
            </a:fld>
            <a:endParaRPr lang="el-GR"/>
          </a:p>
        </p:txBody>
      </p:sp>
    </p:spTree>
    <p:extLst>
      <p:ext uri="{BB962C8B-B14F-4D97-AF65-F5344CB8AC3E}">
        <p14:creationId xmlns:p14="http://schemas.microsoft.com/office/powerpoint/2010/main" val="27437092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pPr/>
              <a:t>10/2/2019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‹N›</a:t>
            </a:fld>
            <a:endParaRPr lang="el-GR"/>
          </a:p>
        </p:txBody>
      </p:sp>
    </p:spTree>
    <p:extLst>
      <p:ext uri="{BB962C8B-B14F-4D97-AF65-F5344CB8AC3E}">
        <p14:creationId xmlns:p14="http://schemas.microsoft.com/office/powerpoint/2010/main" val="2885470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l-GR"/>
              <a:t>Στυλ κύριου τίτλου</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υποδείγματος κειμένου</a:t>
            </a:r>
          </a:p>
        </p:txBody>
      </p:sp>
      <p:sp>
        <p:nvSpPr>
          <p:cNvPr id="5" name="Date Placeholder 4"/>
          <p:cNvSpPr>
            <a:spLocks noGrp="1"/>
          </p:cNvSpPr>
          <p:nvPr>
            <p:ph type="dt" sz="half" idx="10"/>
          </p:nvPr>
        </p:nvSpPr>
        <p:spPr/>
        <p:txBody>
          <a:bodyPr/>
          <a:lstStyle/>
          <a:p>
            <a:fld id="{3FD8C579-8D33-4354-BC4A-C23CA90E65B9}" type="datetimeFigureOut">
              <a:rPr lang="el-GR" smtClean="0"/>
              <a:pPr/>
              <a:t>10/2/2019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E353803B-E54B-42D2-832A-EED6019A64A8}" type="slidenum">
              <a:rPr lang="el-GR" smtClean="0"/>
              <a:pPr/>
              <a:t>‹N›</a:t>
            </a:fld>
            <a:endParaRPr lang="el-GR"/>
          </a:p>
        </p:txBody>
      </p:sp>
    </p:spTree>
    <p:extLst>
      <p:ext uri="{BB962C8B-B14F-4D97-AF65-F5344CB8AC3E}">
        <p14:creationId xmlns:p14="http://schemas.microsoft.com/office/powerpoint/2010/main" val="3352603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l-GR"/>
              <a:t>Στυλ κύριου τίτλου</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D8C579-8D33-4354-BC4A-C23CA90E65B9}" type="datetimeFigureOut">
              <a:rPr lang="el-GR" smtClean="0"/>
              <a:pPr/>
              <a:t>10/2/2019</a:t>
            </a:fld>
            <a:endParaRPr lang="el-GR"/>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53803B-E54B-42D2-832A-EED6019A64A8}" type="slidenum">
              <a:rPr lang="el-GR" smtClean="0"/>
              <a:pPr/>
              <a:t>‹N›</a:t>
            </a:fld>
            <a:endParaRPr lang="el-GR"/>
          </a:p>
        </p:txBody>
      </p:sp>
    </p:spTree>
    <p:extLst>
      <p:ext uri="{BB962C8B-B14F-4D97-AF65-F5344CB8AC3E}">
        <p14:creationId xmlns:p14="http://schemas.microsoft.com/office/powerpoint/2010/main" val="819990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71413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587829"/>
            <a:ext cx="7886700" cy="5589134"/>
          </a:xfrm>
        </p:spPr>
        <p:txBody>
          <a:bodyPr>
            <a:normAutofit fontScale="92500" lnSpcReduction="10000"/>
          </a:bodyPr>
          <a:lstStyle/>
          <a:p>
            <a:pPr>
              <a:buFont typeface="Wingdings" pitchFamily="2" charset="2"/>
              <a:buNone/>
            </a:pPr>
            <a:r>
              <a:rPr lang="it-IT" b="1" i="1" dirty="0" smtClean="0"/>
              <a:t>10. </a:t>
            </a:r>
            <a:r>
              <a:rPr lang="it-IT" b="1" i="1" dirty="0" err="1" smtClean="0"/>
              <a:t>How’s</a:t>
            </a:r>
            <a:r>
              <a:rPr lang="it-IT" b="1" i="1" dirty="0" smtClean="0"/>
              <a:t> </a:t>
            </a:r>
            <a:r>
              <a:rPr lang="it-IT" b="1" i="1" dirty="0" err="1" smtClean="0"/>
              <a:t>your</a:t>
            </a:r>
            <a:r>
              <a:rPr lang="it-IT" b="1" i="1" dirty="0" smtClean="0"/>
              <a:t> </a:t>
            </a:r>
            <a:r>
              <a:rPr lang="it-IT" b="1" i="1" dirty="0" err="1" smtClean="0"/>
              <a:t>health</a:t>
            </a:r>
            <a:r>
              <a:rPr lang="it-IT" b="1" i="1" dirty="0" smtClean="0"/>
              <a:t>?</a:t>
            </a:r>
            <a:endParaRPr lang="en-US" dirty="0" smtClean="0"/>
          </a:p>
          <a:p>
            <a:pPr>
              <a:buFont typeface="Wingdings" pitchFamily="2" charset="2"/>
              <a:buNone/>
            </a:pPr>
            <a:r>
              <a:rPr lang="it-IT" dirty="0" smtClean="0"/>
              <a:t>	</a:t>
            </a:r>
            <a:r>
              <a:rPr lang="en-US" dirty="0" smtClean="0">
                <a:sym typeface="Symbol" pitchFamily="18" charset="2"/>
              </a:rPr>
              <a:t></a:t>
            </a:r>
            <a:r>
              <a:rPr lang="it-IT" dirty="0" smtClean="0"/>
              <a:t> </a:t>
            </a:r>
            <a:r>
              <a:rPr lang="it-IT" dirty="0" err="1" smtClean="0"/>
              <a:t>Excellent</a:t>
            </a:r>
            <a:r>
              <a:rPr lang="it-IT" dirty="0" smtClean="0"/>
              <a:t>.</a:t>
            </a:r>
            <a:endParaRPr lang="en-US" dirty="0" smtClean="0"/>
          </a:p>
          <a:p>
            <a:pPr>
              <a:buFont typeface="Wingdings" pitchFamily="2" charset="2"/>
              <a:buNone/>
            </a:pPr>
            <a:r>
              <a:rPr lang="it-IT" dirty="0" smtClean="0"/>
              <a:t>	</a:t>
            </a:r>
            <a:r>
              <a:rPr lang="en-US" dirty="0" smtClean="0">
                <a:sym typeface="Symbol" pitchFamily="18" charset="2"/>
              </a:rPr>
              <a:t></a:t>
            </a:r>
            <a:r>
              <a:rPr lang="it-IT" dirty="0" smtClean="0"/>
              <a:t> </a:t>
            </a:r>
            <a:r>
              <a:rPr lang="it-IT" dirty="0" err="1" smtClean="0"/>
              <a:t>Good</a:t>
            </a:r>
            <a:r>
              <a:rPr lang="it-IT" dirty="0" smtClean="0"/>
              <a:t>.</a:t>
            </a:r>
            <a:endParaRPr lang="en-US" dirty="0" smtClean="0"/>
          </a:p>
          <a:p>
            <a:pPr>
              <a:buFont typeface="Wingdings" pitchFamily="2" charset="2"/>
              <a:buNone/>
            </a:pPr>
            <a:r>
              <a:rPr lang="it-IT" dirty="0" smtClean="0"/>
              <a:t>	</a:t>
            </a:r>
            <a:r>
              <a:rPr lang="en-US" dirty="0" smtClean="0">
                <a:sym typeface="Symbol" pitchFamily="18" charset="2"/>
              </a:rPr>
              <a:t></a:t>
            </a:r>
            <a:r>
              <a:rPr lang="it-IT" dirty="0" smtClean="0"/>
              <a:t> </a:t>
            </a:r>
            <a:r>
              <a:rPr lang="it-IT" dirty="0" err="1" smtClean="0"/>
              <a:t>Good</a:t>
            </a:r>
            <a:r>
              <a:rPr lang="it-IT" dirty="0" smtClean="0"/>
              <a:t>, </a:t>
            </a:r>
            <a:r>
              <a:rPr lang="it-IT" dirty="0" err="1" smtClean="0"/>
              <a:t>but</a:t>
            </a:r>
            <a:r>
              <a:rPr lang="it-IT" dirty="0" smtClean="0"/>
              <a:t> </a:t>
            </a:r>
            <a:r>
              <a:rPr lang="it-IT" dirty="0" err="1" smtClean="0"/>
              <a:t>I’ve</a:t>
            </a:r>
            <a:r>
              <a:rPr lang="it-IT" dirty="0" smtClean="0"/>
              <a:t> </a:t>
            </a:r>
            <a:r>
              <a:rPr lang="it-IT" dirty="0" err="1" smtClean="0"/>
              <a:t>been</a:t>
            </a:r>
            <a:r>
              <a:rPr lang="it-IT" dirty="0" smtClean="0"/>
              <a:t> </a:t>
            </a:r>
            <a:r>
              <a:rPr lang="it-IT" dirty="0" err="1" smtClean="0"/>
              <a:t>better</a:t>
            </a:r>
            <a:r>
              <a:rPr lang="it-IT" dirty="0" smtClean="0"/>
              <a:t>.</a:t>
            </a:r>
            <a:endParaRPr lang="en-US" dirty="0" smtClean="0"/>
          </a:p>
          <a:p>
            <a:pPr>
              <a:buFont typeface="Wingdings" pitchFamily="2" charset="2"/>
              <a:buNone/>
            </a:pPr>
            <a:r>
              <a:rPr lang="it-IT" dirty="0" smtClean="0"/>
              <a:t> </a:t>
            </a:r>
            <a:endParaRPr lang="en-US" dirty="0" smtClean="0"/>
          </a:p>
          <a:p>
            <a:pPr>
              <a:buFont typeface="Wingdings" pitchFamily="2" charset="2"/>
              <a:buChar char="ü"/>
            </a:pPr>
            <a:r>
              <a:rPr lang="it-IT" i="1" dirty="0" smtClean="0"/>
              <a:t> </a:t>
            </a:r>
            <a:r>
              <a:rPr lang="en-US" i="1" dirty="0"/>
              <a:t>To control </a:t>
            </a:r>
            <a:r>
              <a:rPr lang="en-US" i="1" dirty="0" smtClean="0"/>
              <a:t>yourself calculate this score for each answer: 3 </a:t>
            </a:r>
            <a:r>
              <a:rPr lang="en-US" i="1" dirty="0"/>
              <a:t>points first answers, </a:t>
            </a:r>
            <a:r>
              <a:rPr lang="en-US" i="1" dirty="0" smtClean="0"/>
              <a:t>2 </a:t>
            </a:r>
            <a:r>
              <a:rPr lang="en-US" i="1" dirty="0"/>
              <a:t>points the second and the last 1 point.</a:t>
            </a:r>
            <a:endParaRPr lang="tr-TR" i="1" dirty="0" smtClean="0"/>
          </a:p>
          <a:p>
            <a:pPr>
              <a:buFont typeface="Wingdings" pitchFamily="2" charset="2"/>
              <a:buChar char="ü"/>
            </a:pPr>
            <a:r>
              <a:rPr lang="en-US" i="1" dirty="0" smtClean="0"/>
              <a:t>If </a:t>
            </a:r>
            <a:r>
              <a:rPr lang="en-US" i="1" dirty="0"/>
              <a:t>you manage to accumulate 25-30 points, this means that you have a very good opportunity to start a business for yourself, if you accumulate 20 to 24 points, you are not very fit to start your own business and if you accumulate more than 20 points, you are not </a:t>
            </a:r>
            <a:r>
              <a:rPr lang="en-US" i="1" dirty="0" smtClean="0"/>
              <a:t>capable </a:t>
            </a:r>
            <a:r>
              <a:rPr lang="en-US" i="1" dirty="0"/>
              <a:t>of starting your own </a:t>
            </a:r>
            <a:r>
              <a:rPr lang="en-US" i="1" dirty="0" err="1"/>
              <a:t>busines</a:t>
            </a:r>
            <a:endParaRPr lang="en-US" dirty="0" smtClean="0"/>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b="1" dirty="0" smtClean="0">
                <a:latin typeface="Calibri" pitchFamily="34" charset="0"/>
                <a:cs typeface="Calibri" pitchFamily="34" charset="0"/>
              </a:rPr>
              <a:t>2. </a:t>
            </a:r>
            <a:r>
              <a:rPr lang="it-IT" b="1" dirty="0" err="1">
                <a:latin typeface="Calibri" pitchFamily="34" charset="0"/>
                <a:cs typeface="Calibri" pitchFamily="34" charset="0"/>
              </a:rPr>
              <a:t>Identification</a:t>
            </a:r>
            <a:r>
              <a:rPr lang="it-IT" b="1" dirty="0">
                <a:latin typeface="Calibri" pitchFamily="34" charset="0"/>
                <a:cs typeface="Calibri" pitchFamily="34" charset="0"/>
              </a:rPr>
              <a:t> of </a:t>
            </a:r>
            <a:r>
              <a:rPr lang="it-IT" b="1" dirty="0" err="1">
                <a:latin typeface="Calibri" pitchFamily="34" charset="0"/>
                <a:cs typeface="Calibri" pitchFamily="34" charset="0"/>
              </a:rPr>
              <a:t>Opportunity</a:t>
            </a:r>
            <a:r>
              <a:rPr lang="en-US" b="1" dirty="0" smtClean="0">
                <a:latin typeface="Calibri" pitchFamily="34" charset="0"/>
                <a:cs typeface="Calibri" pitchFamily="34" charset="0"/>
              </a:rPr>
              <a:t/>
            </a:r>
            <a:br>
              <a:rPr lang="en-US" b="1" dirty="0" smtClean="0">
                <a:latin typeface="Calibri" pitchFamily="34" charset="0"/>
                <a:cs typeface="Calibri" pitchFamily="34" charset="0"/>
              </a:rPr>
            </a:br>
            <a:endParaRPr lang="en-US" dirty="0"/>
          </a:p>
        </p:txBody>
      </p:sp>
      <p:sp>
        <p:nvSpPr>
          <p:cNvPr id="3" name="Content Placeholder 2"/>
          <p:cNvSpPr>
            <a:spLocks noGrp="1"/>
          </p:cNvSpPr>
          <p:nvPr>
            <p:ph idx="1"/>
          </p:nvPr>
        </p:nvSpPr>
        <p:spPr/>
        <p:txBody>
          <a:bodyPr/>
          <a:lstStyle/>
          <a:p>
            <a:pPr>
              <a:buNone/>
            </a:pPr>
            <a:r>
              <a:rPr lang="it-IT" b="1" i="1" dirty="0" err="1" smtClean="0">
                <a:latin typeface="Calibri" pitchFamily="34" charset="0"/>
                <a:cs typeface="Calibri" pitchFamily="34" charset="0"/>
              </a:rPr>
              <a:t>Questions</a:t>
            </a:r>
            <a:r>
              <a:rPr lang="tr-TR" b="1" i="1" dirty="0" smtClean="0">
                <a:latin typeface="Calibri" pitchFamily="34" charset="0"/>
                <a:cs typeface="Calibri" pitchFamily="34" charset="0"/>
              </a:rPr>
              <a:t>:</a:t>
            </a:r>
            <a:endParaRPr lang="tr-TR" b="1" i="1" dirty="0" smtClean="0">
              <a:latin typeface="Calibri" pitchFamily="34" charset="0"/>
              <a:cs typeface="Calibri" pitchFamily="34" charset="0"/>
            </a:endParaRPr>
          </a:p>
          <a:p>
            <a:pPr>
              <a:buNone/>
            </a:pPr>
            <a:endParaRPr lang="tr-TR" b="1" i="1" dirty="0" smtClean="0">
              <a:latin typeface="Calibri" pitchFamily="34" charset="0"/>
              <a:cs typeface="Calibri" pitchFamily="34" charset="0"/>
            </a:endParaRPr>
          </a:p>
          <a:p>
            <a:pPr>
              <a:buFont typeface="Wingdings" pitchFamily="2" charset="2"/>
              <a:buChar char="Ø"/>
            </a:pPr>
            <a:r>
              <a:rPr lang="it-IT" b="1" dirty="0" smtClean="0">
                <a:latin typeface="Calibri" pitchFamily="34" charset="0"/>
                <a:cs typeface="Calibri" pitchFamily="34" charset="0"/>
              </a:rPr>
              <a:t>Do </a:t>
            </a:r>
            <a:r>
              <a:rPr lang="it-IT" b="1" dirty="0" err="1" smtClean="0">
                <a:latin typeface="Calibri" pitchFamily="34" charset="0"/>
                <a:cs typeface="Calibri" pitchFamily="34" charset="0"/>
              </a:rPr>
              <a:t>you</a:t>
            </a:r>
            <a:r>
              <a:rPr lang="it-IT" b="1" dirty="0" smtClean="0">
                <a:latin typeface="Calibri" pitchFamily="34" charset="0"/>
                <a:cs typeface="Calibri" pitchFamily="34" charset="0"/>
              </a:rPr>
              <a:t> </a:t>
            </a:r>
            <a:r>
              <a:rPr lang="it-IT" b="1" dirty="0" err="1" smtClean="0">
                <a:latin typeface="Calibri" pitchFamily="34" charset="0"/>
                <a:cs typeface="Calibri" pitchFamily="34" charset="0"/>
              </a:rPr>
              <a:t>have</a:t>
            </a:r>
            <a:r>
              <a:rPr lang="it-IT" b="1" dirty="0" smtClean="0">
                <a:latin typeface="Calibri" pitchFamily="34" charset="0"/>
                <a:cs typeface="Calibri" pitchFamily="34" charset="0"/>
              </a:rPr>
              <a:t> an idea for </a:t>
            </a:r>
            <a:r>
              <a:rPr lang="it-IT" b="1" dirty="0" err="1" smtClean="0">
                <a:latin typeface="Calibri" pitchFamily="34" charset="0"/>
                <a:cs typeface="Calibri" pitchFamily="34" charset="0"/>
              </a:rPr>
              <a:t>starting</a:t>
            </a:r>
            <a:r>
              <a:rPr lang="it-IT" b="1" dirty="0" smtClean="0">
                <a:latin typeface="Calibri" pitchFamily="34" charset="0"/>
                <a:cs typeface="Calibri" pitchFamily="34" charset="0"/>
              </a:rPr>
              <a:t> a business</a:t>
            </a:r>
            <a:endParaRPr lang="tr-TR" b="1" dirty="0" smtClean="0">
              <a:latin typeface="Calibri" pitchFamily="34" charset="0"/>
              <a:cs typeface="Calibri" pitchFamily="34" charset="0"/>
            </a:endParaRPr>
          </a:p>
          <a:p>
            <a:pPr>
              <a:buFont typeface="Wingdings" pitchFamily="2" charset="2"/>
              <a:buChar char="Ø"/>
            </a:pPr>
            <a:r>
              <a:rPr lang="it-IT" b="1" dirty="0" smtClean="0">
                <a:latin typeface="Calibri" pitchFamily="34" charset="0"/>
                <a:cs typeface="Calibri" pitchFamily="34" charset="0"/>
              </a:rPr>
              <a:t>How </a:t>
            </a:r>
            <a:r>
              <a:rPr lang="it-IT" b="1" dirty="0" err="1" smtClean="0">
                <a:latin typeface="Calibri" pitchFamily="34" charset="0"/>
                <a:cs typeface="Calibri" pitchFamily="34" charset="0"/>
              </a:rPr>
              <a:t>did</a:t>
            </a:r>
            <a:r>
              <a:rPr lang="it-IT" b="1" dirty="0" smtClean="0">
                <a:latin typeface="Calibri" pitchFamily="34" charset="0"/>
                <a:cs typeface="Calibri" pitchFamily="34" charset="0"/>
              </a:rPr>
              <a:t> </a:t>
            </a:r>
            <a:r>
              <a:rPr lang="it-IT" b="1" dirty="0" err="1" smtClean="0">
                <a:latin typeface="Calibri" pitchFamily="34" charset="0"/>
                <a:cs typeface="Calibri" pitchFamily="34" charset="0"/>
              </a:rPr>
              <a:t>you</a:t>
            </a:r>
            <a:r>
              <a:rPr lang="it-IT" b="1" dirty="0" smtClean="0">
                <a:latin typeface="Calibri" pitchFamily="34" charset="0"/>
                <a:cs typeface="Calibri" pitchFamily="34" charset="0"/>
              </a:rPr>
              <a:t> </a:t>
            </a:r>
            <a:r>
              <a:rPr lang="it-IT" b="1" dirty="0" err="1" smtClean="0">
                <a:latin typeface="Calibri" pitchFamily="34" charset="0"/>
                <a:cs typeface="Calibri" pitchFamily="34" charset="0"/>
              </a:rPr>
              <a:t>have</a:t>
            </a:r>
            <a:r>
              <a:rPr lang="it-IT" b="1" dirty="0" smtClean="0">
                <a:latin typeface="Calibri" pitchFamily="34" charset="0"/>
                <a:cs typeface="Calibri" pitchFamily="34" charset="0"/>
              </a:rPr>
              <a:t> </a:t>
            </a:r>
            <a:r>
              <a:rPr lang="it-IT" b="1" dirty="0" err="1" smtClean="0">
                <a:latin typeface="Calibri" pitchFamily="34" charset="0"/>
                <a:cs typeface="Calibri" pitchFamily="34" charset="0"/>
              </a:rPr>
              <a:t>this</a:t>
            </a:r>
            <a:r>
              <a:rPr lang="it-IT" b="1" dirty="0" smtClean="0">
                <a:latin typeface="Calibri" pitchFamily="34" charset="0"/>
                <a:cs typeface="Calibri" pitchFamily="34" charset="0"/>
              </a:rPr>
              <a:t> idea?</a:t>
            </a:r>
            <a:endParaRPr lang="tr-TR" b="1" dirty="0" smtClean="0">
              <a:latin typeface="Calibri" pitchFamily="34" charset="0"/>
              <a:cs typeface="Calibri" pitchFamily="34" charset="0"/>
            </a:endParaRPr>
          </a:p>
          <a:p>
            <a:pPr>
              <a:buFont typeface="Wingdings" pitchFamily="2" charset="2"/>
              <a:buChar char="Ø"/>
            </a:pPr>
            <a:r>
              <a:rPr lang="it-IT" b="1" dirty="0" err="1" smtClean="0">
                <a:latin typeface="Calibri" pitchFamily="34" charset="0"/>
                <a:cs typeface="Calibri" pitchFamily="34" charset="0"/>
              </a:rPr>
              <a:t>What’s</a:t>
            </a:r>
            <a:r>
              <a:rPr lang="it-IT" b="1" dirty="0" smtClean="0">
                <a:latin typeface="Calibri" pitchFamily="34" charset="0"/>
                <a:cs typeface="Calibri" pitchFamily="34" charset="0"/>
              </a:rPr>
              <a:t> the source of the idea?</a:t>
            </a:r>
            <a:endParaRPr lang="tr-TR" b="1" dirty="0" smtClean="0">
              <a:latin typeface="Calibri" pitchFamily="34" charset="0"/>
              <a:cs typeface="Calibri" pitchFamily="34" charset="0"/>
            </a:endParaRPr>
          </a:p>
          <a:p>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3600" b="1" dirty="0"/>
              <a:t>The main arguments for starting a new business</a:t>
            </a:r>
            <a:r>
              <a:rPr lang="en-US" sz="3600" b="1" u="sng" dirty="0" smtClean="0"/>
              <a:t/>
            </a:r>
            <a:br>
              <a:rPr lang="en-US" sz="3600" b="1" u="sng" dirty="0" smtClean="0"/>
            </a:br>
            <a:endParaRPr lang="en-US" sz="3600" dirty="0"/>
          </a:p>
        </p:txBody>
      </p:sp>
      <p:sp>
        <p:nvSpPr>
          <p:cNvPr id="3" name="Content Placeholder 2"/>
          <p:cNvSpPr>
            <a:spLocks noGrp="1"/>
          </p:cNvSpPr>
          <p:nvPr>
            <p:ph idx="1"/>
          </p:nvPr>
        </p:nvSpPr>
        <p:spPr/>
        <p:txBody>
          <a:bodyPr>
            <a:normAutofit/>
          </a:bodyPr>
          <a:lstStyle/>
          <a:p>
            <a:r>
              <a:rPr lang="en-US" dirty="0" smtClean="0"/>
              <a:t>Start </a:t>
            </a:r>
            <a:r>
              <a:rPr lang="en-US" dirty="0"/>
              <a:t>a new business type based on a product or service that has been invented or developed lately.</a:t>
            </a:r>
          </a:p>
          <a:p>
            <a:endParaRPr lang="en-US" dirty="0"/>
          </a:p>
          <a:p>
            <a:r>
              <a:rPr lang="en-US" dirty="0"/>
              <a:t>Benefit from an ideal location, from </a:t>
            </a:r>
            <a:r>
              <a:rPr lang="en-US" dirty="0" smtClean="0"/>
              <a:t>better </a:t>
            </a:r>
            <a:r>
              <a:rPr lang="en-US" dirty="0" err="1" smtClean="0"/>
              <a:t>equipments</a:t>
            </a:r>
            <a:r>
              <a:rPr lang="en-US" dirty="0" smtClean="0"/>
              <a:t>, better products</a:t>
            </a:r>
            <a:r>
              <a:rPr lang="en-US" dirty="0"/>
              <a:t>, </a:t>
            </a:r>
            <a:r>
              <a:rPr lang="en-US" dirty="0" smtClean="0"/>
              <a:t>better services or better employee </a:t>
            </a:r>
            <a:r>
              <a:rPr lang="en-US" dirty="0"/>
              <a:t>etc., </a:t>
            </a:r>
          </a:p>
          <a:p>
            <a:endParaRPr lang="en-US" dirty="0"/>
          </a:p>
          <a:p>
            <a:r>
              <a:rPr lang="en-US" dirty="0"/>
              <a:t>Removing undesirable political, procedural or legal agreements from existing firms.</a:t>
            </a:r>
            <a:endParaRPr lang="en-US" dirty="0" smtClean="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Type</a:t>
            </a:r>
            <a:r>
              <a:rPr lang="it-IT" dirty="0" smtClean="0"/>
              <a:t> of </a:t>
            </a:r>
            <a:r>
              <a:rPr lang="it-IT" dirty="0" err="1" smtClean="0"/>
              <a:t>ideas</a:t>
            </a:r>
            <a:r>
              <a:rPr lang="it-IT" dirty="0" smtClean="0"/>
              <a:t>: </a:t>
            </a:r>
            <a:endParaRPr lang="en-US" dirty="0"/>
          </a:p>
        </p:txBody>
      </p:sp>
      <p:sp>
        <p:nvSpPr>
          <p:cNvPr id="3" name="Content Placeholder 2"/>
          <p:cNvSpPr>
            <a:spLocks noGrp="1"/>
          </p:cNvSpPr>
          <p:nvPr>
            <p:ph idx="1"/>
          </p:nvPr>
        </p:nvSpPr>
        <p:spPr>
          <a:xfrm>
            <a:off x="628649" y="1554480"/>
            <a:ext cx="7979773" cy="4689566"/>
          </a:xfrm>
        </p:spPr>
        <p:txBody>
          <a:bodyPr>
            <a:normAutofit lnSpcReduction="10000"/>
          </a:bodyPr>
          <a:lstStyle/>
          <a:p>
            <a:pPr marL="342900" lvl="2" indent="-342900">
              <a:buNone/>
            </a:pPr>
            <a:r>
              <a:rPr lang="it-IT" sz="3100" b="1" i="1" dirty="0" smtClean="0"/>
              <a:t>New </a:t>
            </a:r>
            <a:r>
              <a:rPr lang="en-US" sz="3100" b="1" i="1" dirty="0" smtClean="0"/>
              <a:t>Markets</a:t>
            </a:r>
            <a:r>
              <a:rPr lang="it-IT" sz="3100" b="1" i="1" dirty="0" smtClean="0"/>
              <a:t>:</a:t>
            </a:r>
            <a:endParaRPr lang="en-US" sz="3100" b="1" i="1" dirty="0" smtClean="0"/>
          </a:p>
          <a:p>
            <a:pPr algn="just"/>
            <a:r>
              <a:rPr lang="en-US" sz="2400" b="1" i="1" dirty="0" smtClean="0"/>
              <a:t>Type </a:t>
            </a:r>
            <a:r>
              <a:rPr lang="en-US" sz="2400" b="1" i="1" dirty="0"/>
              <a:t>A </a:t>
            </a:r>
            <a:r>
              <a:rPr lang="en-US" sz="2400" b="1" i="1" dirty="0" smtClean="0"/>
              <a:t>ideas - </a:t>
            </a:r>
            <a:r>
              <a:rPr lang="en-US" sz="2400" dirty="0" smtClean="0"/>
              <a:t>those </a:t>
            </a:r>
            <a:r>
              <a:rPr lang="en-US" sz="2400" dirty="0"/>
              <a:t>that are interested in providing customers with a product or service that does not exist in their market but which exists elsewhere.</a:t>
            </a:r>
            <a:endParaRPr lang="en-US" sz="2400" dirty="0" smtClean="0"/>
          </a:p>
          <a:p>
            <a:pPr marL="342900" lvl="2" indent="-342900"/>
            <a:endParaRPr lang="tr-TR" b="1" i="1" dirty="0" smtClean="0"/>
          </a:p>
          <a:p>
            <a:pPr marL="342900" lvl="2" indent="-342900">
              <a:buNone/>
            </a:pPr>
            <a:r>
              <a:rPr lang="it-IT" sz="3100" b="1" i="1" dirty="0" smtClean="0"/>
              <a:t>New Technology: </a:t>
            </a:r>
            <a:endParaRPr lang="en-US" sz="3100" b="1" i="1" dirty="0" smtClean="0"/>
          </a:p>
          <a:p>
            <a:r>
              <a:rPr lang="it-IT" sz="2400" b="1" i="1" dirty="0" err="1" smtClean="0"/>
              <a:t>Type</a:t>
            </a:r>
            <a:r>
              <a:rPr lang="it-IT" sz="2400" b="1" i="1" dirty="0" smtClean="0"/>
              <a:t> B </a:t>
            </a:r>
            <a:r>
              <a:rPr lang="it-IT" sz="2400" b="1" i="1" dirty="0" err="1" smtClean="0"/>
              <a:t>ideas</a:t>
            </a:r>
            <a:r>
              <a:rPr lang="it-IT" sz="2400" b="1" i="1" dirty="0" smtClean="0"/>
              <a:t> - </a:t>
            </a:r>
            <a:r>
              <a:rPr lang="it-IT" sz="2400" dirty="0" smtClean="0"/>
              <a:t> </a:t>
            </a:r>
            <a:r>
              <a:rPr lang="en-US" sz="2400" dirty="0" smtClean="0"/>
              <a:t>those</a:t>
            </a:r>
            <a:r>
              <a:rPr lang="it-IT" sz="2400" dirty="0" smtClean="0"/>
              <a:t> </a:t>
            </a:r>
            <a:r>
              <a:rPr lang="it-IT" sz="2400" dirty="0" err="1" smtClean="0"/>
              <a:t>who</a:t>
            </a:r>
            <a:r>
              <a:rPr lang="it-IT" sz="2400" dirty="0" smtClean="0"/>
              <a:t> </a:t>
            </a:r>
            <a:r>
              <a:rPr lang="it-IT" sz="2400" dirty="0" err="1" smtClean="0"/>
              <a:t>rely</a:t>
            </a:r>
            <a:r>
              <a:rPr lang="it-IT" sz="2400" dirty="0" smtClean="0"/>
              <a:t> on a new </a:t>
            </a:r>
            <a:r>
              <a:rPr lang="en-US" sz="2400" dirty="0" smtClean="0"/>
              <a:t>technological</a:t>
            </a:r>
            <a:r>
              <a:rPr lang="it-IT" sz="2400" dirty="0" smtClean="0"/>
              <a:t> </a:t>
            </a:r>
            <a:r>
              <a:rPr lang="it-IT" sz="2400" dirty="0" err="1" smtClean="0"/>
              <a:t>process</a:t>
            </a:r>
            <a:endParaRPr lang="it-IT" sz="2400" dirty="0" smtClean="0"/>
          </a:p>
          <a:p>
            <a:pPr marL="342900" lvl="2" indent="-342900">
              <a:buNone/>
            </a:pPr>
            <a:endParaRPr lang="tr-TR" b="1" i="1" dirty="0" smtClean="0"/>
          </a:p>
          <a:p>
            <a:pPr marL="342900" lvl="2" indent="-342900">
              <a:buNone/>
            </a:pPr>
            <a:r>
              <a:rPr lang="it-IT" sz="3100" b="1" i="1" dirty="0" smtClean="0"/>
              <a:t>New Benefits: </a:t>
            </a:r>
            <a:endParaRPr lang="en-US" sz="3100" b="1" i="1" dirty="0" smtClean="0"/>
          </a:p>
          <a:p>
            <a:r>
              <a:rPr lang="nl-NL" sz="2400" b="1" i="1" dirty="0" smtClean="0"/>
              <a:t>Type C ideas - </a:t>
            </a:r>
            <a:r>
              <a:rPr lang="en-US" sz="2400" dirty="0"/>
              <a:t>make up the largest number of new businesses. They represent the concepts to realize the old functions in new and improved ways.</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13509"/>
            <a:ext cx="7886700" cy="1377183"/>
          </a:xfrm>
        </p:spPr>
        <p:txBody>
          <a:bodyPr>
            <a:noAutofit/>
          </a:bodyPr>
          <a:lstStyle/>
          <a:p>
            <a:r>
              <a:rPr lang="en-US" sz="3200" b="1" dirty="0"/>
              <a:t>Sources for ideas of starting a new business</a:t>
            </a:r>
            <a:r>
              <a:rPr lang="en-US" sz="3200" b="1" dirty="0" smtClean="0"/>
              <a:t/>
            </a:r>
            <a:br>
              <a:rPr lang="en-US" sz="3200" b="1" dirty="0" smtClean="0"/>
            </a:br>
            <a:endParaRPr lang="en-US" sz="3200" dirty="0"/>
          </a:p>
        </p:txBody>
      </p:sp>
      <p:sp>
        <p:nvSpPr>
          <p:cNvPr id="3" name="Content Placeholder 2"/>
          <p:cNvSpPr>
            <a:spLocks noGrp="1"/>
          </p:cNvSpPr>
          <p:nvPr>
            <p:ph idx="1"/>
          </p:nvPr>
        </p:nvSpPr>
        <p:spPr>
          <a:xfrm>
            <a:off x="587829" y="1750423"/>
            <a:ext cx="7927521" cy="4426540"/>
          </a:xfrm>
        </p:spPr>
        <p:txBody>
          <a:bodyPr/>
          <a:lstStyle/>
          <a:p>
            <a:endParaRPr lang="tr-TR" dirty="0" smtClean="0"/>
          </a:p>
          <a:p>
            <a:pPr lvl="1">
              <a:buFont typeface="Wingdings" pitchFamily="2" charset="2"/>
              <a:buChar char="ü"/>
            </a:pPr>
            <a:r>
              <a:rPr lang="en-US" sz="3200" b="1" dirty="0"/>
              <a:t>Personal experience;</a:t>
            </a:r>
          </a:p>
          <a:p>
            <a:pPr lvl="1">
              <a:buFont typeface="Wingdings" pitchFamily="2" charset="2"/>
              <a:buChar char="ü"/>
            </a:pPr>
            <a:r>
              <a:rPr lang="en-US" sz="3200" b="1" dirty="0" smtClean="0"/>
              <a:t>Hobby</a:t>
            </a:r>
            <a:r>
              <a:rPr lang="en-US" sz="3200" b="1" dirty="0"/>
              <a:t>;</a:t>
            </a:r>
          </a:p>
          <a:p>
            <a:pPr lvl="1">
              <a:buFont typeface="Wingdings" pitchFamily="2" charset="2"/>
              <a:buChar char="ü"/>
            </a:pPr>
            <a:r>
              <a:rPr lang="en-US" sz="3200" b="1" dirty="0"/>
              <a:t>Random discovery;</a:t>
            </a:r>
          </a:p>
          <a:p>
            <a:pPr lvl="1">
              <a:buFont typeface="Wingdings" pitchFamily="2" charset="2"/>
              <a:buChar char="ü"/>
            </a:pPr>
            <a:r>
              <a:rPr lang="en-US" sz="3200" b="1" dirty="0"/>
              <a:t>Deliberate search;</a:t>
            </a:r>
          </a:p>
          <a:p>
            <a:pPr lvl="1">
              <a:buFont typeface="Wingdings" pitchFamily="2" charset="2"/>
              <a:buChar char="ü"/>
            </a:pPr>
            <a:r>
              <a:rPr lang="en-US" sz="3200" b="1" dirty="0"/>
              <a:t>Etc.</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9"/>
            <a:ext cx="7886700" cy="1124037"/>
          </a:xfrm>
        </p:spPr>
        <p:txBody>
          <a:bodyPr>
            <a:normAutofit/>
          </a:bodyPr>
          <a:lstStyle/>
          <a:p>
            <a:r>
              <a:rPr lang="en-US" sz="3600" b="1" dirty="0"/>
              <a:t>When an idea is successful?</a:t>
            </a:r>
            <a:r>
              <a:rPr lang="en-US" sz="3600" b="1" dirty="0" smtClean="0"/>
              <a:t/>
            </a:r>
            <a:br>
              <a:rPr lang="en-US" sz="3600" b="1" dirty="0" smtClean="0"/>
            </a:br>
            <a:endParaRPr lang="en-US" sz="3600" dirty="0"/>
          </a:p>
        </p:txBody>
      </p:sp>
      <p:sp>
        <p:nvSpPr>
          <p:cNvPr id="3" name="Content Placeholder 2"/>
          <p:cNvSpPr>
            <a:spLocks noGrp="1"/>
          </p:cNvSpPr>
          <p:nvPr>
            <p:ph idx="1"/>
          </p:nvPr>
        </p:nvSpPr>
        <p:spPr>
          <a:xfrm>
            <a:off x="628649" y="1580606"/>
            <a:ext cx="8007937" cy="4596357"/>
          </a:xfrm>
        </p:spPr>
        <p:txBody>
          <a:bodyPr/>
          <a:lstStyle/>
          <a:p>
            <a:pPr>
              <a:buFont typeface="Wingdings" pitchFamily="2" charset="2"/>
              <a:buNone/>
            </a:pPr>
            <a:r>
              <a:rPr lang="en-US" dirty="0"/>
              <a:t>To make the evaluation of a project idea serve </a:t>
            </a:r>
            <a:r>
              <a:rPr lang="en-US" b="1" u="sng" dirty="0"/>
              <a:t>5 </a:t>
            </a:r>
            <a:r>
              <a:rPr lang="en-US" b="1" u="sng" dirty="0" smtClean="0"/>
              <a:t>basic criteria</a:t>
            </a:r>
            <a:r>
              <a:rPr lang="en-US" dirty="0"/>
              <a:t>, which are:</a:t>
            </a:r>
          </a:p>
          <a:p>
            <a:r>
              <a:rPr lang="en-US" dirty="0"/>
              <a:t>Market Availability.</a:t>
            </a:r>
          </a:p>
          <a:p>
            <a:r>
              <a:rPr lang="en-US" dirty="0"/>
              <a:t>Availability of raw materials.</a:t>
            </a:r>
          </a:p>
          <a:p>
            <a:r>
              <a:rPr lang="en-US" dirty="0"/>
              <a:t>Technological Availability.</a:t>
            </a:r>
          </a:p>
          <a:p>
            <a:r>
              <a:rPr lang="en-US" dirty="0"/>
              <a:t>Availability of qualified and capable staff.</a:t>
            </a:r>
          </a:p>
          <a:p>
            <a:r>
              <a:rPr lang="en-US" dirty="0"/>
              <a:t>Priority of the state.</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a:t/>
            </a:r>
            <a:br>
              <a:rPr lang="en-US" b="1" i="1" dirty="0"/>
            </a:br>
            <a:r>
              <a:rPr lang="en-US" b="1" i="1" dirty="0" smtClean="0"/>
              <a:t>Market </a:t>
            </a:r>
            <a:r>
              <a:rPr lang="en-US" b="1" i="1" dirty="0"/>
              <a:t>Availability.</a:t>
            </a:r>
            <a:r>
              <a:rPr lang="en-US" dirty="0"/>
              <a:t/>
            </a:r>
            <a:br>
              <a:rPr lang="en-US" dirty="0"/>
            </a:br>
            <a:r>
              <a:rPr lang="en-US" b="1" dirty="0" smtClean="0"/>
              <a:t/>
            </a:r>
            <a:br>
              <a:rPr lang="en-US" b="1" dirty="0" smtClean="0"/>
            </a:br>
            <a:endParaRPr lang="en-US" dirty="0"/>
          </a:p>
        </p:txBody>
      </p:sp>
      <p:sp>
        <p:nvSpPr>
          <p:cNvPr id="3" name="Content Placeholder 2"/>
          <p:cNvSpPr>
            <a:spLocks noGrp="1"/>
          </p:cNvSpPr>
          <p:nvPr>
            <p:ph idx="1"/>
          </p:nvPr>
        </p:nvSpPr>
        <p:spPr>
          <a:xfrm>
            <a:off x="548640" y="1515291"/>
            <a:ext cx="7966710" cy="4661672"/>
          </a:xfrm>
        </p:spPr>
        <p:txBody>
          <a:bodyPr/>
          <a:lstStyle/>
          <a:p>
            <a:pPr>
              <a:lnSpc>
                <a:spcPct val="80000"/>
              </a:lnSpc>
              <a:buFont typeface="Wingdings" pitchFamily="2" charset="2"/>
              <a:buChar char="ü"/>
            </a:pPr>
            <a:r>
              <a:rPr lang="en-US" dirty="0"/>
              <a:t>Existing requirements are not fully covered by existing providers.</a:t>
            </a:r>
          </a:p>
          <a:p>
            <a:pPr>
              <a:lnSpc>
                <a:spcPct val="80000"/>
              </a:lnSpc>
              <a:buFont typeface="Wingdings" pitchFamily="2" charset="2"/>
              <a:buChar char="ü"/>
            </a:pPr>
            <a:r>
              <a:rPr lang="en-US" dirty="0"/>
              <a:t>Existing demand is covered by imports.</a:t>
            </a:r>
          </a:p>
          <a:p>
            <a:pPr>
              <a:lnSpc>
                <a:spcPct val="80000"/>
              </a:lnSpc>
              <a:buFont typeface="Wingdings" pitchFamily="2" charset="2"/>
              <a:buChar char="ü"/>
            </a:pPr>
            <a:r>
              <a:rPr lang="en-US" dirty="0"/>
              <a:t>The products that the project offers have the features that most consumers like: the best quality, the longest life, the best taste, the guarantee, the best after-sales service, the most convenient distribution, etc.</a:t>
            </a:r>
          </a:p>
          <a:p>
            <a:pPr>
              <a:lnSpc>
                <a:spcPct val="80000"/>
              </a:lnSpc>
              <a:buFont typeface="Wingdings" pitchFamily="2" charset="2"/>
              <a:buChar char="ü"/>
            </a:pPr>
            <a:r>
              <a:rPr lang="en-US" dirty="0"/>
              <a:t>The demand for products or services is expected to grow significantly in the future.</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t-IT" sz="4000" b="1" i="1" dirty="0" err="1"/>
              <a:t>Availability</a:t>
            </a:r>
            <a:r>
              <a:rPr lang="it-IT" sz="4000" b="1" i="1" dirty="0"/>
              <a:t> of </a:t>
            </a:r>
            <a:r>
              <a:rPr lang="it-IT" sz="4000" b="1" i="1" dirty="0" err="1"/>
              <a:t>raw</a:t>
            </a:r>
            <a:r>
              <a:rPr lang="it-IT" sz="4000" b="1" i="1" dirty="0"/>
              <a:t> </a:t>
            </a:r>
            <a:r>
              <a:rPr lang="it-IT" sz="4000" b="1" i="1" dirty="0" err="1"/>
              <a:t>materials</a:t>
            </a:r>
            <a:endParaRPr lang="en-US" sz="4000" dirty="0"/>
          </a:p>
        </p:txBody>
      </p:sp>
      <p:sp>
        <p:nvSpPr>
          <p:cNvPr id="3" name="Content Placeholder 2"/>
          <p:cNvSpPr>
            <a:spLocks noGrp="1"/>
          </p:cNvSpPr>
          <p:nvPr>
            <p:ph idx="1"/>
          </p:nvPr>
        </p:nvSpPr>
        <p:spPr>
          <a:xfrm>
            <a:off x="628650" y="1593669"/>
            <a:ext cx="7886700" cy="4583294"/>
          </a:xfrm>
        </p:spPr>
        <p:txBody>
          <a:bodyPr>
            <a:normAutofit/>
          </a:bodyPr>
          <a:lstStyle/>
          <a:p>
            <a:r>
              <a:rPr lang="en-US" dirty="0"/>
              <a:t>Raw materials are found in the domestic market in sufficient quantities.</a:t>
            </a:r>
          </a:p>
          <a:p>
            <a:r>
              <a:rPr lang="en-US" dirty="0"/>
              <a:t>There is a supply of raw materials both from the import and the domestic market.</a:t>
            </a:r>
          </a:p>
          <a:p>
            <a:r>
              <a:rPr lang="en-US" dirty="0"/>
              <a:t>The seasonality, life, type and quality of the raw materials are taken into consideration, and it has been found that these are good for the product.</a:t>
            </a:r>
          </a:p>
          <a:p>
            <a:r>
              <a:rPr lang="en-US" dirty="0"/>
              <a:t>The price of raw materials is justifiable.</a:t>
            </a:r>
          </a:p>
          <a:p>
            <a:r>
              <a:rPr lang="en-US" dirty="0"/>
              <a:t>It is also worth noting the rise in the price of raw materials in the future.</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9"/>
            <a:ext cx="7886700" cy="1124037"/>
          </a:xfrm>
        </p:spPr>
        <p:txBody>
          <a:bodyPr>
            <a:normAutofit fontScale="90000"/>
          </a:bodyPr>
          <a:lstStyle/>
          <a:p>
            <a:r>
              <a:rPr lang="en-US" b="1" i="1" dirty="0" smtClean="0"/>
              <a:t/>
            </a:r>
            <a:br>
              <a:rPr lang="en-US" b="1" i="1" dirty="0" smtClean="0"/>
            </a:br>
            <a:r>
              <a:rPr lang="en-US" b="1" i="1" dirty="0" smtClean="0"/>
              <a:t>Technological Availability</a:t>
            </a:r>
            <a:r>
              <a:rPr lang="en-US" b="1" dirty="0" smtClean="0"/>
              <a:t/>
            </a:r>
            <a:br>
              <a:rPr lang="en-US" b="1" dirty="0" smtClean="0"/>
            </a:br>
            <a:endParaRPr lang="en-US" dirty="0"/>
          </a:p>
        </p:txBody>
      </p:sp>
      <p:sp>
        <p:nvSpPr>
          <p:cNvPr id="3" name="Content Placeholder 2"/>
          <p:cNvSpPr>
            <a:spLocks noGrp="1"/>
          </p:cNvSpPr>
          <p:nvPr>
            <p:ph idx="1"/>
          </p:nvPr>
        </p:nvSpPr>
        <p:spPr>
          <a:xfrm>
            <a:off x="628650" y="1593669"/>
            <a:ext cx="7886700" cy="4583294"/>
          </a:xfrm>
        </p:spPr>
        <p:txBody>
          <a:bodyPr>
            <a:normAutofit/>
          </a:bodyPr>
          <a:lstStyle/>
          <a:p>
            <a:pPr>
              <a:buFont typeface="Wingdings" pitchFamily="2" charset="2"/>
              <a:buChar char="ü"/>
            </a:pPr>
            <a:r>
              <a:rPr lang="en-US" dirty="0"/>
              <a:t>The technology or technologies that will be used have been tried before.</a:t>
            </a:r>
          </a:p>
          <a:p>
            <a:pPr>
              <a:buFont typeface="Wingdings" pitchFamily="2" charset="2"/>
              <a:buChar char="ü"/>
            </a:pPr>
            <a:r>
              <a:rPr lang="en-US" dirty="0"/>
              <a:t>Specific prices for technology are possible to produce the desired products.</a:t>
            </a:r>
          </a:p>
          <a:p>
            <a:pPr>
              <a:buFont typeface="Wingdings" pitchFamily="2" charset="2"/>
              <a:buChar char="ü"/>
            </a:pPr>
            <a:r>
              <a:rPr lang="en-US" dirty="0"/>
              <a:t>The technology is appropriate for the level of production, investment level and the quality of the desired product.</a:t>
            </a:r>
          </a:p>
          <a:p>
            <a:pPr>
              <a:buFont typeface="Wingdings" pitchFamily="2" charset="2"/>
              <a:buChar char="ü"/>
            </a:pPr>
            <a:r>
              <a:rPr lang="en-US" dirty="0"/>
              <a:t>The project will not suffer from the obsolete technology, which would lead to the invalidity of the project.</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b="1" i="1" dirty="0" smtClean="0"/>
              <a:t/>
            </a:r>
            <a:br>
              <a:rPr lang="tr-TR" b="1" i="1" dirty="0" smtClean="0"/>
            </a:br>
            <a:r>
              <a:rPr lang="it-IT" b="1" i="1" dirty="0" err="1"/>
              <a:t>Availability</a:t>
            </a:r>
            <a:r>
              <a:rPr lang="it-IT" b="1" i="1" dirty="0"/>
              <a:t> of </a:t>
            </a:r>
            <a:r>
              <a:rPr lang="it-IT" b="1" i="1" dirty="0" err="1"/>
              <a:t>qualified</a:t>
            </a:r>
            <a:r>
              <a:rPr lang="it-IT" b="1" i="1" dirty="0"/>
              <a:t> </a:t>
            </a:r>
            <a:r>
              <a:rPr lang="it-IT" b="1" i="1" dirty="0" smtClean="0"/>
              <a:t>staff</a:t>
            </a:r>
            <a:r>
              <a:rPr lang="en-US" b="1" dirty="0" smtClean="0"/>
              <a:t/>
            </a:r>
            <a:br>
              <a:rPr lang="en-US" b="1" dirty="0" smtClean="0"/>
            </a:br>
            <a:endParaRPr lang="en-US" dirty="0"/>
          </a:p>
        </p:txBody>
      </p:sp>
      <p:sp>
        <p:nvSpPr>
          <p:cNvPr id="3" name="Content Placeholder 2"/>
          <p:cNvSpPr>
            <a:spLocks noGrp="1"/>
          </p:cNvSpPr>
          <p:nvPr>
            <p:ph idx="1"/>
          </p:nvPr>
        </p:nvSpPr>
        <p:spPr/>
        <p:txBody>
          <a:bodyPr/>
          <a:lstStyle/>
          <a:p>
            <a:pPr>
              <a:buFont typeface="Wingdings" pitchFamily="2" charset="2"/>
              <a:buChar char="ü"/>
            </a:pPr>
            <a:r>
              <a:rPr lang="en-US" dirty="0"/>
              <a:t>To have </a:t>
            </a:r>
            <a:r>
              <a:rPr lang="en-US" dirty="0" smtClean="0"/>
              <a:t>personnel included in the projects </a:t>
            </a:r>
            <a:r>
              <a:rPr lang="en-US" dirty="0"/>
              <a:t>with the necessary conceptual, managerial, technical and manual skills.</a:t>
            </a:r>
          </a:p>
          <a:p>
            <a:pPr>
              <a:buFont typeface="Wingdings" pitchFamily="2" charset="2"/>
              <a:buChar char="ü"/>
            </a:pPr>
            <a:r>
              <a:rPr lang="en-US" dirty="0"/>
              <a:t>The offer for this staff is relatively stable so that it does not endanger the project.</a:t>
            </a:r>
          </a:p>
          <a:p>
            <a:pPr>
              <a:buFont typeface="Wingdings" pitchFamily="2" charset="2"/>
              <a:buChar char="ü"/>
            </a:pPr>
            <a:r>
              <a:rPr lang="en-US" dirty="0"/>
              <a:t>The labor cost is projected to be flexible.</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a:bodyPr>
          <a:lstStyle/>
          <a:p>
            <a:pPr algn="ctr"/>
            <a:r>
              <a:rPr lang="it-IT" sz="4400" dirty="0" err="1" smtClean="0">
                <a:solidFill>
                  <a:srgbClr val="3C7486"/>
                </a:solidFill>
                <a:latin typeface="Century" panose="02040604050505020304" pitchFamily="18" charset="0"/>
              </a:rPr>
              <a:t>Module</a:t>
            </a:r>
            <a:r>
              <a:rPr lang="it-IT" sz="4400" dirty="0" smtClean="0">
                <a:solidFill>
                  <a:srgbClr val="3C7486"/>
                </a:solidFill>
                <a:latin typeface="Century" panose="02040604050505020304" pitchFamily="18" charset="0"/>
              </a:rPr>
              <a:t> 9</a:t>
            </a:r>
            <a:br>
              <a:rPr lang="it-IT" sz="4400" dirty="0" smtClean="0">
                <a:solidFill>
                  <a:srgbClr val="3C7486"/>
                </a:solidFill>
                <a:latin typeface="Century" panose="02040604050505020304" pitchFamily="18" charset="0"/>
              </a:rPr>
            </a:br>
            <a:r>
              <a:rPr lang="it-IT" sz="4400" dirty="0" smtClean="0">
                <a:solidFill>
                  <a:srgbClr val="3C7486"/>
                </a:solidFill>
                <a:latin typeface="Century" panose="02040604050505020304" pitchFamily="18" charset="0"/>
              </a:rPr>
              <a:t>Business Plan Development</a:t>
            </a:r>
            <a:br>
              <a:rPr lang="it-IT" sz="4400" dirty="0" smtClean="0">
                <a:solidFill>
                  <a:srgbClr val="3C7486"/>
                </a:solidFill>
                <a:latin typeface="Century" panose="02040604050505020304" pitchFamily="18" charset="0"/>
              </a:rPr>
            </a:br>
            <a:endParaRPr lang="el-GR" sz="4400" dirty="0"/>
          </a:p>
        </p:txBody>
      </p:sp>
    </p:spTree>
    <p:extLst>
      <p:ext uri="{BB962C8B-B14F-4D97-AF65-F5344CB8AC3E}">
        <p14:creationId xmlns:p14="http://schemas.microsoft.com/office/powerpoint/2010/main" val="10663847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b="1" i="1" dirty="0" err="1"/>
              <a:t>Priority</a:t>
            </a:r>
            <a:r>
              <a:rPr lang="it-IT" b="1" i="1" dirty="0"/>
              <a:t> of the state</a:t>
            </a:r>
            <a:endParaRPr lang="en-US" dirty="0"/>
          </a:p>
        </p:txBody>
      </p:sp>
      <p:sp>
        <p:nvSpPr>
          <p:cNvPr id="3" name="Content Placeholder 2"/>
          <p:cNvSpPr>
            <a:spLocks noGrp="1"/>
          </p:cNvSpPr>
          <p:nvPr>
            <p:ph idx="1"/>
          </p:nvPr>
        </p:nvSpPr>
        <p:spPr/>
        <p:txBody>
          <a:bodyPr/>
          <a:lstStyle/>
          <a:p>
            <a:pPr>
              <a:buFont typeface="Wingdings" pitchFamily="2" charset="2"/>
              <a:buChar char="ü"/>
            </a:pPr>
            <a:r>
              <a:rPr lang="en-US" dirty="0"/>
              <a:t>The project is classified in the priority list of Government for investment or support.</a:t>
            </a:r>
          </a:p>
          <a:p>
            <a:pPr>
              <a:buFont typeface="Wingdings" pitchFamily="2" charset="2"/>
              <a:buChar char="ü"/>
            </a:pPr>
            <a:r>
              <a:rPr lang="en-US" dirty="0"/>
              <a:t>The project benefits other subsidies or support from the Government such as fiscal, monetary, or technical assistance</a:t>
            </a:r>
          </a:p>
          <a:p>
            <a:pPr>
              <a:buFont typeface="Wingdings" pitchFamily="2" charset="2"/>
              <a:buChar char="ü"/>
            </a:pPr>
            <a:r>
              <a:rPr lang="en-US" dirty="0"/>
              <a:t>The project benefits from government policies for substitution of imports, export promotion, employment programs, rural industrialization programs, technology transfer, etc.</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fontAlgn="t"/>
            <a:r>
              <a:rPr lang="it-IT" b="1" i="1" dirty="0" err="1" smtClean="0"/>
              <a:t>Other</a:t>
            </a:r>
            <a:r>
              <a:rPr lang="it-IT" b="1" i="1" dirty="0" smtClean="0"/>
              <a:t> </a:t>
            </a:r>
            <a:r>
              <a:rPr lang="it-IT" b="1" i="1" dirty="0" err="1"/>
              <a:t>criteria</a:t>
            </a:r>
            <a:endParaRPr lang="it-IT" b="1" i="1" dirty="0"/>
          </a:p>
        </p:txBody>
      </p:sp>
      <p:sp>
        <p:nvSpPr>
          <p:cNvPr id="3" name="Content Placeholder 2"/>
          <p:cNvSpPr>
            <a:spLocks noGrp="1"/>
          </p:cNvSpPr>
          <p:nvPr>
            <p:ph idx="1"/>
          </p:nvPr>
        </p:nvSpPr>
        <p:spPr/>
        <p:txBody>
          <a:bodyPr/>
          <a:lstStyle/>
          <a:p>
            <a:pPr>
              <a:buFont typeface="Wingdings" pitchFamily="2" charset="2"/>
              <a:buNone/>
            </a:pPr>
            <a:r>
              <a:rPr lang="en-US" dirty="0"/>
              <a:t>They can be used and whether they play an important role in this project idea, such as</a:t>
            </a:r>
            <a:r>
              <a:rPr lang="en-US" dirty="0" smtClean="0"/>
              <a:t>:</a:t>
            </a:r>
          </a:p>
          <a:p>
            <a:pPr>
              <a:buFont typeface="Wingdings" pitchFamily="2" charset="2"/>
              <a:buNone/>
            </a:pPr>
            <a:endParaRPr lang="it-IT" dirty="0" smtClean="0"/>
          </a:p>
          <a:p>
            <a:pPr>
              <a:buFont typeface="Wingdings" pitchFamily="2" charset="2"/>
              <a:buChar char="ü"/>
            </a:pPr>
            <a:r>
              <a:rPr lang="en-US" dirty="0"/>
              <a:t>Ease of activity.</a:t>
            </a:r>
          </a:p>
          <a:p>
            <a:pPr>
              <a:buFont typeface="Wingdings" pitchFamily="2" charset="2"/>
              <a:buChar char="ü"/>
            </a:pPr>
            <a:r>
              <a:rPr lang="en-US" dirty="0"/>
              <a:t>Exposure to Risk.</a:t>
            </a:r>
          </a:p>
          <a:p>
            <a:pPr>
              <a:buFont typeface="Wingdings" pitchFamily="2" charset="2"/>
              <a:buChar char="ü"/>
            </a:pPr>
            <a:r>
              <a:rPr lang="en-US" dirty="0"/>
              <a:t>Profitability.</a:t>
            </a:r>
          </a:p>
          <a:p>
            <a:pPr>
              <a:buFont typeface="Wingdings" pitchFamily="2" charset="2"/>
              <a:buChar char="ü"/>
            </a:pPr>
            <a:r>
              <a:rPr lang="en-US" dirty="0"/>
              <a:t>Cost and </a:t>
            </a:r>
            <a:r>
              <a:rPr lang="en-US" dirty="0" smtClean="0"/>
              <a:t>Profit.</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30"/>
            <a:ext cx="7886700" cy="1137100"/>
          </a:xfrm>
        </p:spPr>
        <p:txBody>
          <a:bodyPr>
            <a:normAutofit fontScale="90000"/>
          </a:bodyPr>
          <a:lstStyle/>
          <a:p>
            <a:r>
              <a:rPr lang="tr-TR" b="1" i="1" dirty="0" smtClean="0"/>
              <a:t>3- </a:t>
            </a:r>
            <a:r>
              <a:rPr lang="it-IT" b="1" i="1" dirty="0" smtClean="0"/>
              <a:t>BUSINESS PLAN</a:t>
            </a:r>
            <a:r>
              <a:rPr lang="en-US" b="1" i="1" dirty="0" smtClean="0"/>
              <a:t/>
            </a:r>
            <a:br>
              <a:rPr lang="en-US" b="1" i="1" dirty="0" smtClean="0"/>
            </a:br>
            <a:endParaRPr lang="en-US" dirty="0"/>
          </a:p>
        </p:txBody>
      </p:sp>
      <p:sp>
        <p:nvSpPr>
          <p:cNvPr id="3" name="Content Placeholder 2"/>
          <p:cNvSpPr>
            <a:spLocks noGrp="1"/>
          </p:cNvSpPr>
          <p:nvPr>
            <p:ph idx="1"/>
          </p:nvPr>
        </p:nvSpPr>
        <p:spPr>
          <a:xfrm>
            <a:off x="628650" y="1685109"/>
            <a:ext cx="7886700" cy="4491854"/>
          </a:xfrm>
        </p:spPr>
        <p:txBody>
          <a:bodyPr/>
          <a:lstStyle/>
          <a:p>
            <a:pPr>
              <a:buFontTx/>
              <a:buNone/>
            </a:pPr>
            <a:r>
              <a:rPr lang="tr-TR" b="1" i="1" dirty="0" smtClean="0">
                <a:latin typeface="Trebuchet MS" pitchFamily="34" charset="0"/>
              </a:rPr>
              <a:t>a) </a:t>
            </a:r>
            <a:r>
              <a:rPr lang="en-US" b="1" i="1" dirty="0" smtClean="0">
                <a:latin typeface="Trebuchet MS" pitchFamily="34" charset="0"/>
              </a:rPr>
              <a:t>WHAT IS A BUSINESS PLAN?</a:t>
            </a:r>
            <a:endParaRPr lang="en-US" b="1" i="1" dirty="0" smtClean="0">
              <a:latin typeface="Trebuchet MS" pitchFamily="34" charset="0"/>
            </a:endParaRPr>
          </a:p>
          <a:p>
            <a:pPr>
              <a:buFontTx/>
              <a:buNone/>
            </a:pPr>
            <a:endParaRPr lang="en-US" b="1" i="1" dirty="0" smtClean="0">
              <a:latin typeface="Trebuchet MS" pitchFamily="34" charset="0"/>
            </a:endParaRPr>
          </a:p>
          <a:p>
            <a:pPr>
              <a:buFontTx/>
              <a:buNone/>
            </a:pPr>
            <a:r>
              <a:rPr lang="en-US" sz="2400" b="1" dirty="0">
                <a:latin typeface="Trebuchet MS" pitchFamily="34" charset="0"/>
              </a:rPr>
              <a:t>The business plan is a document that accomplishes two main tasks</a:t>
            </a:r>
            <a:r>
              <a:rPr lang="en-US" sz="2400" b="1" dirty="0" smtClean="0">
                <a:latin typeface="Trebuchet MS" pitchFamily="34" charset="0"/>
              </a:rPr>
              <a:t>.</a:t>
            </a:r>
          </a:p>
          <a:p>
            <a:r>
              <a:rPr lang="en-US" sz="2400" b="1" dirty="0">
                <a:latin typeface="Trebuchet MS" pitchFamily="34" charset="0"/>
              </a:rPr>
              <a:t>Firstly</a:t>
            </a:r>
            <a:r>
              <a:rPr lang="en-US" sz="2400" dirty="0">
                <a:latin typeface="Trebuchet MS" pitchFamily="34" charset="0"/>
              </a:rPr>
              <a:t>, it determines the nature and the context of business opportunity - why is such a possibility?</a:t>
            </a:r>
          </a:p>
          <a:p>
            <a:r>
              <a:rPr lang="en-US" sz="2400" b="1" dirty="0" smtClean="0">
                <a:latin typeface="Trebuchet MS" pitchFamily="34" charset="0"/>
              </a:rPr>
              <a:t>Secondly</a:t>
            </a:r>
            <a:r>
              <a:rPr lang="en-US" sz="2400" dirty="0" smtClean="0">
                <a:latin typeface="Trebuchet MS" pitchFamily="34" charset="0"/>
              </a:rPr>
              <a:t>, </a:t>
            </a:r>
            <a:r>
              <a:rPr lang="en-US" sz="2400" dirty="0">
                <a:latin typeface="Trebuchet MS" pitchFamily="34" charset="0"/>
              </a:rPr>
              <a:t>the business plan is the way the entrepreneur's plans will use the opportunity that exists</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sz="3100" b="1" dirty="0" smtClean="0">
                <a:latin typeface="Trebuchet MS" pitchFamily="34" charset="0"/>
              </a:rPr>
              <a:t>b) </a:t>
            </a:r>
            <a:r>
              <a:rPr lang="en-US" sz="3100" b="1" cap="small" dirty="0">
                <a:latin typeface="Trebuchet MS" pitchFamily="34" charset="0"/>
              </a:rPr>
              <a:t>Reasons to Prepare a Business Plan</a:t>
            </a:r>
            <a:r>
              <a:rPr lang="en-US" b="1" dirty="0" smtClean="0">
                <a:latin typeface="Trebuchet MS" pitchFamily="34" charset="0"/>
              </a:rPr>
              <a:t/>
            </a:r>
            <a:br>
              <a:rPr lang="en-US" b="1" dirty="0" smtClean="0">
                <a:latin typeface="Trebuchet MS" pitchFamily="34" charset="0"/>
              </a:rPr>
            </a:br>
            <a:endParaRPr lang="en-US" dirty="0"/>
          </a:p>
        </p:txBody>
      </p:sp>
      <p:sp>
        <p:nvSpPr>
          <p:cNvPr id="3" name="Content Placeholder 2"/>
          <p:cNvSpPr>
            <a:spLocks noGrp="1"/>
          </p:cNvSpPr>
          <p:nvPr>
            <p:ph idx="1"/>
          </p:nvPr>
        </p:nvSpPr>
        <p:spPr/>
        <p:txBody>
          <a:bodyPr>
            <a:normAutofit/>
          </a:bodyPr>
          <a:lstStyle/>
          <a:p>
            <a:pPr lvl="1">
              <a:buFontTx/>
              <a:buNone/>
            </a:pPr>
            <a:r>
              <a:rPr lang="nl-NL" sz="2800" dirty="0" smtClean="0">
                <a:latin typeface="Trebuchet MS" pitchFamily="34" charset="0"/>
              </a:rPr>
              <a:t>1) </a:t>
            </a:r>
            <a:r>
              <a:rPr lang="en-US" sz="2800" dirty="0" smtClean="0">
                <a:latin typeface="Trebuchet MS" pitchFamily="34" charset="0"/>
              </a:rPr>
              <a:t>to </a:t>
            </a:r>
            <a:r>
              <a:rPr lang="en-US" sz="2800" dirty="0">
                <a:latin typeface="Trebuchet MS" pitchFamily="34" charset="0"/>
              </a:rPr>
              <a:t>create a sales document for distribution to other interested parties who are out of business, and</a:t>
            </a:r>
          </a:p>
          <a:p>
            <a:pPr lvl="1">
              <a:buFontTx/>
              <a:buNone/>
            </a:pPr>
            <a:endParaRPr lang="en-US" sz="2800" dirty="0">
              <a:latin typeface="Trebuchet MS" pitchFamily="34" charset="0"/>
            </a:endParaRPr>
          </a:p>
          <a:p>
            <a:pPr lvl="1">
              <a:buFontTx/>
              <a:buNone/>
            </a:pPr>
            <a:r>
              <a:rPr lang="en-US" sz="2800" dirty="0">
                <a:latin typeface="Trebuchet MS" pitchFamily="34" charset="0"/>
              </a:rPr>
              <a:t>2) to provide a clear document of intentions and </a:t>
            </a:r>
            <a:r>
              <a:rPr lang="en-US" sz="2800" u="sng" dirty="0">
                <a:latin typeface="Trebuchet MS" pitchFamily="34" charset="0"/>
              </a:rPr>
              <a:t>internal</a:t>
            </a:r>
            <a:r>
              <a:rPr lang="en-US" sz="2800" dirty="0">
                <a:latin typeface="Trebuchet MS" pitchFamily="34" charset="0"/>
              </a:rPr>
              <a:t> strategies</a:t>
            </a:r>
            <a:r>
              <a:rPr lang="nl-NL" sz="2800" dirty="0" smtClean="0">
                <a:latin typeface="Trebuchet MS" pitchFamily="34" charset="0"/>
              </a:rPr>
              <a:t>. </a:t>
            </a:r>
            <a:endParaRPr lang="en-US" sz="2800" dirty="0" smtClean="0">
              <a:latin typeface="Trebuchet MS" pitchFamily="34" charset="0"/>
            </a:endParaRPr>
          </a:p>
          <a:p>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tr-TR" sz="3600" b="1" dirty="0" smtClean="0">
                <a:latin typeface="Trebuchet MS" pitchFamily="34" charset="0"/>
              </a:rPr>
              <a:t>c)</a:t>
            </a:r>
            <a:r>
              <a:rPr lang="en-US" sz="3600" b="1" dirty="0" smtClean="0">
                <a:latin typeface="Trebuchet MS" pitchFamily="34" charset="0"/>
              </a:rPr>
              <a:t> </a:t>
            </a:r>
            <a:r>
              <a:rPr lang="en-US" sz="3600" b="1" dirty="0">
                <a:latin typeface="Trebuchet MS" pitchFamily="34" charset="0"/>
              </a:rPr>
              <a:t>Understanding the investor's view of business plans:</a:t>
            </a:r>
            <a:endParaRPr lang="en-US" dirty="0"/>
          </a:p>
        </p:txBody>
      </p:sp>
      <p:sp>
        <p:nvSpPr>
          <p:cNvPr id="3" name="Content Placeholder 2"/>
          <p:cNvSpPr>
            <a:spLocks noGrp="1"/>
          </p:cNvSpPr>
          <p:nvPr>
            <p:ph idx="1"/>
          </p:nvPr>
        </p:nvSpPr>
        <p:spPr>
          <a:xfrm>
            <a:off x="628650" y="1957764"/>
            <a:ext cx="7886700" cy="4351338"/>
          </a:xfrm>
        </p:spPr>
        <p:txBody>
          <a:bodyPr/>
          <a:lstStyle/>
          <a:p>
            <a:pPr>
              <a:lnSpc>
                <a:spcPct val="80000"/>
              </a:lnSpc>
            </a:pPr>
            <a:r>
              <a:rPr lang="en-US" b="1" i="1" dirty="0">
                <a:latin typeface="Trebuchet MS" pitchFamily="34" charset="0"/>
              </a:rPr>
              <a:t>The investor puts little time on business plans.</a:t>
            </a:r>
          </a:p>
          <a:p>
            <a:pPr>
              <a:lnSpc>
                <a:spcPct val="80000"/>
              </a:lnSpc>
            </a:pPr>
            <a:r>
              <a:rPr lang="en-US" b="1" i="1" dirty="0">
                <a:latin typeface="Trebuchet MS" pitchFamily="34" charset="0"/>
              </a:rPr>
              <a:t>Features of the business plan that attract investors.</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30"/>
            <a:ext cx="7886700" cy="1176288"/>
          </a:xfrm>
        </p:spPr>
        <p:txBody>
          <a:bodyPr>
            <a:normAutofit/>
          </a:bodyPr>
          <a:lstStyle/>
          <a:p>
            <a:r>
              <a:rPr lang="en-US" sz="3200" b="1" i="1" dirty="0" smtClean="0">
                <a:latin typeface="Trebuchet MS" pitchFamily="34" charset="0"/>
              </a:rPr>
              <a:t> </a:t>
            </a:r>
            <a:r>
              <a:rPr lang="en-US" sz="3200" b="1" dirty="0">
                <a:latin typeface="Trebuchet MS" pitchFamily="34" charset="0"/>
              </a:rPr>
              <a:t>Features of business plans:</a:t>
            </a:r>
            <a:endParaRPr lang="en-US" sz="3200" dirty="0"/>
          </a:p>
        </p:txBody>
      </p:sp>
      <p:sp>
        <p:nvSpPr>
          <p:cNvPr id="3" name="Content Placeholder 2"/>
          <p:cNvSpPr>
            <a:spLocks noGrp="1"/>
          </p:cNvSpPr>
          <p:nvPr>
            <p:ph idx="1"/>
          </p:nvPr>
        </p:nvSpPr>
        <p:spPr>
          <a:xfrm>
            <a:off x="628650" y="1463040"/>
            <a:ext cx="7886700" cy="5003074"/>
          </a:xfrm>
        </p:spPr>
        <p:txBody>
          <a:bodyPr>
            <a:noAutofit/>
          </a:bodyPr>
          <a:lstStyle/>
          <a:p>
            <a:pPr>
              <a:lnSpc>
                <a:spcPct val="80000"/>
              </a:lnSpc>
              <a:buFont typeface="Wingdings" pitchFamily="2" charset="2"/>
              <a:buChar char="Ø"/>
            </a:pPr>
            <a:r>
              <a:rPr lang="en-US" sz="2400" dirty="0">
                <a:latin typeface="Trebuchet MS" pitchFamily="34" charset="0"/>
              </a:rPr>
              <a:t>The plan should clearly state what the founder and the company expects to achieve at present and in perspective</a:t>
            </a:r>
            <a:r>
              <a:rPr lang="en-US" sz="2400" dirty="0" smtClean="0">
                <a:latin typeface="Trebuchet MS" pitchFamily="34" charset="0"/>
              </a:rPr>
              <a:t>.</a:t>
            </a:r>
          </a:p>
          <a:p>
            <a:pPr marL="0" indent="0">
              <a:lnSpc>
                <a:spcPct val="80000"/>
              </a:lnSpc>
              <a:buNone/>
            </a:pPr>
            <a:endParaRPr lang="en-US" sz="2400" dirty="0">
              <a:latin typeface="Trebuchet MS" pitchFamily="34" charset="0"/>
            </a:endParaRPr>
          </a:p>
          <a:p>
            <a:pPr>
              <a:lnSpc>
                <a:spcPct val="80000"/>
              </a:lnSpc>
              <a:buFont typeface="Wingdings" pitchFamily="2" charset="2"/>
              <a:buChar char="Ø"/>
            </a:pPr>
            <a:r>
              <a:rPr lang="en-US" sz="2400" dirty="0">
                <a:latin typeface="Trebuchet MS" pitchFamily="34" charset="0"/>
              </a:rPr>
              <a:t>The plan </a:t>
            </a:r>
            <a:r>
              <a:rPr lang="en-US" sz="2400" dirty="0" smtClean="0">
                <a:latin typeface="Trebuchet MS" pitchFamily="34" charset="0"/>
              </a:rPr>
              <a:t>should </a:t>
            </a:r>
            <a:r>
              <a:rPr lang="en-US" sz="2400" dirty="0">
                <a:latin typeface="Trebuchet MS" pitchFamily="34" charset="0"/>
              </a:rPr>
              <a:t>provide in quantitative and qualitative terms the benefits that the users of the products or services the company will provide</a:t>
            </a:r>
            <a:r>
              <a:rPr lang="en-US" sz="2400" dirty="0" smtClean="0">
                <a:latin typeface="Trebuchet MS" pitchFamily="34" charset="0"/>
              </a:rPr>
              <a:t>.</a:t>
            </a:r>
          </a:p>
          <a:p>
            <a:pPr marL="0" indent="0">
              <a:lnSpc>
                <a:spcPct val="80000"/>
              </a:lnSpc>
              <a:buNone/>
            </a:pPr>
            <a:endParaRPr lang="en-US" sz="2400" dirty="0">
              <a:latin typeface="Trebuchet MS" pitchFamily="34" charset="0"/>
            </a:endParaRPr>
          </a:p>
          <a:p>
            <a:pPr>
              <a:lnSpc>
                <a:spcPct val="80000"/>
              </a:lnSpc>
              <a:buFont typeface="Wingdings" pitchFamily="2" charset="2"/>
              <a:buChar char="Ø"/>
            </a:pPr>
            <a:r>
              <a:rPr lang="en-US" sz="2400" dirty="0" smtClean="0">
                <a:latin typeface="Trebuchet MS" pitchFamily="34" charset="0"/>
              </a:rPr>
              <a:t>The </a:t>
            </a:r>
            <a:r>
              <a:rPr lang="en-US" sz="2400" dirty="0">
                <a:latin typeface="Trebuchet MS" pitchFamily="34" charset="0"/>
              </a:rPr>
              <a:t>plan should justify financially the means chosen to sell</a:t>
            </a:r>
            <a:r>
              <a:rPr lang="en-US" sz="2400" dirty="0" smtClean="0">
                <a:latin typeface="Trebuchet MS" pitchFamily="34" charset="0"/>
              </a:rPr>
              <a:t>.</a:t>
            </a:r>
          </a:p>
          <a:p>
            <a:pPr marL="0" indent="0">
              <a:lnSpc>
                <a:spcPct val="80000"/>
              </a:lnSpc>
              <a:buNone/>
            </a:pPr>
            <a:endParaRPr lang="en-US" sz="2400" dirty="0">
              <a:latin typeface="Trebuchet MS" pitchFamily="34" charset="0"/>
            </a:endParaRPr>
          </a:p>
          <a:p>
            <a:pPr>
              <a:lnSpc>
                <a:spcPct val="80000"/>
              </a:lnSpc>
              <a:buFont typeface="Wingdings" pitchFamily="2" charset="2"/>
              <a:buChar char="Ø"/>
            </a:pPr>
            <a:r>
              <a:rPr lang="en-US" sz="2400" dirty="0" smtClean="0">
                <a:latin typeface="Trebuchet MS" pitchFamily="34" charset="0"/>
              </a:rPr>
              <a:t>The </a:t>
            </a:r>
            <a:r>
              <a:rPr lang="en-US" sz="2400" dirty="0">
                <a:latin typeface="Trebuchet MS" pitchFamily="34" charset="0"/>
              </a:rPr>
              <a:t>plan should explain and justify the level of development of the product, and describe in detail the production process and the relevant costs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875211"/>
            <a:ext cx="7886700" cy="5301752"/>
          </a:xfrm>
        </p:spPr>
        <p:txBody>
          <a:bodyPr>
            <a:normAutofit/>
          </a:bodyPr>
          <a:lstStyle/>
          <a:p>
            <a:pPr>
              <a:buFont typeface="Wingdings" pitchFamily="2" charset="2"/>
              <a:buChar char="Ø"/>
            </a:pPr>
            <a:r>
              <a:rPr lang="en-US" sz="2400" dirty="0">
                <a:latin typeface="Trebuchet MS" pitchFamily="34" charset="0"/>
              </a:rPr>
              <a:t>The plan should describe your partners as a group of experienced managers with complementary business skills.</a:t>
            </a:r>
          </a:p>
          <a:p>
            <a:pPr>
              <a:buFont typeface="Wingdings" pitchFamily="2" charset="2"/>
              <a:buChar char="Ø"/>
            </a:pPr>
            <a:endParaRPr lang="en-US" sz="2400" dirty="0">
              <a:latin typeface="Trebuchet MS" pitchFamily="34" charset="0"/>
            </a:endParaRPr>
          </a:p>
          <a:p>
            <a:pPr>
              <a:buFont typeface="Wingdings" pitchFamily="2" charset="2"/>
              <a:buChar char="Ø"/>
            </a:pPr>
            <a:r>
              <a:rPr lang="en-US" sz="2400" dirty="0">
                <a:latin typeface="Trebuchet MS" pitchFamily="34" charset="0"/>
              </a:rPr>
              <a:t>The plan should contain reliable financial projects, with documented and well-documented key data.</a:t>
            </a:r>
          </a:p>
          <a:p>
            <a:pPr>
              <a:buFont typeface="Wingdings" pitchFamily="2" charset="2"/>
              <a:buChar char="Ø"/>
            </a:pPr>
            <a:endParaRPr lang="en-US" sz="2400" dirty="0">
              <a:latin typeface="Trebuchet MS" pitchFamily="34" charset="0"/>
            </a:endParaRPr>
          </a:p>
          <a:p>
            <a:pPr>
              <a:buFont typeface="Wingdings" pitchFamily="2" charset="2"/>
              <a:buChar char="Ø"/>
            </a:pPr>
            <a:r>
              <a:rPr lang="en-US" sz="2400" dirty="0">
                <a:latin typeface="Trebuchet MS" pitchFamily="34" charset="0"/>
              </a:rPr>
              <a:t>The plan should show how the investor can spend the money in three to seven years, through a proper capital appreciation</a:t>
            </a:r>
          </a:p>
          <a:p>
            <a:pPr>
              <a:buFont typeface="Wingdings" pitchFamily="2" charset="2"/>
              <a:buChar char="Ø"/>
            </a:pPr>
            <a:endParaRPr lang="en-US" sz="2400" dirty="0">
              <a:latin typeface="Trebuchet MS" pitchFamily="34" charset="0"/>
            </a:endParaRPr>
          </a:p>
          <a:p>
            <a:pPr>
              <a:buFont typeface="Wingdings" pitchFamily="2" charset="2"/>
              <a:buChar char="Ø"/>
            </a:pPr>
            <a:r>
              <a:rPr lang="en-US" sz="2400" dirty="0">
                <a:latin typeface="Trebuchet MS" pitchFamily="34" charset="0"/>
              </a:rPr>
              <a:t>The plan should be explained concisely and simply.</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99815"/>
            <a:ext cx="7886700" cy="1325563"/>
          </a:xfrm>
        </p:spPr>
        <p:txBody>
          <a:bodyPr>
            <a:normAutofit fontScale="90000"/>
          </a:bodyPr>
          <a:lstStyle/>
          <a:p>
            <a:r>
              <a:rPr lang="tr-TR" sz="4000" b="1" dirty="0" smtClean="0">
                <a:latin typeface="Trebuchet MS" pitchFamily="34" charset="0"/>
              </a:rPr>
              <a:t/>
            </a:r>
            <a:br>
              <a:rPr lang="tr-TR" sz="4000" b="1" dirty="0" smtClean="0">
                <a:latin typeface="Trebuchet MS" pitchFamily="34" charset="0"/>
              </a:rPr>
            </a:br>
            <a:r>
              <a:rPr lang="tr-TR" sz="4000" b="1" dirty="0" smtClean="0">
                <a:latin typeface="Trebuchet MS" pitchFamily="34" charset="0"/>
              </a:rPr>
              <a:t>d)</a:t>
            </a:r>
            <a:r>
              <a:rPr lang="it-IT" sz="4000" b="1" dirty="0" smtClean="0">
                <a:latin typeface="Trebuchet MS" pitchFamily="34" charset="0"/>
              </a:rPr>
              <a:t> </a:t>
            </a:r>
            <a:r>
              <a:rPr lang="en-US" sz="4000" b="1" dirty="0">
                <a:latin typeface="Trebuchet MS" pitchFamily="34" charset="0"/>
              </a:rPr>
              <a:t>How necessary is a business </a:t>
            </a:r>
            <a:r>
              <a:rPr lang="en-US" sz="4000" b="1" dirty="0" smtClean="0">
                <a:latin typeface="Trebuchet MS" pitchFamily="34" charset="0"/>
              </a:rPr>
              <a:t>plan?</a:t>
            </a:r>
            <a:r>
              <a:rPr lang="en-US" b="1" i="1" dirty="0" smtClean="0">
                <a:solidFill>
                  <a:srgbClr val="990033"/>
                </a:solidFill>
                <a:latin typeface="Trebuchet MS" pitchFamily="34" charset="0"/>
              </a:rPr>
              <a:t/>
            </a:r>
            <a:br>
              <a:rPr lang="en-US" b="1" i="1" dirty="0" smtClean="0">
                <a:solidFill>
                  <a:srgbClr val="990033"/>
                </a:solidFill>
                <a:latin typeface="Trebuchet MS" pitchFamily="34" charset="0"/>
              </a:rPr>
            </a:br>
            <a:endParaRPr lang="en-US" dirty="0"/>
          </a:p>
        </p:txBody>
      </p:sp>
      <p:sp>
        <p:nvSpPr>
          <p:cNvPr id="3" name="Content Placeholder 2"/>
          <p:cNvSpPr>
            <a:spLocks noGrp="1"/>
          </p:cNvSpPr>
          <p:nvPr>
            <p:ph idx="1"/>
          </p:nvPr>
        </p:nvSpPr>
        <p:spPr>
          <a:xfrm>
            <a:off x="628650" y="1724297"/>
            <a:ext cx="7886700" cy="4452666"/>
          </a:xfrm>
        </p:spPr>
        <p:txBody>
          <a:bodyPr/>
          <a:lstStyle/>
          <a:p>
            <a:pPr>
              <a:buFont typeface="Wingdings" pitchFamily="2" charset="2"/>
              <a:buChar char="ü"/>
            </a:pPr>
            <a:r>
              <a:rPr lang="en-US" b="1" i="1" dirty="0">
                <a:latin typeface="Trebuchet MS" pitchFamily="34" charset="0"/>
              </a:rPr>
              <a:t>Style and management ability</a:t>
            </a:r>
          </a:p>
          <a:p>
            <a:pPr>
              <a:buFont typeface="Wingdings" pitchFamily="2" charset="2"/>
              <a:buChar char="ü"/>
            </a:pPr>
            <a:r>
              <a:rPr lang="en-US" b="1" i="1" dirty="0">
                <a:latin typeface="Trebuchet MS" pitchFamily="34" charset="0"/>
              </a:rPr>
              <a:t>Management team preferences</a:t>
            </a:r>
          </a:p>
          <a:p>
            <a:pPr>
              <a:buFont typeface="Wingdings" pitchFamily="2" charset="2"/>
              <a:buChar char="ü"/>
            </a:pPr>
            <a:r>
              <a:rPr lang="en-US" b="1" i="1" dirty="0">
                <a:latin typeface="Trebuchet MS" pitchFamily="34" charset="0"/>
              </a:rPr>
              <a:t>Business complexity</a:t>
            </a:r>
          </a:p>
          <a:p>
            <a:pPr>
              <a:buFont typeface="Wingdings" pitchFamily="2" charset="2"/>
              <a:buChar char="ü"/>
            </a:pPr>
            <a:r>
              <a:rPr lang="en-US" b="1" i="1" dirty="0">
                <a:latin typeface="Trebuchet MS" pitchFamily="34" charset="0"/>
              </a:rPr>
              <a:t>Competitive environment</a:t>
            </a:r>
          </a:p>
          <a:p>
            <a:pPr>
              <a:buFont typeface="Wingdings" pitchFamily="2" charset="2"/>
              <a:buChar char="ü"/>
            </a:pPr>
            <a:r>
              <a:rPr lang="en-US" b="1" i="1" dirty="0">
                <a:latin typeface="Trebuchet MS" pitchFamily="34" charset="0"/>
              </a:rPr>
              <a:t>The level of insecurity</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30"/>
            <a:ext cx="7886700" cy="1176288"/>
          </a:xfrm>
        </p:spPr>
        <p:txBody>
          <a:bodyPr>
            <a:noAutofit/>
          </a:bodyPr>
          <a:lstStyle/>
          <a:p>
            <a:r>
              <a:rPr lang="en-US" sz="3600" b="1" i="1" dirty="0" smtClean="0"/>
              <a:t>4. </a:t>
            </a:r>
            <a:r>
              <a:rPr lang="en-US" sz="3600" b="1" i="1" dirty="0">
                <a:latin typeface="Trebuchet MS" pitchFamily="34" charset="0"/>
              </a:rPr>
              <a:t>PREPARATION OF BUSINESS PLAN</a:t>
            </a:r>
            <a:r>
              <a:rPr lang="en-US" sz="3600" b="1" i="1" dirty="0" smtClean="0">
                <a:latin typeface="Trebuchet MS" pitchFamily="34" charset="0"/>
              </a:rPr>
              <a:t/>
            </a:r>
            <a:br>
              <a:rPr lang="en-US" sz="3600" b="1" i="1" dirty="0" smtClean="0">
                <a:latin typeface="Trebuchet MS" pitchFamily="34" charset="0"/>
              </a:rPr>
            </a:br>
            <a:endParaRPr lang="en-US" sz="3600" dirty="0"/>
          </a:p>
        </p:txBody>
      </p:sp>
      <p:sp>
        <p:nvSpPr>
          <p:cNvPr id="3" name="Content Placeholder 2"/>
          <p:cNvSpPr>
            <a:spLocks noGrp="1"/>
          </p:cNvSpPr>
          <p:nvPr>
            <p:ph idx="1"/>
          </p:nvPr>
        </p:nvSpPr>
        <p:spPr>
          <a:xfrm>
            <a:off x="628650" y="1384663"/>
            <a:ext cx="7886700" cy="4792300"/>
          </a:xfrm>
        </p:spPr>
        <p:txBody>
          <a:bodyPr/>
          <a:lstStyle/>
          <a:p>
            <a:r>
              <a:rPr lang="en-US" dirty="0">
                <a:latin typeface="Trebuchet MS" pitchFamily="34" charset="0"/>
              </a:rPr>
              <a:t>When preparing a business plan, two issues are </a:t>
            </a:r>
            <a:r>
              <a:rPr lang="en-US" dirty="0" smtClean="0">
                <a:latin typeface="Trebuchet MS" pitchFamily="34" charset="0"/>
              </a:rPr>
              <a:t>important: </a:t>
            </a:r>
          </a:p>
          <a:p>
            <a:pPr marL="0" indent="0">
              <a:buNone/>
            </a:pPr>
            <a:endParaRPr lang="it-IT" b="1" i="1" dirty="0" smtClean="0">
              <a:latin typeface="Trebuchet MS" pitchFamily="34" charset="0"/>
            </a:endParaRPr>
          </a:p>
          <a:p>
            <a:pPr>
              <a:buNone/>
            </a:pPr>
            <a:r>
              <a:rPr lang="en-US" b="1" i="1" dirty="0">
                <a:latin typeface="Trebuchet MS" pitchFamily="34" charset="0"/>
              </a:rPr>
              <a:t>(1) the basic format and the effectiveness of the written presentation;</a:t>
            </a:r>
          </a:p>
          <a:p>
            <a:pPr>
              <a:buNone/>
            </a:pPr>
            <a:endParaRPr lang="en-US" b="1" i="1" dirty="0">
              <a:latin typeface="Trebuchet MS" pitchFamily="34" charset="0"/>
            </a:endParaRPr>
          </a:p>
          <a:p>
            <a:pPr>
              <a:buNone/>
            </a:pPr>
            <a:r>
              <a:rPr lang="en-US" b="1" i="1" dirty="0">
                <a:latin typeface="Trebuchet MS" pitchFamily="34" charset="0"/>
              </a:rPr>
              <a:t>(2) the content of the plan.</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t>The main </a:t>
            </a:r>
            <a:r>
              <a:rPr lang="en-US" sz="3200" b="1" dirty="0" smtClean="0"/>
              <a:t>components of </a:t>
            </a:r>
            <a:r>
              <a:rPr lang="en-US" sz="3200" b="1" dirty="0"/>
              <a:t>a business plan are:</a:t>
            </a:r>
            <a:endParaRPr lang="en-US" sz="3200" dirty="0"/>
          </a:p>
        </p:txBody>
      </p:sp>
      <p:sp>
        <p:nvSpPr>
          <p:cNvPr id="3" name="Content Placeholder 2"/>
          <p:cNvSpPr>
            <a:spLocks noGrp="1"/>
          </p:cNvSpPr>
          <p:nvPr>
            <p:ph idx="1"/>
          </p:nvPr>
        </p:nvSpPr>
        <p:spPr/>
        <p:txBody>
          <a:bodyPr/>
          <a:lstStyle/>
          <a:p>
            <a:pPr marL="609600" indent="-609600">
              <a:buFont typeface="Wingdings" pitchFamily="2" charset="2"/>
              <a:buChar char="ü"/>
            </a:pPr>
            <a:r>
              <a:rPr lang="en-US" dirty="0">
                <a:latin typeface="Trebuchet MS" pitchFamily="34" charset="0"/>
              </a:rPr>
              <a:t>Executive Summary.</a:t>
            </a:r>
          </a:p>
          <a:p>
            <a:pPr marL="609600" indent="-609600">
              <a:buFont typeface="Wingdings" pitchFamily="2" charset="2"/>
              <a:buChar char="ü"/>
            </a:pPr>
            <a:r>
              <a:rPr lang="en-US" dirty="0">
                <a:latin typeface="Trebuchet MS" pitchFamily="34" charset="0"/>
              </a:rPr>
              <a:t>The general description of the company.</a:t>
            </a:r>
          </a:p>
          <a:p>
            <a:pPr marL="609600" indent="-609600">
              <a:buFont typeface="Wingdings" pitchFamily="2" charset="2"/>
              <a:buChar char="ü"/>
            </a:pPr>
            <a:r>
              <a:rPr lang="en-US" dirty="0">
                <a:latin typeface="Trebuchet MS" pitchFamily="34" charset="0"/>
              </a:rPr>
              <a:t>Product / Service Plan.</a:t>
            </a:r>
          </a:p>
          <a:p>
            <a:pPr marL="609600" indent="-609600">
              <a:buFont typeface="Wingdings" pitchFamily="2" charset="2"/>
              <a:buChar char="ü"/>
            </a:pPr>
            <a:r>
              <a:rPr lang="en-US" dirty="0">
                <a:latin typeface="Trebuchet MS" pitchFamily="34" charset="0"/>
              </a:rPr>
              <a:t>Marketing plan.</a:t>
            </a:r>
          </a:p>
          <a:p>
            <a:pPr marL="609600" indent="-609600">
              <a:buFont typeface="Wingdings" pitchFamily="2" charset="2"/>
              <a:buChar char="ü"/>
            </a:pPr>
            <a:r>
              <a:rPr lang="en-US" dirty="0">
                <a:latin typeface="Trebuchet MS" pitchFamily="34" charset="0"/>
              </a:rPr>
              <a:t>Management plan.</a:t>
            </a:r>
          </a:p>
          <a:p>
            <a:pPr marL="609600" indent="-609600">
              <a:buFont typeface="Wingdings" pitchFamily="2" charset="2"/>
              <a:buChar char="ü"/>
            </a:pPr>
            <a:r>
              <a:rPr lang="en-US" dirty="0">
                <a:latin typeface="Trebuchet MS" pitchFamily="34" charset="0"/>
              </a:rPr>
              <a:t>Operational plan.</a:t>
            </a:r>
          </a:p>
          <a:p>
            <a:pPr marL="609600" indent="-609600">
              <a:buFont typeface="Wingdings" pitchFamily="2" charset="2"/>
              <a:buChar char="ü"/>
            </a:pPr>
            <a:r>
              <a:rPr lang="en-US" dirty="0">
                <a:latin typeface="Trebuchet MS" pitchFamily="34" charset="0"/>
              </a:rPr>
              <a:t>Financial Plan.</a:t>
            </a:r>
          </a:p>
          <a:p>
            <a:pPr marL="609600" indent="-609600">
              <a:buFont typeface="Wingdings" pitchFamily="2" charset="2"/>
              <a:buChar char="ü"/>
            </a:pPr>
            <a:r>
              <a:rPr lang="en-US" dirty="0" smtClean="0">
                <a:latin typeface="Trebuchet MS" pitchFamily="34" charset="0"/>
              </a:rPr>
              <a:t>Annex</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313510"/>
            <a:ext cx="7886700" cy="783770"/>
          </a:xfrm>
        </p:spPr>
        <p:txBody>
          <a:bodyPr/>
          <a:lstStyle/>
          <a:p>
            <a:r>
              <a:rPr lang="it-IT" dirty="0" err="1" smtClean="0"/>
              <a:t>Summary</a:t>
            </a:r>
            <a:endParaRPr lang="el-GR" dirty="0"/>
          </a:p>
        </p:txBody>
      </p:sp>
      <p:sp>
        <p:nvSpPr>
          <p:cNvPr id="3" name="Θέση περιεχομένου 2"/>
          <p:cNvSpPr>
            <a:spLocks noGrp="1"/>
          </p:cNvSpPr>
          <p:nvPr>
            <p:ph sz="half" idx="1"/>
          </p:nvPr>
        </p:nvSpPr>
        <p:spPr>
          <a:xfrm>
            <a:off x="457200" y="1567543"/>
            <a:ext cx="4057650" cy="4678711"/>
          </a:xfrm>
        </p:spPr>
        <p:txBody>
          <a:bodyPr>
            <a:normAutofit/>
          </a:bodyPr>
          <a:lstStyle/>
          <a:p>
            <a:pPr marL="514350" indent="-514350">
              <a:buAutoNum type="arabicPeriod"/>
            </a:pPr>
            <a:r>
              <a:rPr lang="en-US" dirty="0" smtClean="0"/>
              <a:t>How </a:t>
            </a:r>
            <a:r>
              <a:rPr lang="en-US" dirty="0"/>
              <a:t>to start a business in the field of agribusiness</a:t>
            </a:r>
          </a:p>
          <a:p>
            <a:pPr marL="514350" indent="-514350">
              <a:buAutoNum type="arabicPeriod"/>
            </a:pPr>
            <a:r>
              <a:rPr lang="en-US" dirty="0"/>
              <a:t>Personal </a:t>
            </a:r>
            <a:r>
              <a:rPr lang="en-US" dirty="0" smtClean="0"/>
              <a:t>Evaluation</a:t>
            </a:r>
            <a:endParaRPr lang="en-US" dirty="0"/>
          </a:p>
          <a:p>
            <a:pPr marL="514350" indent="-514350">
              <a:buAutoNum type="arabicPeriod"/>
            </a:pPr>
            <a:r>
              <a:rPr lang="en-US" dirty="0"/>
              <a:t>Finding a Successful Business Idea</a:t>
            </a:r>
          </a:p>
          <a:p>
            <a:pPr marL="514350" indent="-514350">
              <a:buAutoNum type="arabicPeriod"/>
            </a:pPr>
            <a:r>
              <a:rPr lang="en-US" dirty="0"/>
              <a:t>Drafting a business plan</a:t>
            </a:r>
          </a:p>
          <a:p>
            <a:pPr marL="514350" indent="-514350">
              <a:buAutoNum type="arabicPeriod"/>
            </a:pPr>
            <a:r>
              <a:rPr lang="en-US" dirty="0"/>
              <a:t>Contents of the business plan</a:t>
            </a:r>
            <a:endParaRPr lang="el-GR" dirty="0"/>
          </a:p>
        </p:txBody>
      </p:sp>
      <p:pic>
        <p:nvPicPr>
          <p:cNvPr id="5" name="Content Placeholder 4" descr="Image result for plan biznesi agroturizem"/>
          <p:cNvPicPr>
            <a:picLocks noGrp="1"/>
          </p:cNvPicPr>
          <p:nvPr>
            <p:ph sz="half" idx="2"/>
          </p:nvPr>
        </p:nvPicPr>
        <p:blipFill>
          <a:blip r:embed="rId2"/>
          <a:srcRect/>
          <a:stretch>
            <a:fillRect/>
          </a:stretch>
        </p:blipFill>
        <p:spPr bwMode="auto">
          <a:xfrm>
            <a:off x="4885509" y="1528355"/>
            <a:ext cx="3931920" cy="4532812"/>
          </a:xfrm>
          <a:prstGeom prst="rect">
            <a:avLst/>
          </a:prstGeom>
          <a:noFill/>
          <a:ln w="9525">
            <a:noFill/>
            <a:miter lim="800000"/>
            <a:headEnd/>
            <a:tailEnd/>
          </a:ln>
        </p:spPr>
      </p:pic>
    </p:spTree>
    <p:extLst>
      <p:ext uri="{BB962C8B-B14F-4D97-AF65-F5344CB8AC3E}">
        <p14:creationId xmlns:p14="http://schemas.microsoft.com/office/powerpoint/2010/main" val="38133426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b="1" dirty="0" smtClean="0">
                <a:latin typeface="Trebuchet MS" pitchFamily="34" charset="0"/>
              </a:rPr>
              <a:t>Cover page</a:t>
            </a:r>
            <a:endParaRPr lang="en-US" dirty="0"/>
          </a:p>
        </p:txBody>
      </p:sp>
      <p:sp>
        <p:nvSpPr>
          <p:cNvPr id="3" name="Content Placeholder 2"/>
          <p:cNvSpPr>
            <a:spLocks noGrp="1"/>
          </p:cNvSpPr>
          <p:nvPr>
            <p:ph idx="1"/>
          </p:nvPr>
        </p:nvSpPr>
        <p:spPr/>
        <p:txBody>
          <a:bodyPr>
            <a:normAutofit/>
          </a:bodyPr>
          <a:lstStyle/>
          <a:p>
            <a:pPr>
              <a:buFontTx/>
              <a:buNone/>
            </a:pPr>
            <a:r>
              <a:rPr lang="en-US" dirty="0" smtClean="0">
                <a:latin typeface="Trebuchet MS" pitchFamily="34" charset="0"/>
              </a:rPr>
              <a:t>The cover </a:t>
            </a:r>
            <a:r>
              <a:rPr lang="en-US" dirty="0">
                <a:latin typeface="Trebuchet MS" pitchFamily="34" charset="0"/>
              </a:rPr>
              <a:t>or front </a:t>
            </a:r>
            <a:r>
              <a:rPr lang="en-US" dirty="0" smtClean="0">
                <a:latin typeface="Trebuchet MS" pitchFamily="34" charset="0"/>
              </a:rPr>
              <a:t>page should include the </a:t>
            </a:r>
            <a:r>
              <a:rPr lang="en-US" dirty="0">
                <a:latin typeface="Trebuchet MS" pitchFamily="34" charset="0"/>
              </a:rPr>
              <a:t>following information:</a:t>
            </a:r>
            <a:endParaRPr lang="en-US" dirty="0" smtClean="0">
              <a:latin typeface="Trebuchet MS" pitchFamily="34" charset="0"/>
            </a:endParaRPr>
          </a:p>
          <a:p>
            <a:r>
              <a:rPr lang="en-US" dirty="0">
                <a:latin typeface="Trebuchet MS" pitchFamily="34" charset="0"/>
              </a:rPr>
              <a:t>Company name, address and phone number.</a:t>
            </a:r>
          </a:p>
          <a:p>
            <a:r>
              <a:rPr lang="en-US" dirty="0">
                <a:latin typeface="Trebuchet MS" pitchFamily="34" charset="0"/>
              </a:rPr>
              <a:t>Business logon, if it exists.</a:t>
            </a:r>
          </a:p>
          <a:p>
            <a:r>
              <a:rPr lang="en-US" dirty="0">
                <a:latin typeface="Trebuchet MS" pitchFamily="34" charset="0"/>
              </a:rPr>
              <a:t>Names, titles, addresses and phone numbers of the owners and key executive persons.</a:t>
            </a:r>
          </a:p>
          <a:p>
            <a:r>
              <a:rPr lang="en-US" dirty="0">
                <a:latin typeface="Trebuchet MS" pitchFamily="34" charset="0"/>
              </a:rPr>
              <a:t>Date of drafting the business plan</a:t>
            </a:r>
            <a:r>
              <a:rPr lang="en-US" dirty="0" smtClean="0">
                <a:latin typeface="Trebuchet MS" pitchFamily="34" charset="0"/>
              </a:rPr>
              <a:t>.</a:t>
            </a:r>
          </a:p>
          <a:p>
            <a:r>
              <a:rPr lang="en-US" dirty="0" smtClean="0">
                <a:latin typeface="Trebuchet MS" pitchFamily="34" charset="0"/>
              </a:rPr>
              <a:t>Version of the draft.</a:t>
            </a:r>
            <a:endParaRPr lang="en-US" dirty="0">
              <a:latin typeface="Trebuchet MS" pitchFamily="34" charset="0"/>
            </a:endParaRPr>
          </a:p>
          <a:p>
            <a:r>
              <a:rPr lang="en-US" dirty="0">
                <a:latin typeface="Trebuchet MS" pitchFamily="34" charset="0"/>
              </a:rPr>
              <a:t>Name of compiler.</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30"/>
            <a:ext cx="7886700" cy="1228540"/>
          </a:xfrm>
        </p:spPr>
        <p:txBody>
          <a:bodyPr>
            <a:normAutofit fontScale="90000"/>
          </a:bodyPr>
          <a:lstStyle/>
          <a:p>
            <a:r>
              <a:rPr lang="en-US" b="1" dirty="0">
                <a:latin typeface="Trebuchet MS" pitchFamily="34" charset="0"/>
              </a:rPr>
              <a:t>Executive Summary.</a:t>
            </a:r>
            <a:r>
              <a:rPr lang="en-US" dirty="0" smtClean="0">
                <a:solidFill>
                  <a:srgbClr val="990033"/>
                </a:solidFill>
                <a:latin typeface="Trebuchet MS" pitchFamily="34" charset="0"/>
              </a:rPr>
              <a:t/>
            </a:r>
            <a:br>
              <a:rPr lang="en-US" dirty="0" smtClean="0">
                <a:solidFill>
                  <a:srgbClr val="990033"/>
                </a:solidFill>
                <a:latin typeface="Trebuchet MS" pitchFamily="34" charset="0"/>
              </a:rPr>
            </a:br>
            <a:endParaRPr lang="en-US" dirty="0"/>
          </a:p>
        </p:txBody>
      </p:sp>
      <p:sp>
        <p:nvSpPr>
          <p:cNvPr id="3" name="Content Placeholder 2"/>
          <p:cNvSpPr>
            <a:spLocks noGrp="1"/>
          </p:cNvSpPr>
          <p:nvPr>
            <p:ph idx="1"/>
          </p:nvPr>
        </p:nvSpPr>
        <p:spPr>
          <a:xfrm>
            <a:off x="628650" y="1541417"/>
            <a:ext cx="7886700" cy="4635546"/>
          </a:xfrm>
        </p:spPr>
        <p:txBody>
          <a:bodyPr/>
          <a:lstStyle/>
          <a:p>
            <a:r>
              <a:rPr lang="en-US" sz="2400" dirty="0">
                <a:latin typeface="Trebuchet MS" pitchFamily="34" charset="0"/>
              </a:rPr>
              <a:t>It should give a precise and clear picture of the proposed business as well as its prospect. This section also presents a business statement (mission).</a:t>
            </a:r>
          </a:p>
          <a:p>
            <a:r>
              <a:rPr lang="en-US" sz="2400" dirty="0">
                <a:latin typeface="Trebuchet MS" pitchFamily="34" charset="0"/>
              </a:rPr>
              <a:t>This part of the business plan should include other details such as:</a:t>
            </a:r>
          </a:p>
          <a:p>
            <a:pPr lvl="1"/>
            <a:r>
              <a:rPr lang="en-US" sz="2000" dirty="0">
                <a:latin typeface="Trebuchet MS" pitchFamily="34" charset="0"/>
              </a:rPr>
              <a:t>  origin and business idea,</a:t>
            </a:r>
          </a:p>
          <a:p>
            <a:pPr lvl="1"/>
            <a:r>
              <a:rPr lang="en-US" sz="2000" dirty="0">
                <a:latin typeface="Trebuchet MS" pitchFamily="34" charset="0"/>
              </a:rPr>
              <a:t>  initial business objectives,</a:t>
            </a:r>
          </a:p>
          <a:p>
            <a:pPr lvl="1"/>
            <a:r>
              <a:rPr lang="en-US" sz="2000" dirty="0">
                <a:latin typeface="Trebuchet MS" pitchFamily="34" charset="0"/>
              </a:rPr>
              <a:t>  its legal status (</a:t>
            </a:r>
            <a:r>
              <a:rPr lang="en-US" sz="2000" dirty="0" smtClean="0">
                <a:latin typeface="Trebuchet MS" pitchFamily="34" charset="0"/>
              </a:rPr>
              <a:t>i.e. </a:t>
            </a:r>
            <a:r>
              <a:rPr lang="en-US" sz="2000" dirty="0">
                <a:latin typeface="Trebuchet MS" pitchFamily="34" charset="0"/>
              </a:rPr>
              <a:t>if it is a property with its own, </a:t>
            </a:r>
            <a:r>
              <a:rPr lang="en-US" sz="2000" dirty="0" smtClean="0">
                <a:latin typeface="Trebuchet MS" pitchFamily="34" charset="0"/>
              </a:rPr>
              <a:t>    partnership</a:t>
            </a:r>
            <a:r>
              <a:rPr lang="en-US" sz="2000" dirty="0">
                <a:latin typeface="Trebuchet MS" pitchFamily="34" charset="0"/>
              </a:rPr>
              <a:t>, etc.).</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Trebuchet MS" pitchFamily="34" charset="0"/>
              </a:rPr>
              <a:t>The general description of the company</a:t>
            </a:r>
            <a:endParaRPr lang="en-US" dirty="0"/>
          </a:p>
        </p:txBody>
      </p:sp>
      <p:sp>
        <p:nvSpPr>
          <p:cNvPr id="3" name="Content Placeholder 2"/>
          <p:cNvSpPr>
            <a:spLocks noGrp="1"/>
          </p:cNvSpPr>
          <p:nvPr>
            <p:ph idx="1"/>
          </p:nvPr>
        </p:nvSpPr>
        <p:spPr>
          <a:xfrm>
            <a:off x="628650" y="1959429"/>
            <a:ext cx="7886700" cy="4217534"/>
          </a:xfrm>
        </p:spPr>
        <p:txBody>
          <a:bodyPr/>
          <a:lstStyle/>
          <a:p>
            <a:pPr>
              <a:buFont typeface="Wingdings" pitchFamily="2" charset="2"/>
              <a:buChar char="ü"/>
            </a:pPr>
            <a:r>
              <a:rPr lang="en-US" dirty="0">
                <a:latin typeface="Trebuchet MS" pitchFamily="34" charset="0"/>
              </a:rPr>
              <a:t>What is the basic nature and main business activity?</a:t>
            </a:r>
          </a:p>
          <a:p>
            <a:pPr>
              <a:buFont typeface="Wingdings" pitchFamily="2" charset="2"/>
              <a:buChar char="ü"/>
            </a:pPr>
            <a:r>
              <a:rPr lang="en-US" dirty="0">
                <a:latin typeface="Trebuchet MS" pitchFamily="34" charset="0"/>
              </a:rPr>
              <a:t>When and where did this business start?</a:t>
            </a:r>
          </a:p>
          <a:p>
            <a:pPr>
              <a:buFont typeface="Wingdings" pitchFamily="2" charset="2"/>
              <a:buChar char="ü"/>
            </a:pPr>
            <a:r>
              <a:rPr lang="en-US" dirty="0">
                <a:latin typeface="Trebuchet MS" pitchFamily="34" charset="0"/>
              </a:rPr>
              <a:t>What have been the main achievements to date?</a:t>
            </a:r>
          </a:p>
          <a:p>
            <a:pPr>
              <a:buFont typeface="Wingdings" pitchFamily="2" charset="2"/>
              <a:buChar char="ü"/>
            </a:pPr>
            <a:r>
              <a:rPr lang="en-US" dirty="0">
                <a:latin typeface="Trebuchet MS" pitchFamily="34" charset="0"/>
              </a:rPr>
              <a:t>What changes have been made in structure or ownership?</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836023"/>
            <a:ext cx="7886700" cy="5340940"/>
          </a:xfrm>
        </p:spPr>
        <p:txBody>
          <a:bodyPr/>
          <a:lstStyle/>
          <a:p>
            <a:pPr>
              <a:buFont typeface="Wingdings" pitchFamily="2" charset="2"/>
              <a:buChar char="ü"/>
            </a:pPr>
            <a:r>
              <a:rPr lang="en-US" dirty="0">
                <a:latin typeface="Trebuchet MS" pitchFamily="34" charset="0"/>
              </a:rPr>
              <a:t>What is the stage of company development?</a:t>
            </a:r>
          </a:p>
          <a:p>
            <a:pPr>
              <a:buFont typeface="Wingdings" pitchFamily="2" charset="2"/>
              <a:buChar char="ü"/>
            </a:pPr>
            <a:r>
              <a:rPr lang="en-US" dirty="0">
                <a:latin typeface="Trebuchet MS" pitchFamily="34" charset="0"/>
              </a:rPr>
              <a:t>What is the mission statement and the company's objectives?</a:t>
            </a:r>
          </a:p>
          <a:p>
            <a:pPr>
              <a:buFont typeface="Wingdings" pitchFamily="2" charset="2"/>
              <a:buChar char="ü"/>
            </a:pPr>
            <a:r>
              <a:rPr lang="en-US" dirty="0">
                <a:latin typeface="Trebuchet MS" pitchFamily="34" charset="0"/>
              </a:rPr>
              <a:t>What is the company's product or service?</a:t>
            </a:r>
          </a:p>
          <a:p>
            <a:pPr>
              <a:buFont typeface="Wingdings" pitchFamily="2" charset="2"/>
              <a:buChar char="ü"/>
            </a:pPr>
            <a:r>
              <a:rPr lang="en-US" dirty="0">
                <a:latin typeface="Trebuchet MS" pitchFamily="34" charset="0"/>
              </a:rPr>
              <a:t>What client service was being provided?</a:t>
            </a:r>
          </a:p>
          <a:p>
            <a:pPr>
              <a:buFont typeface="Wingdings" pitchFamily="2" charset="2"/>
              <a:buChar char="ü"/>
            </a:pPr>
            <a:r>
              <a:rPr lang="en-US" dirty="0">
                <a:latin typeface="Trebuchet MS" pitchFamily="34" charset="0"/>
              </a:rPr>
              <a:t>What is the distinctiveness of the company?</a:t>
            </a:r>
          </a:p>
          <a:p>
            <a:pPr>
              <a:buFont typeface="Wingdings" pitchFamily="2" charset="2"/>
              <a:buChar char="ü"/>
            </a:pPr>
            <a:r>
              <a:rPr lang="en-US" dirty="0">
                <a:latin typeface="Trebuchet MS" pitchFamily="34" charset="0"/>
              </a:rPr>
              <a:t>What is the current and prospective situation of the branch?</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t-IT" b="1" dirty="0">
                <a:latin typeface="Trebuchet MS" pitchFamily="34" charset="0"/>
              </a:rPr>
              <a:t>Product / Service Plan</a:t>
            </a:r>
            <a:r>
              <a:rPr lang="it-IT" dirty="0" smtClean="0">
                <a:solidFill>
                  <a:srgbClr val="990033"/>
                </a:solidFill>
                <a:latin typeface="Trebuchet MS" pitchFamily="34" charset="0"/>
              </a:rPr>
              <a:t/>
            </a:r>
            <a:br>
              <a:rPr lang="it-IT" dirty="0" smtClean="0">
                <a:solidFill>
                  <a:srgbClr val="990033"/>
                </a:solidFill>
                <a:latin typeface="Trebuchet MS" pitchFamily="34" charset="0"/>
              </a:rPr>
            </a:b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latin typeface="Trebuchet MS" pitchFamily="34" charset="0"/>
              </a:rPr>
              <a:t>If </a:t>
            </a:r>
            <a:r>
              <a:rPr lang="en-US" dirty="0">
                <a:latin typeface="Trebuchet MS" pitchFamily="34" charset="0"/>
              </a:rPr>
              <a:t>a new unique product is offered, and if this model or prototype is available, a photo may be inserted.</a:t>
            </a:r>
          </a:p>
          <a:p>
            <a:pPr marL="0" indent="0">
              <a:buNone/>
            </a:pPr>
            <a:endParaRPr lang="en-US" dirty="0">
              <a:latin typeface="Trebuchet MS" pitchFamily="34" charset="0"/>
            </a:endParaRPr>
          </a:p>
          <a:p>
            <a:r>
              <a:rPr lang="en-US" dirty="0">
                <a:latin typeface="Trebuchet MS" pitchFamily="34" charset="0"/>
              </a:rPr>
              <a:t>Investors will be enthusiastic about products that are produced, tested and known to go well.</a:t>
            </a:r>
          </a:p>
          <a:p>
            <a:endParaRPr lang="en-US" dirty="0">
              <a:latin typeface="Trebuchet MS" pitchFamily="34" charset="0"/>
            </a:endParaRPr>
          </a:p>
          <a:p>
            <a:r>
              <a:rPr lang="en-US" dirty="0">
                <a:latin typeface="Trebuchet MS" pitchFamily="34" charset="0"/>
              </a:rPr>
              <a:t>In many cases the product or service may be similar to that offered by competitors, so any vacant feature of the product should be clearly identified.</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175503"/>
            <a:ext cx="7886700" cy="4351338"/>
          </a:xfrm>
        </p:spPr>
        <p:txBody>
          <a:bodyPr/>
          <a:lstStyle/>
          <a:p>
            <a:r>
              <a:rPr lang="en-US" dirty="0">
                <a:latin typeface="Trebuchet MS" pitchFamily="34" charset="0"/>
              </a:rPr>
              <a:t>Description of the product / service;</a:t>
            </a:r>
          </a:p>
          <a:p>
            <a:endParaRPr lang="en-US" dirty="0">
              <a:latin typeface="Trebuchet MS" pitchFamily="34" charset="0"/>
            </a:endParaRPr>
          </a:p>
          <a:p>
            <a:r>
              <a:rPr lang="en-US" dirty="0">
                <a:latin typeface="Trebuchet MS" pitchFamily="34" charset="0"/>
              </a:rPr>
              <a:t>Description of the features of the products / services that constitute a competitive advantage</a:t>
            </a:r>
            <a:r>
              <a:rPr lang="en-US" dirty="0" smtClean="0">
                <a:latin typeface="Trebuchet MS" pitchFamily="34" charset="0"/>
              </a:rPr>
              <a:t>;</a:t>
            </a:r>
          </a:p>
          <a:p>
            <a:pPr marL="0" indent="0">
              <a:buNone/>
            </a:pPr>
            <a:endParaRPr lang="en-US" dirty="0">
              <a:latin typeface="Trebuchet MS" pitchFamily="34" charset="0"/>
            </a:endParaRPr>
          </a:p>
          <a:p>
            <a:r>
              <a:rPr lang="en-US" dirty="0" smtClean="0">
                <a:latin typeface="Trebuchet MS" pitchFamily="34" charset="0"/>
              </a:rPr>
              <a:t>Legal protection </a:t>
            </a:r>
            <a:r>
              <a:rPr lang="en-US" dirty="0">
                <a:latin typeface="Trebuchet MS" pitchFamily="34" charset="0"/>
              </a:rPr>
              <a:t>(patents, copyrights, trademarks, etc.)</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30"/>
            <a:ext cx="7886700" cy="1110974"/>
          </a:xfrm>
        </p:spPr>
        <p:txBody>
          <a:bodyPr>
            <a:normAutofit fontScale="90000"/>
          </a:bodyPr>
          <a:lstStyle/>
          <a:p>
            <a:r>
              <a:rPr lang="it-IT" b="1" dirty="0">
                <a:solidFill>
                  <a:srgbClr val="990033"/>
                </a:solidFill>
                <a:latin typeface="Trebuchet MS" pitchFamily="34" charset="0"/>
              </a:rPr>
              <a:t>Marketing </a:t>
            </a:r>
            <a:r>
              <a:rPr lang="it-IT" b="1" dirty="0" err="1" smtClean="0">
                <a:solidFill>
                  <a:srgbClr val="990033"/>
                </a:solidFill>
                <a:latin typeface="Trebuchet MS" pitchFamily="34" charset="0"/>
              </a:rPr>
              <a:t>plan</a:t>
            </a:r>
            <a:r>
              <a:rPr lang="it-IT" sz="4000" b="1" dirty="0" smtClean="0">
                <a:solidFill>
                  <a:srgbClr val="990033"/>
                </a:solidFill>
                <a:latin typeface="Trebuchet MS" pitchFamily="34" charset="0"/>
              </a:rPr>
              <a:t/>
            </a:r>
            <a:br>
              <a:rPr lang="it-IT" sz="4000" b="1" dirty="0" smtClean="0">
                <a:solidFill>
                  <a:srgbClr val="990033"/>
                </a:solidFill>
                <a:latin typeface="Trebuchet MS" pitchFamily="34" charset="0"/>
              </a:rPr>
            </a:br>
            <a:endParaRPr lang="en-US" dirty="0"/>
          </a:p>
        </p:txBody>
      </p:sp>
      <p:sp>
        <p:nvSpPr>
          <p:cNvPr id="3" name="Content Placeholder 2"/>
          <p:cNvSpPr>
            <a:spLocks noGrp="1"/>
          </p:cNvSpPr>
          <p:nvPr>
            <p:ph idx="1"/>
          </p:nvPr>
        </p:nvSpPr>
        <p:spPr>
          <a:xfrm>
            <a:off x="628650" y="1515291"/>
            <a:ext cx="7886700" cy="4661672"/>
          </a:xfrm>
        </p:spPr>
        <p:txBody>
          <a:bodyPr>
            <a:normAutofit lnSpcReduction="10000"/>
          </a:bodyPr>
          <a:lstStyle/>
          <a:p>
            <a:r>
              <a:rPr lang="it-IT" b="1" i="1" dirty="0" smtClean="0">
                <a:solidFill>
                  <a:srgbClr val="990033"/>
                </a:solidFill>
                <a:latin typeface="Trebuchet MS" pitchFamily="34" charset="0"/>
              </a:rPr>
              <a:t>Marketing Plan</a:t>
            </a:r>
            <a:r>
              <a:rPr lang="it-IT" b="1" i="1" dirty="0" smtClean="0">
                <a:latin typeface="Trebuchet MS" pitchFamily="34" charset="0"/>
              </a:rPr>
              <a:t>, </a:t>
            </a:r>
            <a:r>
              <a:rPr lang="en-US" dirty="0">
                <a:latin typeface="Trebuchet MS" pitchFamily="34" charset="0"/>
              </a:rPr>
              <a:t>should determine the product's beneficiaries as well as the type of market that exists.</a:t>
            </a:r>
            <a:endParaRPr lang="it-IT" dirty="0" smtClean="0">
              <a:latin typeface="Trebuchet MS" pitchFamily="34" charset="0"/>
            </a:endParaRPr>
          </a:p>
          <a:p>
            <a:r>
              <a:rPr lang="en-US" dirty="0">
                <a:latin typeface="Trebuchet MS" pitchFamily="34" charset="0"/>
              </a:rPr>
              <a:t>The business plan should document the existence of consumer interest, indicating that there is a market and that consumers are ready to buy the product or service. The market analysis needs to be detailed so as to reach an estimate of the demand.</a:t>
            </a:r>
          </a:p>
          <a:p>
            <a:r>
              <a:rPr lang="en-US" dirty="0">
                <a:latin typeface="Trebuchet MS" pitchFamily="34" charset="0"/>
              </a:rPr>
              <a:t>The marketing plan should also consider the competition and the current elements of the proposed marketing strategy</a:t>
            </a: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t-IT" sz="3200" b="1" dirty="0" err="1" smtClean="0"/>
              <a:t>There</a:t>
            </a:r>
            <a:r>
              <a:rPr lang="it-IT" sz="3200" b="1" dirty="0" smtClean="0"/>
              <a:t> </a:t>
            </a:r>
            <a:r>
              <a:rPr lang="it-IT" sz="3200" b="1" dirty="0" err="1" smtClean="0"/>
              <a:t>could</a:t>
            </a:r>
            <a:r>
              <a:rPr lang="it-IT" sz="3200" b="1" dirty="0" smtClean="0"/>
              <a:t> be </a:t>
            </a:r>
            <a:r>
              <a:rPr lang="it-IT" sz="3200" b="1" dirty="0" err="1" smtClean="0"/>
              <a:t>provided</a:t>
            </a:r>
            <a:r>
              <a:rPr lang="it-IT" sz="3200" b="1" dirty="0" smtClean="0"/>
              <a:t> </a:t>
            </a:r>
            <a:r>
              <a:rPr lang="it-IT" sz="3200" b="1" dirty="0" err="1" smtClean="0"/>
              <a:t>answers</a:t>
            </a:r>
            <a:r>
              <a:rPr lang="it-IT" sz="3200" b="1" dirty="0" smtClean="0"/>
              <a:t> for: </a:t>
            </a:r>
            <a:endParaRPr lang="en-US" sz="3200" b="1" dirty="0"/>
          </a:p>
        </p:txBody>
      </p:sp>
      <p:sp>
        <p:nvSpPr>
          <p:cNvPr id="3" name="Content Placeholder 2"/>
          <p:cNvSpPr>
            <a:spLocks noGrp="1"/>
          </p:cNvSpPr>
          <p:nvPr>
            <p:ph idx="1"/>
          </p:nvPr>
        </p:nvSpPr>
        <p:spPr/>
        <p:txBody>
          <a:bodyPr/>
          <a:lstStyle/>
          <a:p>
            <a:r>
              <a:rPr lang="en-US" dirty="0">
                <a:latin typeface="Trebuchet MS" pitchFamily="34" charset="0"/>
              </a:rPr>
              <a:t>Selected market analysis and selected customer profile;</a:t>
            </a:r>
          </a:p>
          <a:p>
            <a:r>
              <a:rPr lang="en-US" dirty="0">
                <a:latin typeface="Trebuchet MS" pitchFamily="34" charset="0"/>
              </a:rPr>
              <a:t>Methods that will be used to identify and attract customers;</a:t>
            </a:r>
          </a:p>
          <a:p>
            <a:r>
              <a:rPr lang="en-US" dirty="0">
                <a:latin typeface="Trebuchet MS" pitchFamily="34" charset="0"/>
              </a:rPr>
              <a:t>Methods of sale, distribution channels;</a:t>
            </a:r>
          </a:p>
          <a:p>
            <a:r>
              <a:rPr lang="en-US" dirty="0">
                <a:latin typeface="Trebuchet MS" pitchFamily="34" charset="0"/>
              </a:rPr>
              <a:t>Types of advertising and sales promotion;</a:t>
            </a:r>
          </a:p>
          <a:p>
            <a:r>
              <a:rPr lang="en-US" dirty="0">
                <a:latin typeface="Trebuchet MS" pitchFamily="34" charset="0"/>
              </a:rPr>
              <a:t>Credit and pricing </a:t>
            </a:r>
            <a:r>
              <a:rPr lang="en-US" dirty="0" smtClean="0">
                <a:latin typeface="Trebuchet MS" pitchFamily="34" charset="0"/>
              </a:rPr>
              <a:t>policies.</a:t>
            </a:r>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b="1" dirty="0">
                <a:latin typeface="Trebuchet MS" pitchFamily="34" charset="0"/>
              </a:rPr>
              <a:t>Management </a:t>
            </a:r>
            <a:r>
              <a:rPr lang="it-IT" b="1" dirty="0" err="1">
                <a:latin typeface="Trebuchet MS" pitchFamily="34" charset="0"/>
              </a:rPr>
              <a:t>plan</a:t>
            </a:r>
            <a:endParaRPr lang="en-US" dirty="0"/>
          </a:p>
        </p:txBody>
      </p:sp>
      <p:sp>
        <p:nvSpPr>
          <p:cNvPr id="3" name="Content Placeholder 2"/>
          <p:cNvSpPr>
            <a:spLocks noGrp="1"/>
          </p:cNvSpPr>
          <p:nvPr>
            <p:ph idx="1"/>
          </p:nvPr>
        </p:nvSpPr>
        <p:spPr>
          <a:xfrm>
            <a:off x="628650" y="1711234"/>
            <a:ext cx="7886700" cy="4465729"/>
          </a:xfrm>
        </p:spPr>
        <p:txBody>
          <a:bodyPr>
            <a:normAutofit lnSpcReduction="10000"/>
          </a:bodyPr>
          <a:lstStyle/>
          <a:p>
            <a:r>
              <a:rPr lang="en-US" dirty="0">
                <a:latin typeface="Trebuchet MS" pitchFamily="34" charset="0"/>
              </a:rPr>
              <a:t>Investors require well-managed companies. Management team is the most important factor in this regard.</a:t>
            </a:r>
          </a:p>
          <a:p>
            <a:r>
              <a:rPr lang="en-US" dirty="0">
                <a:latin typeface="Trebuchet MS" pitchFamily="34" charset="0"/>
              </a:rPr>
              <a:t>The management plan should detail the organizational arrangement of the firm and give the background to those who will have the main positions.</a:t>
            </a:r>
          </a:p>
          <a:p>
            <a:r>
              <a:rPr lang="en-US" dirty="0">
                <a:latin typeface="Trebuchet MS" pitchFamily="34" charset="0"/>
              </a:rPr>
              <a:t>Investors will want a well-balanced management team, so with people with financial, marketing and production experience.</a:t>
            </a:r>
            <a:endParaRPr 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t-IT" sz="3200" b="1" dirty="0" err="1"/>
              <a:t>There</a:t>
            </a:r>
            <a:r>
              <a:rPr lang="it-IT" sz="3200" b="1" dirty="0"/>
              <a:t> </a:t>
            </a:r>
            <a:r>
              <a:rPr lang="it-IT" sz="3200" b="1" dirty="0" err="1"/>
              <a:t>could</a:t>
            </a:r>
            <a:r>
              <a:rPr lang="it-IT" sz="3200" b="1" dirty="0"/>
              <a:t> be </a:t>
            </a:r>
            <a:r>
              <a:rPr lang="it-IT" sz="3200" b="1" dirty="0" err="1"/>
              <a:t>provided</a:t>
            </a:r>
            <a:r>
              <a:rPr lang="it-IT" sz="3200" b="1" dirty="0"/>
              <a:t> </a:t>
            </a:r>
            <a:r>
              <a:rPr lang="it-IT" sz="3200" b="1" dirty="0" err="1"/>
              <a:t>answers</a:t>
            </a:r>
            <a:r>
              <a:rPr lang="it-IT" sz="3200" b="1" dirty="0"/>
              <a:t> for: </a:t>
            </a:r>
            <a:endParaRPr lang="en-US" sz="3200" dirty="0"/>
          </a:p>
        </p:txBody>
      </p:sp>
      <p:sp>
        <p:nvSpPr>
          <p:cNvPr id="3" name="Content Placeholder 2"/>
          <p:cNvSpPr>
            <a:spLocks noGrp="1"/>
          </p:cNvSpPr>
          <p:nvPr>
            <p:ph idx="1"/>
          </p:nvPr>
        </p:nvSpPr>
        <p:spPr/>
        <p:txBody>
          <a:bodyPr/>
          <a:lstStyle/>
          <a:p>
            <a:r>
              <a:rPr lang="en-US" dirty="0">
                <a:latin typeface="Trebuchet MS" pitchFamily="34" charset="0"/>
              </a:rPr>
              <a:t>Description of the management team;</a:t>
            </a:r>
          </a:p>
          <a:p>
            <a:r>
              <a:rPr lang="en-US" dirty="0">
                <a:latin typeface="Trebuchet MS" pitchFamily="34" charset="0"/>
              </a:rPr>
              <a:t>Investors and directors with relevant qualifications;</a:t>
            </a:r>
          </a:p>
          <a:p>
            <a:r>
              <a:rPr lang="en-US" dirty="0">
                <a:latin typeface="Trebuchet MS" pitchFamily="34" charset="0"/>
              </a:rPr>
              <a:t>People are taken from abroad and their qualifications;</a:t>
            </a:r>
          </a:p>
          <a:p>
            <a:r>
              <a:rPr lang="en-US" dirty="0">
                <a:latin typeface="Trebuchet MS" pitchFamily="34" charset="0"/>
              </a:rPr>
              <a:t>Plans for staff recruitment and </a:t>
            </a:r>
            <a:r>
              <a:rPr lang="en-US" dirty="0" smtClean="0">
                <a:latin typeface="Trebuchet MS" pitchFamily="34" charset="0"/>
              </a:rPr>
              <a:t>training.</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3000" r="-3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title"/>
          </p:nvPr>
        </p:nvSpPr>
        <p:spPr>
          <a:xfrm>
            <a:off x="628650" y="1520670"/>
            <a:ext cx="7886700" cy="1325563"/>
          </a:xfrm>
        </p:spPr>
        <p:txBody>
          <a:bodyPr>
            <a:normAutofit/>
          </a:bodyPr>
          <a:lstStyle/>
          <a:p>
            <a:pPr fontAlgn="t"/>
            <a:r>
              <a:rPr lang="en-US" sz="3200" dirty="0" smtClean="0"/>
              <a:t>Practical orientation about </a:t>
            </a:r>
            <a:r>
              <a:rPr lang="en-US" sz="3200" dirty="0"/>
              <a:t>starting a small business</a:t>
            </a:r>
          </a:p>
        </p:txBody>
      </p:sp>
      <p:sp>
        <p:nvSpPr>
          <p:cNvPr id="3" name="Θέση περιεχομένου 2"/>
          <p:cNvSpPr>
            <a:spLocks noGrp="1"/>
          </p:cNvSpPr>
          <p:nvPr>
            <p:ph idx="1"/>
          </p:nvPr>
        </p:nvSpPr>
        <p:spPr>
          <a:xfrm>
            <a:off x="628650" y="2846233"/>
            <a:ext cx="7886700" cy="3330731"/>
          </a:xfrm>
        </p:spPr>
        <p:txBody>
          <a:bodyPr>
            <a:normAutofit/>
          </a:bodyPr>
          <a:lstStyle/>
          <a:p>
            <a:pPr>
              <a:buNone/>
            </a:pPr>
            <a:r>
              <a:rPr lang="en-US" b="1" i="1" u="sng" dirty="0" smtClean="0"/>
              <a:t>First</a:t>
            </a:r>
            <a:r>
              <a:rPr lang="en-US" dirty="0"/>
              <a:t>, evaluate </a:t>
            </a:r>
            <a:r>
              <a:rPr lang="en-US" dirty="0" smtClean="0"/>
              <a:t>the skills </a:t>
            </a:r>
            <a:r>
              <a:rPr lang="en-US" dirty="0"/>
              <a:t>and interests for a business;</a:t>
            </a:r>
          </a:p>
          <a:p>
            <a:pPr>
              <a:buNone/>
            </a:pPr>
            <a:r>
              <a:rPr lang="en-US" b="1" i="1" u="sng" dirty="0"/>
              <a:t>Secondly</a:t>
            </a:r>
            <a:r>
              <a:rPr lang="en-US" dirty="0"/>
              <a:t>, look for a lasting opportunity for </a:t>
            </a:r>
            <a:r>
              <a:rPr lang="en-US" dirty="0" smtClean="0"/>
              <a:t>the business</a:t>
            </a:r>
            <a:r>
              <a:rPr lang="en-US" dirty="0"/>
              <a:t>;</a:t>
            </a:r>
          </a:p>
          <a:p>
            <a:pPr>
              <a:buNone/>
            </a:pPr>
            <a:r>
              <a:rPr lang="en-US" b="1" i="1" u="sng" dirty="0"/>
              <a:t>Thirdly</a:t>
            </a:r>
            <a:r>
              <a:rPr lang="en-US" dirty="0"/>
              <a:t>, carefully design a business plan.</a:t>
            </a:r>
            <a:endParaRPr lang="el-GR" dirty="0"/>
          </a:p>
        </p:txBody>
      </p:sp>
    </p:spTree>
    <p:extLst>
      <p:ext uri="{BB962C8B-B14F-4D97-AF65-F5344CB8AC3E}">
        <p14:creationId xmlns:p14="http://schemas.microsoft.com/office/powerpoint/2010/main" val="14007176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9"/>
            <a:ext cx="7886700" cy="1163225"/>
          </a:xfrm>
        </p:spPr>
        <p:txBody>
          <a:bodyPr>
            <a:normAutofit fontScale="90000"/>
          </a:bodyPr>
          <a:lstStyle/>
          <a:p>
            <a:r>
              <a:rPr lang="it-IT" b="1" dirty="0" err="1">
                <a:latin typeface="Trebuchet MS" pitchFamily="34" charset="0"/>
              </a:rPr>
              <a:t>Operational</a:t>
            </a:r>
            <a:r>
              <a:rPr lang="it-IT" b="1" dirty="0">
                <a:latin typeface="Trebuchet MS" pitchFamily="34" charset="0"/>
              </a:rPr>
              <a:t> </a:t>
            </a:r>
            <a:r>
              <a:rPr lang="it-IT" b="1" dirty="0" err="1">
                <a:latin typeface="Trebuchet MS" pitchFamily="34" charset="0"/>
              </a:rPr>
              <a:t>plan</a:t>
            </a:r>
            <a:r>
              <a:rPr lang="it-IT" b="1" dirty="0" smtClean="0">
                <a:solidFill>
                  <a:srgbClr val="990033"/>
                </a:solidFill>
                <a:latin typeface="Trebuchet MS" pitchFamily="34" charset="0"/>
              </a:rPr>
              <a:t/>
            </a:r>
            <a:br>
              <a:rPr lang="it-IT" b="1" dirty="0" smtClean="0">
                <a:solidFill>
                  <a:srgbClr val="990033"/>
                </a:solidFill>
                <a:latin typeface="Trebuchet MS" pitchFamily="34" charset="0"/>
              </a:rPr>
            </a:br>
            <a:endParaRPr lang="en-US" dirty="0"/>
          </a:p>
        </p:txBody>
      </p:sp>
      <p:sp>
        <p:nvSpPr>
          <p:cNvPr id="3" name="Content Placeholder 2"/>
          <p:cNvSpPr>
            <a:spLocks noGrp="1"/>
          </p:cNvSpPr>
          <p:nvPr>
            <p:ph idx="1"/>
          </p:nvPr>
        </p:nvSpPr>
        <p:spPr>
          <a:xfrm>
            <a:off x="628650" y="1645920"/>
            <a:ext cx="7886700" cy="4531043"/>
          </a:xfrm>
        </p:spPr>
        <p:txBody>
          <a:bodyPr/>
          <a:lstStyle/>
          <a:p>
            <a:r>
              <a:rPr lang="en-US" dirty="0">
                <a:latin typeface="Trebuchet MS" pitchFamily="34" charset="0"/>
              </a:rPr>
              <a:t>Provides information on how the product will be produced or how the service will be provided.</a:t>
            </a:r>
          </a:p>
          <a:p>
            <a:r>
              <a:rPr lang="en-US" dirty="0">
                <a:latin typeface="Trebuchet MS" pitchFamily="34" charset="0"/>
              </a:rPr>
              <a:t>The plan affects issues such as location and equipment, so space requires business and what kind of equipment is required.</a:t>
            </a:r>
          </a:p>
          <a:p>
            <a:r>
              <a:rPr lang="en-US" dirty="0" smtClean="0">
                <a:latin typeface="Trebuchet MS" pitchFamily="34" charset="0"/>
              </a:rPr>
              <a:t>The </a:t>
            </a:r>
            <a:r>
              <a:rPr lang="en-US" dirty="0">
                <a:latin typeface="Trebuchet MS" pitchFamily="34" charset="0"/>
              </a:rPr>
              <a:t>operational plan should explain the methods proposed to ensure quality products, inventory control and the provision of raw materials.</a:t>
            </a:r>
            <a:endParaRPr 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t-IT" sz="3200" b="1" dirty="0" err="1"/>
              <a:t>There</a:t>
            </a:r>
            <a:r>
              <a:rPr lang="it-IT" sz="3200" b="1" dirty="0"/>
              <a:t> </a:t>
            </a:r>
            <a:r>
              <a:rPr lang="it-IT" sz="3200" b="1" dirty="0" err="1"/>
              <a:t>could</a:t>
            </a:r>
            <a:r>
              <a:rPr lang="it-IT" sz="3200" b="1" dirty="0"/>
              <a:t> be </a:t>
            </a:r>
            <a:r>
              <a:rPr lang="it-IT" sz="3200" b="1" dirty="0" err="1"/>
              <a:t>provided</a:t>
            </a:r>
            <a:r>
              <a:rPr lang="it-IT" sz="3200" b="1" dirty="0"/>
              <a:t> </a:t>
            </a:r>
            <a:r>
              <a:rPr lang="it-IT" sz="3200" b="1" dirty="0" err="1"/>
              <a:t>answers</a:t>
            </a:r>
            <a:r>
              <a:rPr lang="it-IT" sz="3200" b="1" dirty="0"/>
              <a:t> for: </a:t>
            </a:r>
            <a:endParaRPr lang="en-US" sz="3200" b="1" dirty="0"/>
          </a:p>
        </p:txBody>
      </p:sp>
      <p:sp>
        <p:nvSpPr>
          <p:cNvPr id="3" name="Content Placeholder 2"/>
          <p:cNvSpPr>
            <a:spLocks noGrp="1"/>
          </p:cNvSpPr>
          <p:nvPr>
            <p:ph idx="1"/>
          </p:nvPr>
        </p:nvSpPr>
        <p:spPr/>
        <p:txBody>
          <a:bodyPr/>
          <a:lstStyle/>
          <a:p>
            <a:r>
              <a:rPr lang="en-US" dirty="0">
                <a:latin typeface="Trebuchet MS" pitchFamily="34" charset="0"/>
              </a:rPr>
              <a:t>Methods of production or activity;</a:t>
            </a:r>
          </a:p>
          <a:p>
            <a:r>
              <a:rPr lang="en-US" dirty="0">
                <a:latin typeface="Trebuchet MS" pitchFamily="34" charset="0"/>
              </a:rPr>
              <a:t>Description of the means of operation (location, spaces and equipment);</a:t>
            </a:r>
          </a:p>
          <a:p>
            <a:r>
              <a:rPr lang="en-US" dirty="0">
                <a:latin typeface="Trebuchet MS" pitchFamily="34" charset="0"/>
              </a:rPr>
              <a:t>Quality control methods;</a:t>
            </a:r>
          </a:p>
          <a:p>
            <a:r>
              <a:rPr lang="en-US" dirty="0">
                <a:latin typeface="Trebuchet MS" pitchFamily="34" charset="0"/>
              </a:rPr>
              <a:t>Inventory control procedures;</a:t>
            </a:r>
          </a:p>
          <a:p>
            <a:r>
              <a:rPr lang="en-US" dirty="0">
                <a:latin typeface="Trebuchet MS" pitchFamily="34" charset="0"/>
              </a:rPr>
              <a:t>Supply Sources and Purchase Procedures.</a:t>
            </a:r>
            <a:endParaRPr 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b="1" dirty="0">
                <a:latin typeface="Trebuchet MS" pitchFamily="34" charset="0"/>
              </a:rPr>
              <a:t>Financial Plan</a:t>
            </a:r>
            <a:r>
              <a:rPr lang="it-IT" b="1" dirty="0" smtClean="0">
                <a:solidFill>
                  <a:srgbClr val="990033"/>
                </a:solidFill>
                <a:latin typeface="Trebuchet MS" pitchFamily="34" charset="0"/>
              </a:rPr>
              <a:t/>
            </a:r>
            <a:br>
              <a:rPr lang="it-IT" b="1" dirty="0" smtClean="0">
                <a:solidFill>
                  <a:srgbClr val="990033"/>
                </a:solidFill>
                <a:latin typeface="Trebuchet MS" pitchFamily="34" charset="0"/>
              </a:rPr>
            </a:br>
            <a:endParaRPr lang="en-US" dirty="0"/>
          </a:p>
        </p:txBody>
      </p:sp>
      <p:sp>
        <p:nvSpPr>
          <p:cNvPr id="3" name="Content Placeholder 2"/>
          <p:cNvSpPr>
            <a:spLocks noGrp="1"/>
          </p:cNvSpPr>
          <p:nvPr>
            <p:ph idx="1"/>
          </p:nvPr>
        </p:nvSpPr>
        <p:spPr>
          <a:xfrm>
            <a:off x="628650" y="1580606"/>
            <a:ext cx="7886700" cy="4596357"/>
          </a:xfrm>
        </p:spPr>
        <p:txBody>
          <a:bodyPr>
            <a:normAutofit fontScale="92500" lnSpcReduction="10000"/>
          </a:bodyPr>
          <a:lstStyle/>
          <a:p>
            <a:r>
              <a:rPr lang="en-US" dirty="0">
                <a:latin typeface="Trebuchet MS" pitchFamily="34" charset="0"/>
              </a:rPr>
              <a:t>Describes business expected earnings based on the evaluation of product or service requirements.</a:t>
            </a:r>
          </a:p>
          <a:p>
            <a:endParaRPr lang="en-US" dirty="0">
              <a:latin typeface="Trebuchet MS" pitchFamily="34" charset="0"/>
            </a:endParaRPr>
          </a:p>
          <a:p>
            <a:r>
              <a:rPr lang="en-US" dirty="0">
                <a:latin typeface="Trebuchet MS" pitchFamily="34" charset="0"/>
              </a:rPr>
              <a:t>A summary of financial requirements and a list of assets that may be held in case of non-repayment of the loan received are also provided.</a:t>
            </a:r>
          </a:p>
          <a:p>
            <a:endParaRPr lang="en-US" dirty="0">
              <a:latin typeface="Trebuchet MS" pitchFamily="34" charset="0"/>
            </a:endParaRPr>
          </a:p>
          <a:p>
            <a:r>
              <a:rPr lang="en-US" dirty="0">
                <a:latin typeface="Trebuchet MS" pitchFamily="34" charset="0"/>
              </a:rPr>
              <a:t>The balance sheet, the forecast of income and expenses for the next period and the forecast of the cash flow, as well as the point where the business is not in profit or loss.</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b="1" dirty="0" smtClean="0">
                <a:latin typeface="Trebuchet MS" pitchFamily="34" charset="0"/>
              </a:rPr>
              <a:t>Apendix</a:t>
            </a:r>
            <a:r>
              <a:rPr lang="it-IT" dirty="0" smtClean="0">
                <a:solidFill>
                  <a:srgbClr val="990033"/>
                </a:solidFill>
                <a:latin typeface="Trebuchet MS" pitchFamily="34" charset="0"/>
              </a:rPr>
              <a:t> </a:t>
            </a:r>
            <a:br>
              <a:rPr lang="it-IT" dirty="0" smtClean="0">
                <a:solidFill>
                  <a:srgbClr val="990033"/>
                </a:solidFill>
                <a:latin typeface="Trebuchet MS" pitchFamily="34" charset="0"/>
              </a:rPr>
            </a:br>
            <a:endParaRPr lang="en-US" dirty="0"/>
          </a:p>
        </p:txBody>
      </p:sp>
      <p:sp>
        <p:nvSpPr>
          <p:cNvPr id="3" name="Content Placeholder 2"/>
          <p:cNvSpPr>
            <a:spLocks noGrp="1"/>
          </p:cNvSpPr>
          <p:nvPr>
            <p:ph idx="1"/>
          </p:nvPr>
        </p:nvSpPr>
        <p:spPr/>
        <p:txBody>
          <a:bodyPr>
            <a:normAutofit/>
          </a:bodyPr>
          <a:lstStyle/>
          <a:p>
            <a:pPr marL="0" indent="0">
              <a:buNone/>
            </a:pPr>
            <a:r>
              <a:rPr lang="en-US" dirty="0">
                <a:latin typeface="Trebuchet MS" pitchFamily="34" charset="0"/>
              </a:rPr>
              <a:t>The appendix or attachment should contain various supporting and supplementary materials so that the reader understands the business plan.</a:t>
            </a:r>
          </a:p>
          <a:p>
            <a:pPr>
              <a:buFont typeface="Wingdings" pitchFamily="2" charset="2"/>
              <a:buChar char="ü"/>
            </a:pPr>
            <a:r>
              <a:rPr lang="en-US" dirty="0">
                <a:latin typeface="Trebuchet MS" pitchFamily="34" charset="0"/>
              </a:rPr>
              <a:t>For example, investors 'and key managers' resumes;</a:t>
            </a:r>
          </a:p>
          <a:p>
            <a:pPr>
              <a:buFont typeface="Wingdings" pitchFamily="2" charset="2"/>
              <a:buChar char="ü"/>
            </a:pPr>
            <a:r>
              <a:rPr lang="en-US" dirty="0">
                <a:latin typeface="Trebuchet MS" pitchFamily="34" charset="0"/>
              </a:rPr>
              <a:t>pictures of products, equipment, buildings;</a:t>
            </a:r>
          </a:p>
          <a:p>
            <a:pPr>
              <a:buFont typeface="Wingdings" pitchFamily="2" charset="2"/>
              <a:buChar char="ü"/>
            </a:pPr>
            <a:r>
              <a:rPr lang="en-US" dirty="0" smtClean="0">
                <a:latin typeface="Trebuchet MS" pitchFamily="34" charset="0"/>
              </a:rPr>
              <a:t>studies </a:t>
            </a:r>
            <a:r>
              <a:rPr lang="en-US" dirty="0">
                <a:latin typeface="Trebuchet MS" pitchFamily="34" charset="0"/>
              </a:rPr>
              <a:t>on market research;</a:t>
            </a:r>
          </a:p>
          <a:p>
            <a:pPr>
              <a:buFont typeface="Wingdings" pitchFamily="2" charset="2"/>
              <a:buChar char="ü"/>
            </a:pPr>
            <a:r>
              <a:rPr lang="en-US" dirty="0">
                <a:latin typeface="Trebuchet MS" pitchFamily="34" charset="0"/>
              </a:rPr>
              <a:t>signed contract sales, etc.</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1. </a:t>
            </a:r>
            <a:r>
              <a:rPr lang="it-IT" dirty="0" smtClean="0"/>
              <a:t>Personal </a:t>
            </a:r>
            <a:r>
              <a:rPr lang="it-IT" dirty="0" err="1" smtClean="0"/>
              <a:t>evaluation</a:t>
            </a:r>
            <a:endParaRPr lang="en-US" dirty="0"/>
          </a:p>
        </p:txBody>
      </p:sp>
      <p:sp>
        <p:nvSpPr>
          <p:cNvPr id="3" name="Content Placeholder 2"/>
          <p:cNvSpPr>
            <a:spLocks noGrp="1"/>
          </p:cNvSpPr>
          <p:nvPr>
            <p:ph idx="1"/>
          </p:nvPr>
        </p:nvSpPr>
        <p:spPr/>
        <p:txBody>
          <a:bodyPr>
            <a:normAutofit fontScale="92500" lnSpcReduction="10000"/>
          </a:bodyPr>
          <a:lstStyle/>
          <a:p>
            <a:r>
              <a:rPr lang="en-US" b="1" dirty="0" smtClean="0"/>
              <a:t>Questionnaire</a:t>
            </a:r>
            <a:r>
              <a:rPr lang="en-US" b="1" dirty="0"/>
              <a:t>: Self-assessment to start a business.</a:t>
            </a:r>
            <a:endParaRPr lang="en-US" dirty="0" smtClean="0"/>
          </a:p>
          <a:p>
            <a:pPr>
              <a:buFont typeface="Wingdings" pitchFamily="2" charset="2"/>
              <a:buNone/>
            </a:pPr>
            <a:r>
              <a:rPr lang="it-IT" b="1" dirty="0" smtClean="0"/>
              <a:t> </a:t>
            </a:r>
            <a:endParaRPr lang="it-IT" dirty="0" smtClean="0"/>
          </a:p>
          <a:p>
            <a:pPr>
              <a:buFont typeface="Wingdings" pitchFamily="2" charset="2"/>
              <a:buNone/>
            </a:pPr>
            <a:r>
              <a:rPr lang="en-US" dirty="0" smtClean="0"/>
              <a:t>Find </a:t>
            </a:r>
            <a:r>
              <a:rPr lang="en-US" dirty="0"/>
              <a:t>the position that suits you the most.</a:t>
            </a:r>
            <a:endParaRPr lang="en-US" dirty="0" smtClean="0"/>
          </a:p>
          <a:p>
            <a:pPr>
              <a:buFont typeface="Wingdings" pitchFamily="2" charset="2"/>
              <a:buNone/>
            </a:pPr>
            <a:endParaRPr lang="tr-TR" b="1" i="1" dirty="0" smtClean="0"/>
          </a:p>
          <a:p>
            <a:pPr>
              <a:buFont typeface="Wingdings" pitchFamily="2" charset="2"/>
              <a:buNone/>
            </a:pPr>
            <a:r>
              <a:rPr lang="it-IT" b="1" i="1" dirty="0" smtClean="0"/>
              <a:t>1. </a:t>
            </a:r>
            <a:r>
              <a:rPr lang="en-US" b="1" i="1" dirty="0" smtClean="0"/>
              <a:t>Will </a:t>
            </a:r>
            <a:r>
              <a:rPr lang="en-US" b="1" i="1" dirty="0"/>
              <a:t>you start a business yourself?</a:t>
            </a:r>
          </a:p>
          <a:p>
            <a:pPr>
              <a:buNone/>
            </a:pPr>
            <a:r>
              <a:rPr lang="it-IT" dirty="0" smtClean="0"/>
              <a:t>	</a:t>
            </a:r>
            <a:r>
              <a:rPr lang="en-US" dirty="0" smtClean="0">
                <a:sym typeface="Symbol" pitchFamily="18" charset="2"/>
              </a:rPr>
              <a:t></a:t>
            </a:r>
            <a:r>
              <a:rPr lang="it-IT" dirty="0" smtClean="0"/>
              <a:t> </a:t>
            </a:r>
            <a:r>
              <a:rPr lang="en-US" sz="2900" dirty="0" smtClean="0"/>
              <a:t>I </a:t>
            </a:r>
            <a:r>
              <a:rPr lang="en-US" sz="2900" dirty="0"/>
              <a:t>can start without anybody's help</a:t>
            </a:r>
            <a:r>
              <a:rPr lang="en-US" sz="2900" dirty="0" smtClean="0"/>
              <a:t>.</a:t>
            </a:r>
            <a:endParaRPr lang="en-US" dirty="0" smtClean="0"/>
          </a:p>
          <a:p>
            <a:pPr>
              <a:buNone/>
            </a:pPr>
            <a:r>
              <a:rPr lang="it-IT" dirty="0" smtClean="0"/>
              <a:t>	</a:t>
            </a:r>
            <a:r>
              <a:rPr lang="en-US" dirty="0" smtClean="0">
                <a:sym typeface="Symbol" pitchFamily="18" charset="2"/>
              </a:rPr>
              <a:t></a:t>
            </a:r>
            <a:r>
              <a:rPr lang="it-IT" dirty="0" smtClean="0"/>
              <a:t> </a:t>
            </a:r>
            <a:r>
              <a:rPr lang="en-US" dirty="0" smtClean="0"/>
              <a:t>I </a:t>
            </a:r>
            <a:r>
              <a:rPr lang="en-US" dirty="0"/>
              <a:t>would like to initially </a:t>
            </a:r>
            <a:r>
              <a:rPr lang="en-US" dirty="0" smtClean="0"/>
              <a:t>get help </a:t>
            </a:r>
            <a:r>
              <a:rPr lang="en-US" dirty="0"/>
              <a:t>and </a:t>
            </a:r>
            <a:r>
              <a:rPr lang="en-US" dirty="0" smtClean="0"/>
              <a:t>support from </a:t>
            </a:r>
            <a:r>
              <a:rPr lang="en-US" dirty="0"/>
              <a:t>someone.</a:t>
            </a:r>
          </a:p>
          <a:p>
            <a:pPr>
              <a:buNone/>
            </a:pPr>
            <a:r>
              <a:rPr lang="it-IT" dirty="0" smtClean="0"/>
              <a:t>	</a:t>
            </a:r>
            <a:r>
              <a:rPr lang="en-US" dirty="0" smtClean="0">
                <a:sym typeface="Symbol" pitchFamily="18" charset="2"/>
              </a:rPr>
              <a:t></a:t>
            </a:r>
            <a:r>
              <a:rPr lang="it-IT" dirty="0" smtClean="0"/>
              <a:t> </a:t>
            </a:r>
            <a:r>
              <a:rPr lang="en-US" dirty="0" smtClean="0"/>
              <a:t>I </a:t>
            </a:r>
            <a:r>
              <a:rPr lang="en-US" dirty="0"/>
              <a:t>pick things up and do not start until the last moment.</a:t>
            </a:r>
          </a:p>
          <a:p>
            <a:pPr>
              <a:buFont typeface="Wingdings" pitchFamily="2" charset="2"/>
              <a:buNone/>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444137"/>
            <a:ext cx="7886700" cy="5732826"/>
          </a:xfrm>
        </p:spPr>
        <p:txBody>
          <a:bodyPr>
            <a:normAutofit fontScale="92500" lnSpcReduction="10000"/>
          </a:bodyPr>
          <a:lstStyle/>
          <a:p>
            <a:pPr>
              <a:buFont typeface="Wingdings" pitchFamily="2" charset="2"/>
              <a:buNone/>
            </a:pPr>
            <a:r>
              <a:rPr lang="it-IT" b="1" i="1" dirty="0" smtClean="0"/>
              <a:t>2. </a:t>
            </a:r>
            <a:r>
              <a:rPr lang="en-US" b="1" i="1" dirty="0" smtClean="0"/>
              <a:t>Can </a:t>
            </a:r>
            <a:r>
              <a:rPr lang="en-US" b="1" i="1" dirty="0"/>
              <a:t>you take on responsibility?</a:t>
            </a:r>
            <a:endParaRPr lang="en-US" dirty="0" smtClean="0"/>
          </a:p>
          <a:p>
            <a:pPr>
              <a:buFont typeface="Wingdings" pitchFamily="2" charset="2"/>
              <a:buNone/>
            </a:pPr>
            <a:r>
              <a:rPr lang="it-IT" dirty="0" smtClean="0"/>
              <a:t>	</a:t>
            </a:r>
            <a:r>
              <a:rPr lang="en-US" dirty="0" smtClean="0">
                <a:sym typeface="Symbol" pitchFamily="18" charset="2"/>
              </a:rPr>
              <a:t></a:t>
            </a:r>
            <a:r>
              <a:rPr lang="it-IT" dirty="0" smtClean="0"/>
              <a:t> </a:t>
            </a:r>
            <a:r>
              <a:rPr lang="en-US" dirty="0" smtClean="0"/>
              <a:t>I </a:t>
            </a:r>
            <a:r>
              <a:rPr lang="en-US" dirty="0"/>
              <a:t>am ready to take charge and pursue things to the end.</a:t>
            </a:r>
            <a:endParaRPr lang="en-US" dirty="0" smtClean="0"/>
          </a:p>
          <a:p>
            <a:pPr>
              <a:buFont typeface="Wingdings" pitchFamily="2" charset="2"/>
              <a:buNone/>
            </a:pPr>
            <a:r>
              <a:rPr lang="tr-TR" dirty="0" smtClean="0">
                <a:sym typeface="Symbol" pitchFamily="18" charset="2"/>
              </a:rPr>
              <a:t>	</a:t>
            </a:r>
            <a:r>
              <a:rPr lang="en-US" dirty="0" smtClean="0">
                <a:sym typeface="Symbol" pitchFamily="18" charset="2"/>
              </a:rPr>
              <a:t></a:t>
            </a:r>
            <a:r>
              <a:rPr lang="it-IT" dirty="0" smtClean="0"/>
              <a:t> </a:t>
            </a:r>
            <a:r>
              <a:rPr lang="en-US" dirty="0"/>
              <a:t>I can take the lead, but I would prefer someone else to take responsibility.</a:t>
            </a:r>
            <a:endParaRPr lang="en-US" dirty="0" smtClean="0"/>
          </a:p>
          <a:p>
            <a:pPr>
              <a:buFont typeface="Wingdings" pitchFamily="2" charset="2"/>
              <a:buNone/>
            </a:pPr>
            <a:r>
              <a:rPr lang="it-IT" dirty="0" smtClean="0"/>
              <a:t>	</a:t>
            </a:r>
            <a:r>
              <a:rPr lang="en-US" dirty="0" smtClean="0">
                <a:sym typeface="Symbol" pitchFamily="18" charset="2"/>
              </a:rPr>
              <a:t></a:t>
            </a:r>
            <a:r>
              <a:rPr lang="it-IT" dirty="0" smtClean="0"/>
              <a:t> </a:t>
            </a:r>
            <a:r>
              <a:rPr lang="en-US" dirty="0"/>
              <a:t>I would like others to take responsibility.</a:t>
            </a:r>
            <a:r>
              <a:rPr lang="it-IT" dirty="0" smtClean="0"/>
              <a:t> </a:t>
            </a:r>
            <a:endParaRPr lang="it-IT" dirty="0" smtClean="0"/>
          </a:p>
          <a:p>
            <a:pPr>
              <a:buFont typeface="Wingdings" pitchFamily="2" charset="2"/>
              <a:buNone/>
            </a:pPr>
            <a:endParaRPr lang="en-US" dirty="0" smtClean="0"/>
          </a:p>
          <a:p>
            <a:pPr>
              <a:buFont typeface="Wingdings" pitchFamily="2" charset="2"/>
              <a:buNone/>
            </a:pPr>
            <a:r>
              <a:rPr lang="it-IT" b="1" i="1" dirty="0" smtClean="0"/>
              <a:t>3. </a:t>
            </a:r>
            <a:r>
              <a:rPr lang="it-IT" b="1" i="1" dirty="0"/>
              <a:t>Can </a:t>
            </a:r>
            <a:r>
              <a:rPr lang="it-IT" b="1" i="1" dirty="0" err="1"/>
              <a:t>You</a:t>
            </a:r>
            <a:r>
              <a:rPr lang="it-IT" b="1" i="1" dirty="0"/>
              <a:t> Guide Others</a:t>
            </a:r>
            <a:r>
              <a:rPr lang="it-IT" b="1" i="1" dirty="0" smtClean="0"/>
              <a:t>?</a:t>
            </a:r>
          </a:p>
          <a:p>
            <a:pPr>
              <a:buFont typeface="Wingdings" pitchFamily="2" charset="2"/>
              <a:buNone/>
            </a:pPr>
            <a:r>
              <a:rPr lang="it-IT" dirty="0" smtClean="0"/>
              <a:t>	</a:t>
            </a:r>
            <a:r>
              <a:rPr lang="en-US" dirty="0" smtClean="0">
                <a:sym typeface="Symbol" pitchFamily="18" charset="2"/>
              </a:rPr>
              <a:t></a:t>
            </a:r>
            <a:r>
              <a:rPr lang="it-IT" dirty="0" smtClean="0"/>
              <a:t> </a:t>
            </a:r>
            <a:r>
              <a:rPr lang="en-US" dirty="0"/>
              <a:t>I can make most people follow me as soon as I start my business</a:t>
            </a:r>
            <a:r>
              <a:rPr lang="en-US" dirty="0" smtClean="0"/>
              <a:t>.</a:t>
            </a:r>
          </a:p>
          <a:p>
            <a:pPr>
              <a:buFont typeface="Wingdings" pitchFamily="2" charset="2"/>
              <a:buNone/>
            </a:pPr>
            <a:r>
              <a:rPr lang="tr-TR" dirty="0" smtClean="0">
                <a:sym typeface="Symbol" pitchFamily="18" charset="2"/>
              </a:rPr>
              <a:t>	</a:t>
            </a:r>
            <a:r>
              <a:rPr lang="en-US" dirty="0" smtClean="0">
                <a:sym typeface="Symbol" pitchFamily="18" charset="2"/>
              </a:rPr>
              <a:t></a:t>
            </a:r>
            <a:r>
              <a:rPr lang="it-IT" dirty="0" smtClean="0"/>
              <a:t> </a:t>
            </a:r>
            <a:r>
              <a:rPr lang="en-US" dirty="0"/>
              <a:t>If anyone will help me figure out what needs to be done, I can lead</a:t>
            </a:r>
            <a:r>
              <a:rPr lang="en-US" dirty="0" smtClean="0"/>
              <a:t>.</a:t>
            </a:r>
          </a:p>
          <a:p>
            <a:pPr>
              <a:buFont typeface="Wingdings" pitchFamily="2" charset="2"/>
              <a:buNone/>
            </a:pPr>
            <a:r>
              <a:rPr lang="it-IT" dirty="0" smtClean="0"/>
              <a:t>	</a:t>
            </a:r>
            <a:r>
              <a:rPr lang="en-US" dirty="0" smtClean="0">
                <a:sym typeface="Symbol" pitchFamily="18" charset="2"/>
              </a:rPr>
              <a:t></a:t>
            </a:r>
            <a:r>
              <a:rPr lang="it-IT" dirty="0" smtClean="0"/>
              <a:t> </a:t>
            </a:r>
            <a:r>
              <a:rPr lang="en-US" dirty="0"/>
              <a:t>I prefer for others to lead and I go after them, if you like.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431074"/>
            <a:ext cx="7886700" cy="5745889"/>
          </a:xfrm>
        </p:spPr>
        <p:txBody>
          <a:bodyPr>
            <a:normAutofit fontScale="92500" lnSpcReduction="10000"/>
          </a:bodyPr>
          <a:lstStyle/>
          <a:p>
            <a:pPr>
              <a:buFont typeface="Wingdings" pitchFamily="2" charset="2"/>
              <a:buNone/>
            </a:pPr>
            <a:r>
              <a:rPr lang="it-IT" b="1" i="1" dirty="0" smtClean="0"/>
              <a:t>4. </a:t>
            </a:r>
            <a:r>
              <a:rPr lang="en-US" b="1" i="1" dirty="0"/>
              <a:t>How good am I as a organizer</a:t>
            </a:r>
            <a:r>
              <a:rPr lang="en-US" b="1" i="1" dirty="0" smtClean="0"/>
              <a:t>?</a:t>
            </a:r>
          </a:p>
          <a:p>
            <a:pPr>
              <a:buFont typeface="Wingdings" pitchFamily="2" charset="2"/>
              <a:buNone/>
            </a:pPr>
            <a:r>
              <a:rPr lang="en-US" dirty="0" smtClean="0">
                <a:sym typeface="Symbol" pitchFamily="18" charset="2"/>
              </a:rPr>
              <a:t></a:t>
            </a:r>
            <a:r>
              <a:rPr lang="it-IT" dirty="0" smtClean="0"/>
              <a:t> </a:t>
            </a:r>
            <a:r>
              <a:rPr lang="en-US" dirty="0"/>
              <a:t>I'm </a:t>
            </a:r>
            <a:r>
              <a:rPr lang="en-US" dirty="0" smtClean="0"/>
              <a:t>organized and </a:t>
            </a:r>
            <a:r>
              <a:rPr lang="en-US" dirty="0"/>
              <a:t>work on a certain plan and project</a:t>
            </a:r>
            <a:r>
              <a:rPr lang="it-IT" dirty="0" smtClean="0"/>
              <a:t>.</a:t>
            </a:r>
            <a:endParaRPr lang="en-US" dirty="0" smtClean="0"/>
          </a:p>
          <a:p>
            <a:pPr>
              <a:buFont typeface="Wingdings" pitchFamily="2" charset="2"/>
              <a:buNone/>
            </a:pPr>
            <a:r>
              <a:rPr lang="en-US" dirty="0" smtClean="0">
                <a:sym typeface="Symbol" pitchFamily="18" charset="2"/>
              </a:rPr>
              <a:t></a:t>
            </a:r>
            <a:r>
              <a:rPr lang="it-IT" dirty="0" smtClean="0"/>
              <a:t> </a:t>
            </a:r>
            <a:r>
              <a:rPr lang="en-US" dirty="0"/>
              <a:t>I usually work on a regular plan, but when the situation is complicated then I find it </a:t>
            </a:r>
            <a:r>
              <a:rPr lang="en-US" dirty="0" smtClean="0"/>
              <a:t>difficult.</a:t>
            </a:r>
          </a:p>
          <a:p>
            <a:pPr>
              <a:buFont typeface="Symbol"/>
              <a:buChar char=""/>
            </a:pPr>
            <a:r>
              <a:rPr lang="en-US" dirty="0" smtClean="0"/>
              <a:t>It </a:t>
            </a:r>
            <a:r>
              <a:rPr lang="en-US" dirty="0"/>
              <a:t>seems to me that the situation changes very quickly and I would lose time if I was in anticipation of organizing</a:t>
            </a:r>
            <a:r>
              <a:rPr lang="en-US" dirty="0" smtClean="0"/>
              <a:t>.</a:t>
            </a:r>
          </a:p>
          <a:p>
            <a:pPr marL="0" indent="0">
              <a:buNone/>
            </a:pPr>
            <a:r>
              <a:rPr lang="it-IT" dirty="0" smtClean="0"/>
              <a:t> </a:t>
            </a:r>
            <a:endParaRPr lang="en-US" dirty="0" smtClean="0"/>
          </a:p>
          <a:p>
            <a:pPr>
              <a:buFont typeface="Wingdings" pitchFamily="2" charset="2"/>
              <a:buNone/>
            </a:pPr>
            <a:r>
              <a:rPr lang="it-IT" b="1" i="1" dirty="0" smtClean="0"/>
              <a:t>5. </a:t>
            </a:r>
            <a:r>
              <a:rPr lang="it-IT" b="1" i="1" dirty="0"/>
              <a:t>Can </a:t>
            </a:r>
            <a:r>
              <a:rPr lang="it-IT" b="1" i="1" dirty="0" err="1"/>
              <a:t>You</a:t>
            </a:r>
            <a:r>
              <a:rPr lang="it-IT" b="1" i="1" dirty="0"/>
              <a:t> </a:t>
            </a:r>
            <a:r>
              <a:rPr lang="it-IT" b="1" i="1" dirty="0" err="1"/>
              <a:t>Make</a:t>
            </a:r>
            <a:r>
              <a:rPr lang="it-IT" b="1" i="1" dirty="0"/>
              <a:t> </a:t>
            </a:r>
            <a:r>
              <a:rPr lang="it-IT" b="1" i="1" dirty="0" err="1"/>
              <a:t>Decisions</a:t>
            </a:r>
            <a:r>
              <a:rPr lang="it-IT" b="1" i="1" dirty="0" smtClean="0"/>
              <a:t>?</a:t>
            </a:r>
          </a:p>
          <a:p>
            <a:pPr>
              <a:buFont typeface="Wingdings" pitchFamily="2" charset="2"/>
              <a:buNone/>
            </a:pPr>
            <a:r>
              <a:rPr lang="it-IT" dirty="0" smtClean="0"/>
              <a:t>	</a:t>
            </a:r>
            <a:r>
              <a:rPr lang="en-US" dirty="0" smtClean="0">
                <a:sym typeface="Symbol" pitchFamily="18" charset="2"/>
              </a:rPr>
              <a:t></a:t>
            </a:r>
            <a:r>
              <a:rPr lang="it-IT" dirty="0" smtClean="0"/>
              <a:t> </a:t>
            </a:r>
            <a:r>
              <a:rPr lang="en-US" dirty="0"/>
              <a:t>Yes, and they usually succeed</a:t>
            </a:r>
            <a:r>
              <a:rPr lang="en-US" dirty="0" smtClean="0"/>
              <a:t>.</a:t>
            </a:r>
          </a:p>
          <a:p>
            <a:pPr>
              <a:buFont typeface="Wingdings" pitchFamily="2" charset="2"/>
              <a:buNone/>
            </a:pPr>
            <a:r>
              <a:rPr lang="it-IT" dirty="0" smtClean="0"/>
              <a:t>	</a:t>
            </a:r>
            <a:r>
              <a:rPr lang="en-US" dirty="0" smtClean="0">
                <a:sym typeface="Symbol" pitchFamily="18" charset="2"/>
              </a:rPr>
              <a:t></a:t>
            </a:r>
            <a:r>
              <a:rPr lang="it-IT" dirty="0" smtClean="0"/>
              <a:t> </a:t>
            </a:r>
            <a:r>
              <a:rPr lang="en-US" dirty="0"/>
              <a:t>In these cases, it takes me a long time to put them on paper</a:t>
            </a:r>
            <a:r>
              <a:rPr lang="en-US" dirty="0" smtClean="0"/>
              <a:t>.</a:t>
            </a:r>
          </a:p>
          <a:p>
            <a:pPr>
              <a:buFont typeface="Wingdings" pitchFamily="2" charset="2"/>
              <a:buNone/>
            </a:pPr>
            <a:r>
              <a:rPr lang="it-IT" dirty="0" smtClean="0"/>
              <a:t>	</a:t>
            </a:r>
            <a:r>
              <a:rPr lang="en-US" dirty="0" smtClean="0">
                <a:sym typeface="Symbol" pitchFamily="18" charset="2"/>
              </a:rPr>
              <a:t></a:t>
            </a:r>
            <a:r>
              <a:rPr lang="nl-NL" dirty="0" smtClean="0"/>
              <a:t> </a:t>
            </a:r>
            <a:r>
              <a:rPr lang="en-US" dirty="0"/>
              <a:t>I prefer others to make decisions and then react to them.</a:t>
            </a:r>
            <a:r>
              <a:rPr lang="nl-NL" dirty="0" smtClean="0"/>
              <a:t> </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509451"/>
            <a:ext cx="7886700" cy="5667512"/>
          </a:xfrm>
        </p:spPr>
        <p:txBody>
          <a:bodyPr>
            <a:normAutofit lnSpcReduction="10000"/>
          </a:bodyPr>
          <a:lstStyle/>
          <a:p>
            <a:pPr>
              <a:buFont typeface="Wingdings" pitchFamily="2" charset="2"/>
              <a:buNone/>
            </a:pPr>
            <a:r>
              <a:rPr lang="it-IT" b="1" i="1" dirty="0" smtClean="0"/>
              <a:t>6. </a:t>
            </a:r>
            <a:r>
              <a:rPr lang="en-US" b="1" i="1" dirty="0"/>
              <a:t>How do you </a:t>
            </a:r>
            <a:r>
              <a:rPr lang="en-US" b="1" i="1" dirty="0" smtClean="0"/>
              <a:t>relate with </a:t>
            </a:r>
            <a:r>
              <a:rPr lang="en-US" b="1" i="1" dirty="0"/>
              <a:t>others</a:t>
            </a:r>
            <a:r>
              <a:rPr lang="en-US" b="1" i="1" dirty="0" smtClean="0"/>
              <a:t>?</a:t>
            </a:r>
          </a:p>
          <a:p>
            <a:pPr>
              <a:buFont typeface="Wingdings" pitchFamily="2" charset="2"/>
              <a:buNone/>
            </a:pPr>
            <a:r>
              <a:rPr lang="it-IT" dirty="0" smtClean="0"/>
              <a:t>	</a:t>
            </a:r>
            <a:r>
              <a:rPr lang="en-US" dirty="0" smtClean="0">
                <a:sym typeface="Symbol" pitchFamily="18" charset="2"/>
              </a:rPr>
              <a:t></a:t>
            </a:r>
            <a:r>
              <a:rPr lang="it-IT" dirty="0" smtClean="0"/>
              <a:t> </a:t>
            </a:r>
            <a:r>
              <a:rPr lang="en-US" dirty="0"/>
              <a:t>Very good. I love people and they love me a lot</a:t>
            </a:r>
            <a:r>
              <a:rPr lang="en-US" dirty="0" smtClean="0"/>
              <a:t>.</a:t>
            </a:r>
          </a:p>
          <a:p>
            <a:pPr>
              <a:buFont typeface="Wingdings" pitchFamily="2" charset="2"/>
              <a:buNone/>
            </a:pPr>
            <a:r>
              <a:rPr lang="it-IT" dirty="0" smtClean="0"/>
              <a:t>	</a:t>
            </a:r>
            <a:r>
              <a:rPr lang="en-US" dirty="0" smtClean="0">
                <a:sym typeface="Symbol" pitchFamily="18" charset="2"/>
              </a:rPr>
              <a:t></a:t>
            </a:r>
            <a:r>
              <a:rPr lang="it-IT" dirty="0" smtClean="0"/>
              <a:t> </a:t>
            </a:r>
            <a:r>
              <a:rPr lang="en-US" dirty="0"/>
              <a:t>I'm like people alongside me and get out of any situation</a:t>
            </a:r>
            <a:r>
              <a:rPr lang="en-US" dirty="0" smtClean="0"/>
              <a:t>.</a:t>
            </a:r>
          </a:p>
          <a:p>
            <a:pPr>
              <a:buFont typeface="Wingdings" pitchFamily="2" charset="2"/>
              <a:buNone/>
            </a:pPr>
            <a:r>
              <a:rPr lang="it-IT" dirty="0" smtClean="0"/>
              <a:t>	</a:t>
            </a:r>
            <a:r>
              <a:rPr lang="en-US" dirty="0" smtClean="0">
                <a:sym typeface="Symbol" pitchFamily="18" charset="2"/>
              </a:rPr>
              <a:t></a:t>
            </a:r>
            <a:r>
              <a:rPr lang="it-IT" dirty="0" smtClean="0"/>
              <a:t> </a:t>
            </a:r>
            <a:r>
              <a:rPr lang="en-US" dirty="0"/>
              <a:t>I'm a bit nervous and sometimes I find it difficult to work with people</a:t>
            </a:r>
            <a:r>
              <a:rPr lang="en-US" dirty="0" smtClean="0"/>
              <a:t>.</a:t>
            </a:r>
          </a:p>
          <a:p>
            <a:pPr>
              <a:buFont typeface="Wingdings" pitchFamily="2" charset="2"/>
              <a:buNone/>
            </a:pPr>
            <a:r>
              <a:rPr lang="it-IT" dirty="0" smtClean="0"/>
              <a:t> </a:t>
            </a:r>
            <a:endParaRPr lang="en-US" dirty="0" smtClean="0"/>
          </a:p>
          <a:p>
            <a:pPr>
              <a:buFont typeface="Wingdings" pitchFamily="2" charset="2"/>
              <a:buNone/>
            </a:pPr>
            <a:r>
              <a:rPr lang="it-IT" b="1" i="1" dirty="0" smtClean="0"/>
              <a:t>7. </a:t>
            </a:r>
            <a:r>
              <a:rPr lang="it-IT" b="1" i="1" dirty="0" smtClean="0"/>
              <a:t>Are </a:t>
            </a:r>
            <a:r>
              <a:rPr lang="it-IT" b="1" i="1" dirty="0" err="1" smtClean="0"/>
              <a:t>you</a:t>
            </a:r>
            <a:r>
              <a:rPr lang="it-IT" b="1" i="1" dirty="0" smtClean="0"/>
              <a:t> a hard </a:t>
            </a:r>
            <a:r>
              <a:rPr lang="it-IT" b="1" i="1" dirty="0" err="1" smtClean="0"/>
              <a:t>worker</a:t>
            </a:r>
            <a:r>
              <a:rPr lang="it-IT" b="1" i="1" dirty="0" smtClean="0"/>
              <a:t>?</a:t>
            </a:r>
            <a:endParaRPr lang="en-US" dirty="0" smtClean="0"/>
          </a:p>
          <a:p>
            <a:pPr>
              <a:buFont typeface="Wingdings" pitchFamily="2" charset="2"/>
              <a:buNone/>
            </a:pPr>
            <a:r>
              <a:rPr lang="tr-TR" dirty="0" smtClean="0">
                <a:sym typeface="Symbol" pitchFamily="18" charset="2"/>
              </a:rPr>
              <a:t>	</a:t>
            </a:r>
            <a:r>
              <a:rPr lang="en-US" dirty="0" smtClean="0">
                <a:sym typeface="Symbol" pitchFamily="18" charset="2"/>
              </a:rPr>
              <a:t></a:t>
            </a:r>
            <a:r>
              <a:rPr lang="it-IT" dirty="0" smtClean="0"/>
              <a:t> </a:t>
            </a:r>
            <a:r>
              <a:rPr lang="en-US" dirty="0"/>
              <a:t>I have a very strong </a:t>
            </a:r>
            <a:r>
              <a:rPr lang="en-US" dirty="0" smtClean="0"/>
              <a:t>dedication and </a:t>
            </a:r>
            <a:r>
              <a:rPr lang="en-US" dirty="0"/>
              <a:t>can work for a long </a:t>
            </a:r>
            <a:r>
              <a:rPr lang="en-US" dirty="0" smtClean="0"/>
              <a:t>time.</a:t>
            </a:r>
          </a:p>
          <a:p>
            <a:pPr>
              <a:buFont typeface="Wingdings" pitchFamily="2" charset="2"/>
              <a:buNone/>
            </a:pPr>
            <a:r>
              <a:rPr lang="it-IT" dirty="0" smtClean="0"/>
              <a:t>	</a:t>
            </a:r>
            <a:r>
              <a:rPr lang="en-US" dirty="0" smtClean="0">
                <a:sym typeface="Symbol" pitchFamily="18" charset="2"/>
              </a:rPr>
              <a:t></a:t>
            </a:r>
            <a:r>
              <a:rPr lang="it-IT" dirty="0" smtClean="0"/>
              <a:t> </a:t>
            </a:r>
            <a:r>
              <a:rPr lang="en-US" dirty="0" smtClean="0"/>
              <a:t>I can work hard for a while, then get tired.</a:t>
            </a:r>
          </a:p>
          <a:p>
            <a:pPr>
              <a:buFont typeface="Wingdings" pitchFamily="2" charset="2"/>
              <a:buNone/>
            </a:pPr>
            <a:r>
              <a:rPr lang="it-IT" dirty="0" smtClean="0"/>
              <a:t>	</a:t>
            </a:r>
            <a:r>
              <a:rPr lang="en-US" dirty="0" smtClean="0">
                <a:sym typeface="Symbol" pitchFamily="18" charset="2"/>
              </a:rPr>
              <a:t></a:t>
            </a:r>
            <a:r>
              <a:rPr lang="it-IT" dirty="0" smtClean="0"/>
              <a:t> </a:t>
            </a:r>
            <a:r>
              <a:rPr lang="en-US" dirty="0"/>
              <a:t>I do not care to work hard and I rarely do this.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496389"/>
            <a:ext cx="7886700" cy="5680574"/>
          </a:xfrm>
        </p:spPr>
        <p:txBody>
          <a:bodyPr>
            <a:normAutofit lnSpcReduction="10000"/>
          </a:bodyPr>
          <a:lstStyle/>
          <a:p>
            <a:pPr>
              <a:buFont typeface="Wingdings" pitchFamily="2" charset="2"/>
              <a:buNone/>
            </a:pPr>
            <a:r>
              <a:rPr lang="fr-FR" b="1" i="1" dirty="0" smtClean="0"/>
              <a:t>8. </a:t>
            </a:r>
            <a:r>
              <a:rPr lang="en-US" b="1" i="1" dirty="0"/>
              <a:t>Do people believe in </a:t>
            </a:r>
            <a:r>
              <a:rPr lang="en-US" b="1" i="1" dirty="0" smtClean="0"/>
              <a:t>what you say?</a:t>
            </a:r>
          </a:p>
          <a:p>
            <a:pPr>
              <a:buFont typeface="Wingdings" pitchFamily="2" charset="2"/>
              <a:buNone/>
            </a:pPr>
            <a:r>
              <a:rPr lang="fr-FR" dirty="0" smtClean="0"/>
              <a:t>	</a:t>
            </a:r>
            <a:r>
              <a:rPr lang="en-US" dirty="0" smtClean="0">
                <a:sym typeface="Symbol" pitchFamily="18" charset="2"/>
              </a:rPr>
              <a:t></a:t>
            </a:r>
            <a:r>
              <a:rPr lang="fr-FR" dirty="0" smtClean="0"/>
              <a:t> </a:t>
            </a:r>
            <a:r>
              <a:rPr lang="en-US" dirty="0"/>
              <a:t>Completely. I usually stick to what I say</a:t>
            </a:r>
            <a:r>
              <a:rPr lang="en-US" dirty="0" smtClean="0"/>
              <a:t>.</a:t>
            </a:r>
          </a:p>
          <a:p>
            <a:pPr>
              <a:buFont typeface="Wingdings" pitchFamily="2" charset="2"/>
              <a:buNone/>
            </a:pPr>
            <a:r>
              <a:rPr lang="fr-FR" dirty="0" smtClean="0"/>
              <a:t>	</a:t>
            </a:r>
            <a:r>
              <a:rPr lang="en-US" dirty="0" smtClean="0">
                <a:sym typeface="Symbol" pitchFamily="18" charset="2"/>
              </a:rPr>
              <a:t></a:t>
            </a:r>
            <a:r>
              <a:rPr lang="fr-FR" dirty="0" smtClean="0"/>
              <a:t> </a:t>
            </a:r>
            <a:r>
              <a:rPr lang="en-US" dirty="0"/>
              <a:t>I generally keep </a:t>
            </a:r>
            <a:r>
              <a:rPr lang="en-US" dirty="0" smtClean="0"/>
              <a:t>up to what I say, </a:t>
            </a:r>
            <a:r>
              <a:rPr lang="en-US" dirty="0"/>
              <a:t>but there are times when I change my mind</a:t>
            </a:r>
            <a:r>
              <a:rPr lang="en-US" dirty="0" smtClean="0"/>
              <a:t>.</a:t>
            </a:r>
          </a:p>
          <a:p>
            <a:pPr>
              <a:buFont typeface="Wingdings" pitchFamily="2" charset="2"/>
              <a:buNone/>
            </a:pPr>
            <a:r>
              <a:rPr lang="fr-FR" dirty="0" smtClean="0"/>
              <a:t>	</a:t>
            </a:r>
            <a:r>
              <a:rPr lang="en-US" dirty="0" smtClean="0">
                <a:sym typeface="Symbol" pitchFamily="18" charset="2"/>
              </a:rPr>
              <a:t></a:t>
            </a:r>
            <a:r>
              <a:rPr lang="fr-FR" dirty="0" smtClean="0"/>
              <a:t> </a:t>
            </a:r>
            <a:r>
              <a:rPr lang="en-US" dirty="0"/>
              <a:t>I generally do not keep up </a:t>
            </a:r>
            <a:r>
              <a:rPr lang="en-US" dirty="0" smtClean="0"/>
              <a:t>to what I say, </a:t>
            </a:r>
            <a:r>
              <a:rPr lang="en-US" dirty="0"/>
              <a:t>but that's because things change very quickly</a:t>
            </a:r>
            <a:r>
              <a:rPr lang="en-US" dirty="0" smtClean="0"/>
              <a:t>.</a:t>
            </a:r>
          </a:p>
          <a:p>
            <a:pPr>
              <a:buFont typeface="Wingdings" pitchFamily="2" charset="2"/>
              <a:buNone/>
            </a:pPr>
            <a:r>
              <a:rPr lang="fr-FR" dirty="0" smtClean="0"/>
              <a:t> </a:t>
            </a:r>
            <a:endParaRPr lang="en-US" dirty="0" smtClean="0"/>
          </a:p>
          <a:p>
            <a:pPr>
              <a:buFont typeface="Wingdings" pitchFamily="2" charset="2"/>
              <a:buNone/>
            </a:pPr>
            <a:r>
              <a:rPr lang="it-IT" b="1" i="1" dirty="0" smtClean="0"/>
              <a:t>9. </a:t>
            </a:r>
            <a:r>
              <a:rPr lang="en-US" b="1" i="1" dirty="0" smtClean="0"/>
              <a:t>Do you pursue things </a:t>
            </a:r>
            <a:r>
              <a:rPr lang="en-US" b="1" i="1" dirty="0"/>
              <a:t>to the end</a:t>
            </a:r>
            <a:r>
              <a:rPr lang="en-US" b="1" i="1" dirty="0" smtClean="0"/>
              <a:t>?</a:t>
            </a:r>
          </a:p>
          <a:p>
            <a:pPr>
              <a:buFont typeface="Wingdings" pitchFamily="2" charset="2"/>
              <a:buNone/>
            </a:pPr>
            <a:r>
              <a:rPr lang="it-IT" dirty="0" smtClean="0"/>
              <a:t>	</a:t>
            </a:r>
            <a:r>
              <a:rPr lang="en-US" dirty="0" smtClean="0">
                <a:sym typeface="Symbol" pitchFamily="18" charset="2"/>
              </a:rPr>
              <a:t></a:t>
            </a:r>
            <a:r>
              <a:rPr lang="it-IT" dirty="0" smtClean="0"/>
              <a:t> </a:t>
            </a:r>
            <a:r>
              <a:rPr lang="en-US" dirty="0"/>
              <a:t>When I decide something I go to the end</a:t>
            </a:r>
            <a:r>
              <a:rPr lang="en-US" dirty="0" smtClean="0"/>
              <a:t>.</a:t>
            </a:r>
          </a:p>
          <a:p>
            <a:pPr>
              <a:buFont typeface="Wingdings" pitchFamily="2" charset="2"/>
              <a:buNone/>
            </a:pPr>
            <a:r>
              <a:rPr lang="it-IT" dirty="0" smtClean="0"/>
              <a:t>	</a:t>
            </a:r>
            <a:r>
              <a:rPr lang="en-US" dirty="0" smtClean="0">
                <a:sym typeface="Symbol" pitchFamily="18" charset="2"/>
              </a:rPr>
              <a:t></a:t>
            </a:r>
            <a:r>
              <a:rPr lang="it-IT" dirty="0" smtClean="0"/>
              <a:t> </a:t>
            </a:r>
            <a:r>
              <a:rPr lang="en-US" dirty="0"/>
              <a:t>I generally follow the problems</a:t>
            </a:r>
            <a:r>
              <a:rPr lang="en-US" dirty="0" smtClean="0"/>
              <a:t>.</a:t>
            </a:r>
          </a:p>
          <a:p>
            <a:pPr>
              <a:buFont typeface="Wingdings" pitchFamily="2" charset="2"/>
              <a:buNone/>
            </a:pPr>
            <a:r>
              <a:rPr lang="it-IT" dirty="0" smtClean="0"/>
              <a:t>	</a:t>
            </a:r>
            <a:r>
              <a:rPr lang="en-US" dirty="0" smtClean="0">
                <a:sym typeface="Symbol" pitchFamily="18" charset="2"/>
              </a:rPr>
              <a:t></a:t>
            </a:r>
            <a:r>
              <a:rPr lang="it-IT" dirty="0" smtClean="0"/>
              <a:t> </a:t>
            </a:r>
            <a:r>
              <a:rPr lang="en-US" dirty="0"/>
              <a:t>I try, but when the situation is complicated then I surrender.</a:t>
            </a:r>
            <a:endParaRPr lang="en-US" dirty="0"/>
          </a:p>
        </p:txBody>
      </p:sp>
    </p:spTree>
  </p:cSld>
  <p:clrMapOvr>
    <a:masterClrMapping/>
  </p:clrMapOvr>
</p:sld>
</file>

<file path=ppt/theme/theme1.xml><?xml version="1.0" encoding="utf-8"?>
<a:theme xmlns:a="http://schemas.openxmlformats.org/drawingml/2006/main" name="Θέμα του Office">
  <a:themeElements>
    <a:clrScheme name="Θέμα του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Θέμα του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Θέμα του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198</TotalTime>
  <Words>1912</Words>
  <Application>Microsoft Office PowerPoint</Application>
  <PresentationFormat>Presentazione su schermo (4:3)</PresentationFormat>
  <Paragraphs>255</Paragraphs>
  <Slides>43</Slides>
  <Notes>0</Notes>
  <HiddenSlides>0</HiddenSlides>
  <MMClips>0</MMClips>
  <ScaleCrop>false</ScaleCrop>
  <HeadingPairs>
    <vt:vector size="4" baseType="variant">
      <vt:variant>
        <vt:lpstr>Tema</vt:lpstr>
      </vt:variant>
      <vt:variant>
        <vt:i4>1</vt:i4>
      </vt:variant>
      <vt:variant>
        <vt:lpstr>Titoli diapositive</vt:lpstr>
      </vt:variant>
      <vt:variant>
        <vt:i4>43</vt:i4>
      </vt:variant>
    </vt:vector>
  </HeadingPairs>
  <TitlesOfParts>
    <vt:vector size="44" baseType="lpstr">
      <vt:lpstr>Θέμα του Office</vt:lpstr>
      <vt:lpstr>Presentazione standard di PowerPoint</vt:lpstr>
      <vt:lpstr>Module 9 Business Plan Development </vt:lpstr>
      <vt:lpstr>Summary</vt:lpstr>
      <vt:lpstr>Practical orientation about starting a small business</vt:lpstr>
      <vt:lpstr>1. Personal evaluation</vt:lpstr>
      <vt:lpstr>Presentazione standard di PowerPoint</vt:lpstr>
      <vt:lpstr>Presentazione standard di PowerPoint</vt:lpstr>
      <vt:lpstr>Presentazione standard di PowerPoint</vt:lpstr>
      <vt:lpstr>Presentazione standard di PowerPoint</vt:lpstr>
      <vt:lpstr>Presentazione standard di PowerPoint</vt:lpstr>
      <vt:lpstr>2. Identification of Opportunity </vt:lpstr>
      <vt:lpstr>The main arguments for starting a new business </vt:lpstr>
      <vt:lpstr>Type of ideas: </vt:lpstr>
      <vt:lpstr>Sources for ideas of starting a new business </vt:lpstr>
      <vt:lpstr>When an idea is successful? </vt:lpstr>
      <vt:lpstr> Market Availability.  </vt:lpstr>
      <vt:lpstr>Availability of raw materials</vt:lpstr>
      <vt:lpstr> Technological Availability </vt:lpstr>
      <vt:lpstr> Availability of qualified staff </vt:lpstr>
      <vt:lpstr>Priority of the state</vt:lpstr>
      <vt:lpstr>Other criteria</vt:lpstr>
      <vt:lpstr>3- BUSINESS PLAN </vt:lpstr>
      <vt:lpstr>b) Reasons to Prepare a Business Plan </vt:lpstr>
      <vt:lpstr>c) Understanding the investor's view of business plans:</vt:lpstr>
      <vt:lpstr> Features of business plans:</vt:lpstr>
      <vt:lpstr>Presentazione standard di PowerPoint</vt:lpstr>
      <vt:lpstr> d) How necessary is a business plan? </vt:lpstr>
      <vt:lpstr>4. PREPARATION OF BUSINESS PLAN </vt:lpstr>
      <vt:lpstr>The main components of a business plan are:</vt:lpstr>
      <vt:lpstr>Cover page</vt:lpstr>
      <vt:lpstr>Executive Summary. </vt:lpstr>
      <vt:lpstr>The general description of the company</vt:lpstr>
      <vt:lpstr>Presentazione standard di PowerPoint</vt:lpstr>
      <vt:lpstr>Product / Service Plan </vt:lpstr>
      <vt:lpstr>Presentazione standard di PowerPoint</vt:lpstr>
      <vt:lpstr>Marketing plan </vt:lpstr>
      <vt:lpstr>There could be provided answers for: </vt:lpstr>
      <vt:lpstr>Management plan</vt:lpstr>
      <vt:lpstr>There could be provided answers for: </vt:lpstr>
      <vt:lpstr>Operational plan </vt:lpstr>
      <vt:lpstr>There could be provided answers for: </vt:lpstr>
      <vt:lpstr>Financial Plan </vt:lpstr>
      <vt:lpstr>Apendix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nikos-maria</dc:creator>
  <cp:lastModifiedBy>Tea Tavanxhiu</cp:lastModifiedBy>
  <cp:revision>27</cp:revision>
  <dcterms:created xsi:type="dcterms:W3CDTF">2018-04-11T10:41:41Z</dcterms:created>
  <dcterms:modified xsi:type="dcterms:W3CDTF">2019-02-10T18:01:09Z</dcterms:modified>
</cp:coreProperties>
</file>