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20" r:id="rId5"/>
    <p:sldMasterId id="2147483732" r:id="rId6"/>
    <p:sldMasterId id="2147483744" r:id="rId7"/>
    <p:sldMasterId id="2147483756" r:id="rId8"/>
  </p:sldMasterIdLst>
  <p:handoutMasterIdLst>
    <p:handoutMasterId r:id="rId27"/>
  </p:handoutMasterIdLst>
  <p:sldIdLst>
    <p:sldId id="257" r:id="rId9"/>
    <p:sldId id="258" r:id="rId10"/>
    <p:sldId id="260" r:id="rId11"/>
    <p:sldId id="262" r:id="rId12"/>
    <p:sldId id="263" r:id="rId13"/>
    <p:sldId id="264" r:id="rId14"/>
    <p:sldId id="265" r:id="rId15"/>
    <p:sldId id="266" r:id="rId16"/>
    <p:sldId id="269" r:id="rId17"/>
    <p:sldId id="267" r:id="rId18"/>
    <p:sldId id="272" r:id="rId19"/>
    <p:sldId id="273" r:id="rId20"/>
    <p:sldId id="275" r:id="rId21"/>
    <p:sldId id="276" r:id="rId22"/>
    <p:sldId id="278" r:id="rId23"/>
    <p:sldId id="277" r:id="rId24"/>
    <p:sldId id="279" r:id="rId25"/>
    <p:sldId id="280" r:id="rId26"/>
  </p:sldIdLst>
  <p:sldSz cx="9144000" cy="6858000" type="screen4x3"/>
  <p:notesSz cx="6985000" cy="9271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7486"/>
    <a:srgbClr val="599B99"/>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8" d="100"/>
          <a:sy n="118" d="100"/>
        </p:scale>
        <p:origin x="1440"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5160"/>
          </a:xfrm>
          <a:prstGeom prst="rect">
            <a:avLst/>
          </a:prstGeom>
        </p:spPr>
        <p:txBody>
          <a:bodyPr vert="horz" lIns="92885" tIns="46442" rIns="92885" bIns="46442" rtlCol="0"/>
          <a:lstStyle>
            <a:lvl1pPr algn="l">
              <a:defRPr sz="1200"/>
            </a:lvl1pPr>
          </a:lstStyle>
          <a:p>
            <a:endParaRPr lang="bg-BG"/>
          </a:p>
        </p:txBody>
      </p:sp>
      <p:sp>
        <p:nvSpPr>
          <p:cNvPr id="3" name="Date Placeholder 2"/>
          <p:cNvSpPr>
            <a:spLocks noGrp="1"/>
          </p:cNvSpPr>
          <p:nvPr>
            <p:ph type="dt" sz="quarter" idx="1"/>
          </p:nvPr>
        </p:nvSpPr>
        <p:spPr>
          <a:xfrm>
            <a:off x="3956550" y="0"/>
            <a:ext cx="3026833" cy="465160"/>
          </a:xfrm>
          <a:prstGeom prst="rect">
            <a:avLst/>
          </a:prstGeom>
        </p:spPr>
        <p:txBody>
          <a:bodyPr vert="horz" lIns="92885" tIns="46442" rIns="92885" bIns="46442" rtlCol="0"/>
          <a:lstStyle>
            <a:lvl1pPr algn="r">
              <a:defRPr sz="1200"/>
            </a:lvl1pPr>
          </a:lstStyle>
          <a:p>
            <a:fld id="{A90A0887-6C07-4383-841B-84412199F6C9}" type="datetimeFigureOut">
              <a:rPr lang="bg-BG" smtClean="0"/>
              <a:t>18.1.2019 г.</a:t>
            </a:fld>
            <a:endParaRPr lang="bg-BG"/>
          </a:p>
        </p:txBody>
      </p:sp>
      <p:sp>
        <p:nvSpPr>
          <p:cNvPr id="4" name="Footer Placeholder 3"/>
          <p:cNvSpPr>
            <a:spLocks noGrp="1"/>
          </p:cNvSpPr>
          <p:nvPr>
            <p:ph type="ftr" sz="quarter" idx="2"/>
          </p:nvPr>
        </p:nvSpPr>
        <p:spPr>
          <a:xfrm>
            <a:off x="0" y="8805841"/>
            <a:ext cx="3026833" cy="465159"/>
          </a:xfrm>
          <a:prstGeom prst="rect">
            <a:avLst/>
          </a:prstGeom>
        </p:spPr>
        <p:txBody>
          <a:bodyPr vert="horz" lIns="92885" tIns="46442" rIns="92885" bIns="46442" rtlCol="0" anchor="b"/>
          <a:lstStyle>
            <a:lvl1pPr algn="l">
              <a:defRPr sz="1200"/>
            </a:lvl1pPr>
          </a:lstStyle>
          <a:p>
            <a:endParaRPr lang="bg-BG"/>
          </a:p>
        </p:txBody>
      </p:sp>
      <p:sp>
        <p:nvSpPr>
          <p:cNvPr id="5" name="Slide Number Placeholder 4"/>
          <p:cNvSpPr>
            <a:spLocks noGrp="1"/>
          </p:cNvSpPr>
          <p:nvPr>
            <p:ph type="sldNum" sz="quarter" idx="3"/>
          </p:nvPr>
        </p:nvSpPr>
        <p:spPr>
          <a:xfrm>
            <a:off x="3956550" y="8805841"/>
            <a:ext cx="3026833" cy="465159"/>
          </a:xfrm>
          <a:prstGeom prst="rect">
            <a:avLst/>
          </a:prstGeom>
        </p:spPr>
        <p:txBody>
          <a:bodyPr vert="horz" lIns="92885" tIns="46442" rIns="92885" bIns="46442" rtlCol="0" anchor="b"/>
          <a:lstStyle>
            <a:lvl1pPr algn="r">
              <a:defRPr sz="1200"/>
            </a:lvl1pPr>
          </a:lstStyle>
          <a:p>
            <a:fld id="{95E64878-9E15-43D3-A5AE-25E33DD9E32F}" type="slidenum">
              <a:rPr lang="bg-BG" smtClean="0"/>
              <a:t>‹#›</a:t>
            </a:fld>
            <a:endParaRPr lang="bg-BG"/>
          </a:p>
        </p:txBody>
      </p:sp>
    </p:spTree>
    <p:extLst>
      <p:ext uri="{BB962C8B-B14F-4D97-AF65-F5344CB8AC3E}">
        <p14:creationId xmlns:p14="http://schemas.microsoft.com/office/powerpoint/2010/main" val="266758460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18/1/2019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178245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18/1/2019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4031797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18/1/2019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3788016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7579002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853760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327062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3441579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3747300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486293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1131690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2318459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t>18/1/2019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24930890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052982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9764580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4924363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7417505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3964437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68733737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6329401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7560177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1314805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266782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t>18/1/2019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23593760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9247612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8234497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9772975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2050553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7092026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5702863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5420631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5506438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91443142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516930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t>18/1/2019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10806142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3112375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9846960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0179118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4400600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90530679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6426014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10550979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9644416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85450304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223227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t>18/1/2019</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384204989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5136714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9066865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3992230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09721450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7760606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9465669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8828779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1023816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1569569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262378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t>18/1/2019</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111229663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4056335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03655844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7877903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90232607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9018678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3005698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52667125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9630701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28051111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991162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t>18/1/2019</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274370921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27078828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02182413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089914679"/>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78137696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61655179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84971297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45932227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40349105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1232213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501400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t>18/1/2019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28854709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7716782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7361187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8" name="Footer Placeholder 7"/>
          <p:cNvSpPr>
            <a:spLocks noGrp="1"/>
          </p:cNvSpPr>
          <p:nvPr>
            <p:ph type="ftr" sz="quarter" idx="11"/>
          </p:nvPr>
        </p:nvSpPr>
        <p:spPr/>
        <p:txBody>
          <a:bodyPr/>
          <a:lstStyle/>
          <a:p>
            <a:endParaRPr lang="el-GR">
              <a:solidFill>
                <a:prstClr val="black">
                  <a:tint val="75000"/>
                </a:prstClr>
              </a:solidFill>
            </a:endParaRPr>
          </a:p>
        </p:txBody>
      </p:sp>
      <p:sp>
        <p:nvSpPr>
          <p:cNvPr id="9" name="Slide Number Placeholder 8"/>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71612610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4" name="Footer Placeholder 3"/>
          <p:cNvSpPr>
            <a:spLocks noGrp="1"/>
          </p:cNvSpPr>
          <p:nvPr>
            <p:ph type="ftr" sz="quarter" idx="11"/>
          </p:nvPr>
        </p:nvSpPr>
        <p:spPr/>
        <p:txBody>
          <a:bodyPr/>
          <a:lstStyle/>
          <a:p>
            <a:endParaRPr lang="el-GR">
              <a:solidFill>
                <a:prstClr val="black">
                  <a:tint val="75000"/>
                </a:prstClr>
              </a:solidFill>
            </a:endParaRPr>
          </a:p>
        </p:txBody>
      </p:sp>
      <p:sp>
        <p:nvSpPr>
          <p:cNvPr id="5" name="Slide Number Placeholder 4"/>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46156202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3" name="Footer Placeholder 2"/>
          <p:cNvSpPr>
            <a:spLocks noGrp="1"/>
          </p:cNvSpPr>
          <p:nvPr>
            <p:ph type="ftr" sz="quarter" idx="11"/>
          </p:nvPr>
        </p:nvSpPr>
        <p:spPr/>
        <p:txBody>
          <a:bodyPr/>
          <a:lstStyle/>
          <a:p>
            <a:endParaRPr lang="el-GR">
              <a:solidFill>
                <a:prstClr val="black">
                  <a:tint val="75000"/>
                </a:prstClr>
              </a:solidFill>
            </a:endParaRPr>
          </a:p>
        </p:txBody>
      </p:sp>
      <p:sp>
        <p:nvSpPr>
          <p:cNvPr id="4" name="Slide Number Placeholder 3"/>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05236538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81375316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6" name="Footer Placeholder 5"/>
          <p:cNvSpPr>
            <a:spLocks noGrp="1"/>
          </p:cNvSpPr>
          <p:nvPr>
            <p:ph type="ftr" sz="quarter" idx="11"/>
          </p:nvPr>
        </p:nvSpPr>
        <p:spPr/>
        <p:txBody>
          <a:bodyPr/>
          <a:lstStyle/>
          <a:p>
            <a:endParaRPr lang="el-GR">
              <a:solidFill>
                <a:prstClr val="black">
                  <a:tint val="75000"/>
                </a:prstClr>
              </a:solidFill>
            </a:endParaRPr>
          </a:p>
        </p:txBody>
      </p:sp>
      <p:sp>
        <p:nvSpPr>
          <p:cNvPr id="7" name="Slide Number Placeholder 6"/>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83296581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80269511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11"/>
          </p:nvPr>
        </p:nvSpPr>
        <p:spPr/>
        <p:txBody>
          <a:bodyPr/>
          <a:lstStyle/>
          <a:p>
            <a:endParaRPr lang="el-GR">
              <a:solidFill>
                <a:prstClr val="black">
                  <a:tint val="75000"/>
                </a:prstClr>
              </a:solidFill>
            </a:endParaRPr>
          </a:p>
        </p:txBody>
      </p:sp>
      <p:sp>
        <p:nvSpPr>
          <p:cNvPr id="6" name="Slide Number Placeholder 5"/>
          <p:cNvSpPr>
            <a:spLocks noGrp="1"/>
          </p:cNvSpPr>
          <p:nvPr>
            <p:ph type="sldNum" sz="quarter" idx="12"/>
          </p:nvPr>
        </p:nvSpPr>
        <p:spPr/>
        <p:txBody>
          <a:body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4213784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t>18/1/2019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t>‹#›</a:t>
            </a:fld>
            <a:endParaRPr lang="el-GR"/>
          </a:p>
        </p:txBody>
      </p:sp>
    </p:spTree>
    <p:extLst>
      <p:ext uri="{BB962C8B-B14F-4D97-AF65-F5344CB8AC3E}">
        <p14:creationId xmlns:p14="http://schemas.microsoft.com/office/powerpoint/2010/main" val="3352603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t>18/1/2019</a:t>
            </a:fld>
            <a:endParaRPr lang="el-G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t>‹#›</a:t>
            </a:fld>
            <a:endParaRPr lang="el-GR"/>
          </a:p>
        </p:txBody>
      </p:sp>
    </p:spTree>
    <p:extLst>
      <p:ext uri="{BB962C8B-B14F-4D97-AF65-F5344CB8AC3E}">
        <p14:creationId xmlns:p14="http://schemas.microsoft.com/office/powerpoint/2010/main" val="819990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2809762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088053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227286022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65758684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1443559548"/>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94854327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solidFill>
                  <a:prstClr val="black">
                    <a:tint val="75000"/>
                  </a:prstClr>
                </a:solidFill>
              </a:rPr>
              <a:pPr/>
              <a:t>18/1/2019</a:t>
            </a:fld>
            <a:endParaRPr lang="el-GR">
              <a:solidFill>
                <a:prstClr val="black">
                  <a:tint val="75000"/>
                </a:prstClr>
              </a:solidFill>
            </a:endParaRP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solidFill>
                <a:prstClr val="black">
                  <a:tint val="75000"/>
                </a:prstClr>
              </a:solidFill>
            </a:endParaRP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solidFill>
                  <a:prstClr val="black">
                    <a:tint val="75000"/>
                  </a:prstClr>
                </a:solidFill>
              </a:rPr>
              <a:pPr/>
              <a:t>‹#›</a:t>
            </a:fld>
            <a:endParaRPr lang="el-GR">
              <a:solidFill>
                <a:prstClr val="black">
                  <a:tint val="75000"/>
                </a:prstClr>
              </a:solidFill>
            </a:endParaRPr>
          </a:p>
        </p:txBody>
      </p:sp>
    </p:spTree>
    <p:extLst>
      <p:ext uri="{BB962C8B-B14F-4D97-AF65-F5344CB8AC3E}">
        <p14:creationId xmlns:p14="http://schemas.microsoft.com/office/powerpoint/2010/main" val="337940989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0.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av"/><Relationship Id="rId1" Type="http://schemas.microsoft.com/office/2007/relationships/media" Target="../media/media2.wav"/><Relationship Id="rId5" Type="http://schemas.openxmlformats.org/officeDocument/2006/relationships/image" Target="../media/image2.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3000" r="-3000"/>
          </a:stretch>
        </a:blipFill>
        <a:effectLst/>
      </p:bgPr>
    </p:bg>
    <p:spTree>
      <p:nvGrpSpPr>
        <p:cNvPr id="1" name=""/>
        <p:cNvGrpSpPr/>
        <p:nvPr/>
      </p:nvGrpSpPr>
      <p:grpSpPr>
        <a:xfrm>
          <a:off x="0" y="0"/>
          <a:ext cx="0" cy="0"/>
          <a:chOff x="0" y="0"/>
          <a:chExt cx="0" cy="0"/>
        </a:xfrm>
      </p:grpSpPr>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961795" y="6370638"/>
            <a:ext cx="487362" cy="487362"/>
          </a:xfrm>
          <a:prstGeom prst="rect">
            <a:avLst/>
          </a:prstGeom>
        </p:spPr>
      </p:pic>
    </p:spTree>
    <p:extLst>
      <p:ext uri="{BB962C8B-B14F-4D97-AF65-F5344CB8AC3E}">
        <p14:creationId xmlns:p14="http://schemas.microsoft.com/office/powerpoint/2010/main" val="487141372"/>
      </p:ext>
    </p:extLst>
  </p:cSld>
  <p:clrMapOvr>
    <a:masterClrMapping/>
  </p:clrMapOvr>
  <mc:AlternateContent xmlns:mc="http://schemas.openxmlformats.org/markup-compatibility/2006" xmlns:p14="http://schemas.microsoft.com/office/powerpoint/2010/main">
    <mc:Choice Requires="p14">
      <p:transition spd="slow" p14:dur="2000" advTm="12673"/>
    </mc:Choice>
    <mc:Fallback xmlns="">
      <p:transition spd="slow" advTm="1267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a:solidFill>
                  <a:srgbClr val="3C7486"/>
                </a:solidFill>
                <a:latin typeface="Century" panose="02040604050505020304" pitchFamily="18" charset="0"/>
                <a:ea typeface="+mn-ea"/>
                <a:cs typeface="+mn-cs"/>
              </a:rPr>
              <a:t>Market</a:t>
            </a:r>
            <a:r>
              <a:rPr lang="en-US" sz="1900" b="1" dirty="0" smtClean="0">
                <a:solidFill>
                  <a:srgbClr val="3C7486"/>
                </a:solidFill>
                <a:latin typeface="Century" panose="02040604050505020304" pitchFamily="18" charset="0"/>
                <a:ea typeface="+mn-ea"/>
                <a:cs typeface="+mn-cs"/>
              </a:rPr>
              <a:t> Segmentation</a:t>
            </a:r>
            <a:endParaRPr lang="el-GR" sz="1900" b="1" dirty="0">
              <a:solidFill>
                <a:srgbClr val="3C7486"/>
              </a:solidFill>
              <a:latin typeface="Century" panose="02040604050505020304" pitchFamily="18" charset="0"/>
              <a:ea typeface="+mn-ea"/>
              <a:cs typeface="+mn-cs"/>
            </a:endParaRPr>
          </a:p>
        </p:txBody>
      </p:sp>
      <p:graphicFrame>
        <p:nvGraphicFramePr>
          <p:cNvPr id="4" name="Table 3"/>
          <p:cNvGraphicFramePr>
            <a:graphicFrameLocks noGrp="1"/>
          </p:cNvGraphicFramePr>
          <p:nvPr>
            <p:extLst>
              <p:ext uri="{D42A27DB-BD31-4B8C-83A1-F6EECF244321}">
                <p14:modId xmlns:p14="http://schemas.microsoft.com/office/powerpoint/2010/main" val="3328205677"/>
              </p:ext>
            </p:extLst>
          </p:nvPr>
        </p:nvGraphicFramePr>
        <p:xfrm>
          <a:off x="675861" y="2218415"/>
          <a:ext cx="8094428" cy="4015407"/>
        </p:xfrm>
        <a:graphic>
          <a:graphicData uri="http://schemas.openxmlformats.org/drawingml/2006/table">
            <a:tbl>
              <a:tblPr firstRow="1" firstCol="1" bandRow="1"/>
              <a:tblGrid>
                <a:gridCol w="2401889"/>
                <a:gridCol w="5692539"/>
              </a:tblGrid>
              <a:tr h="334617">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Attitudinal:</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GB" sz="1400">
                          <a:solidFill>
                            <a:srgbClr val="3C7486"/>
                          </a:solidFill>
                          <a:effectLst/>
                          <a:latin typeface="Century" panose="02040604050505020304" pitchFamily="18" charset="0"/>
                          <a:ea typeface="Calibri"/>
                          <a:cs typeface="Times New Roman"/>
                        </a:rPr>
                        <a:t>Positive, neutral, negative</a:t>
                      </a:r>
                      <a:endParaRPr lang="bg-BG" sz="140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17">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Behavioural:</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GB" sz="1400">
                          <a:solidFill>
                            <a:srgbClr val="3C7486"/>
                          </a:solidFill>
                          <a:effectLst/>
                          <a:latin typeface="Century" panose="02040604050505020304" pitchFamily="18" charset="0"/>
                          <a:ea typeface="Calibri"/>
                          <a:cs typeface="Times New Roman"/>
                        </a:rPr>
                        <a:t>Frequency, intensity, regularity</a:t>
                      </a:r>
                      <a:endParaRPr lang="bg-BG" sz="140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9235">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Demographic:</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Age, sex, income, education, religion, ethnicity, occupation, family life cycle</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17">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Epidemiological:</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Risk factor status</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9235">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Geographic:</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State, region, city size, density (urban, rural, remote), climate, local government area, postcode, census collectors’ district</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9235">
                <a:tc>
                  <a:txBody>
                    <a:bodyPr/>
                    <a:lstStyle/>
                    <a:p>
                      <a:pPr algn="just">
                        <a:lnSpc>
                          <a:spcPct val="115000"/>
                        </a:lnSpc>
                        <a:spcAft>
                          <a:spcPts val="1000"/>
                        </a:spcAft>
                      </a:pPr>
                      <a:r>
                        <a:rPr lang="en-GB" sz="1400">
                          <a:solidFill>
                            <a:srgbClr val="3C7486"/>
                          </a:solidFill>
                          <a:effectLst/>
                          <a:latin typeface="Century" panose="02040604050505020304" pitchFamily="18" charset="0"/>
                          <a:ea typeface="Calibri"/>
                          <a:cs typeface="Times New Roman"/>
                        </a:rPr>
                        <a:t>Motives and benefits sought:</a:t>
                      </a:r>
                      <a:endParaRPr lang="bg-BG" sz="140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Varies by issue (e.g., avoid disease, sensory enjoyment; peace of mind, etc.)</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17">
                <a:tc>
                  <a:txBody>
                    <a:bodyPr/>
                    <a:lstStyle/>
                    <a:p>
                      <a:pPr algn="just">
                        <a:lnSpc>
                          <a:spcPct val="115000"/>
                        </a:lnSpc>
                        <a:spcAft>
                          <a:spcPts val="1000"/>
                        </a:spcAft>
                      </a:pPr>
                      <a:r>
                        <a:rPr lang="en-GB" sz="1400">
                          <a:solidFill>
                            <a:srgbClr val="3C7486"/>
                          </a:solidFill>
                          <a:effectLst/>
                          <a:latin typeface="Century" panose="02040604050505020304" pitchFamily="18" charset="0"/>
                          <a:ea typeface="Calibri"/>
                          <a:cs typeface="Times New Roman"/>
                        </a:rPr>
                        <a:t>Psychographic:</a:t>
                      </a:r>
                      <a:endParaRPr lang="bg-BG" sz="140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Values, lifestyle, personality</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17">
                <a:tc>
                  <a:txBody>
                    <a:bodyPr/>
                    <a:lstStyle/>
                    <a:p>
                      <a:pPr algn="just">
                        <a:lnSpc>
                          <a:spcPct val="115000"/>
                        </a:lnSpc>
                        <a:spcAft>
                          <a:spcPts val="1000"/>
                        </a:spcAft>
                      </a:pPr>
                      <a:r>
                        <a:rPr lang="en-GB" sz="1400">
                          <a:solidFill>
                            <a:srgbClr val="3C7486"/>
                          </a:solidFill>
                          <a:effectLst/>
                          <a:latin typeface="Century" panose="02040604050505020304" pitchFamily="18" charset="0"/>
                          <a:ea typeface="Calibri"/>
                          <a:cs typeface="Times New Roman"/>
                        </a:rPr>
                        <a:t>Readiness stage:</a:t>
                      </a:r>
                      <a:endParaRPr lang="bg-BG" sz="140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Stages of change</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4617">
                <a:tc>
                  <a:txBody>
                    <a:bodyPr/>
                    <a:lstStyle/>
                    <a:p>
                      <a:pPr algn="just">
                        <a:lnSpc>
                          <a:spcPct val="115000"/>
                        </a:lnSpc>
                        <a:spcAft>
                          <a:spcPts val="1000"/>
                        </a:spcAft>
                      </a:pPr>
                      <a:r>
                        <a:rPr lang="en-GB" sz="1400">
                          <a:solidFill>
                            <a:srgbClr val="3C7486"/>
                          </a:solidFill>
                          <a:effectLst/>
                          <a:latin typeface="Century" panose="02040604050505020304" pitchFamily="18" charset="0"/>
                          <a:ea typeface="Calibri"/>
                          <a:cs typeface="Times New Roman"/>
                        </a:rPr>
                        <a:t>Socio-demographic:</a:t>
                      </a:r>
                      <a:endParaRPr lang="bg-BG" sz="140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1000"/>
                        </a:spcAft>
                      </a:pPr>
                      <a:r>
                        <a:rPr lang="en-GB" sz="1400" dirty="0">
                          <a:solidFill>
                            <a:srgbClr val="3C7486"/>
                          </a:solidFill>
                          <a:effectLst/>
                          <a:latin typeface="Century" panose="02040604050505020304" pitchFamily="18" charset="0"/>
                          <a:ea typeface="Calibri"/>
                          <a:cs typeface="Times New Roman"/>
                        </a:rPr>
                        <a:t>Social class</a:t>
                      </a:r>
                      <a:endParaRPr lang="bg-BG" sz="1400" dirty="0">
                        <a:solidFill>
                          <a:srgbClr val="3C7486"/>
                        </a:solidFill>
                        <a:effectLst/>
                        <a:latin typeface="Century" panose="02040604050505020304" pitchFamily="18" charset="0"/>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846015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Target Groups Definition</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708162" y="2578085"/>
            <a:ext cx="8157541" cy="3274076"/>
          </a:xfrm>
        </p:spPr>
        <p:txBody>
          <a:bodyPr>
            <a:noAutofit/>
          </a:bodyPr>
          <a:lstStyle/>
          <a:p>
            <a:pPr marL="0" indent="0">
              <a:buNone/>
            </a:pPr>
            <a:r>
              <a:rPr lang="en-GB" sz="1900" dirty="0" smtClean="0">
                <a:solidFill>
                  <a:srgbClr val="3C7486"/>
                </a:solidFill>
                <a:latin typeface="Century" panose="02040604050505020304" pitchFamily="18" charset="0"/>
              </a:rPr>
              <a:t>Define and choose your target groups based on following parameters: </a:t>
            </a:r>
          </a:p>
          <a:p>
            <a:pPr marL="0" indent="0">
              <a:buNone/>
            </a:pPr>
            <a:endParaRPr lang="en-GB" sz="1900" dirty="0" smtClean="0">
              <a:solidFill>
                <a:srgbClr val="3C7486"/>
              </a:solidFill>
              <a:latin typeface="Century" panose="02040604050505020304" pitchFamily="18" charset="0"/>
            </a:endParaRPr>
          </a:p>
          <a:p>
            <a:pPr lvl="0"/>
            <a:r>
              <a:rPr lang="en-GB" sz="1800" b="1" dirty="0">
                <a:solidFill>
                  <a:srgbClr val="3C7486"/>
                </a:solidFill>
                <a:latin typeface="Century" panose="02040604050505020304" pitchFamily="18" charset="0"/>
              </a:rPr>
              <a:t>Measurability</a:t>
            </a:r>
            <a:r>
              <a:rPr lang="en-GB" sz="1800" dirty="0">
                <a:solidFill>
                  <a:srgbClr val="3C7486"/>
                </a:solidFill>
                <a:latin typeface="Century" panose="02040604050505020304" pitchFamily="18" charset="0"/>
              </a:rPr>
              <a:t>: Can we determine the size of the segments from available data?</a:t>
            </a:r>
            <a:endParaRPr lang="bg-BG" sz="1800" dirty="0">
              <a:solidFill>
                <a:srgbClr val="3C7486"/>
              </a:solidFill>
              <a:latin typeface="Century" panose="02040604050505020304" pitchFamily="18" charset="0"/>
            </a:endParaRPr>
          </a:p>
          <a:p>
            <a:pPr lvl="0"/>
            <a:r>
              <a:rPr lang="en-GB" sz="1800" b="1" dirty="0">
                <a:solidFill>
                  <a:srgbClr val="3C7486"/>
                </a:solidFill>
                <a:latin typeface="Century" panose="02040604050505020304" pitchFamily="18" charset="0"/>
              </a:rPr>
              <a:t>Accessibility (or reachability)</a:t>
            </a:r>
            <a:r>
              <a:rPr lang="en-GB" sz="1800" dirty="0">
                <a:solidFill>
                  <a:srgbClr val="3C7486"/>
                </a:solidFill>
                <a:latin typeface="Century" panose="02040604050505020304" pitchFamily="18" charset="0"/>
              </a:rPr>
              <a:t>: Can we access and provide products/services this group?</a:t>
            </a:r>
            <a:endParaRPr lang="bg-BG" sz="1800" dirty="0">
              <a:solidFill>
                <a:srgbClr val="3C7486"/>
              </a:solidFill>
              <a:latin typeface="Century" panose="02040604050505020304" pitchFamily="18" charset="0"/>
            </a:endParaRPr>
          </a:p>
          <a:p>
            <a:pPr lvl="0"/>
            <a:r>
              <a:rPr lang="en-GB" sz="1800" b="1" dirty="0">
                <a:solidFill>
                  <a:srgbClr val="3C7486"/>
                </a:solidFill>
                <a:latin typeface="Century" panose="02040604050505020304" pitchFamily="18" charset="0"/>
              </a:rPr>
              <a:t>Substantiality (or segment size)</a:t>
            </a:r>
            <a:r>
              <a:rPr lang="en-GB" sz="1800" dirty="0">
                <a:solidFill>
                  <a:srgbClr val="3C7486"/>
                </a:solidFill>
                <a:latin typeface="Century" panose="02040604050505020304" pitchFamily="18" charset="0"/>
              </a:rPr>
              <a:t>: Is this segment large enough to be “profitable” – how many people, what percentage of population?</a:t>
            </a:r>
            <a:endParaRPr lang="bg-BG" sz="1800" dirty="0">
              <a:solidFill>
                <a:srgbClr val="3C7486"/>
              </a:solidFill>
              <a:latin typeface="Century" panose="02040604050505020304" pitchFamily="18" charset="0"/>
            </a:endParaRPr>
          </a:p>
          <a:p>
            <a:pPr lvl="0"/>
            <a:r>
              <a:rPr lang="en-GB" sz="1800" b="1" dirty="0" err="1">
                <a:solidFill>
                  <a:srgbClr val="3C7486"/>
                </a:solidFill>
                <a:latin typeface="Century" panose="02040604050505020304" pitchFamily="18" charset="0"/>
              </a:rPr>
              <a:t>Actionability</a:t>
            </a:r>
            <a:r>
              <a:rPr lang="en-GB" sz="1800" b="1" dirty="0">
                <a:solidFill>
                  <a:srgbClr val="3C7486"/>
                </a:solidFill>
                <a:latin typeface="Century" panose="02040604050505020304" pitchFamily="18" charset="0"/>
              </a:rPr>
              <a:t> (including organisational capabilities)</a:t>
            </a:r>
            <a:r>
              <a:rPr lang="en-GB" sz="1800" dirty="0">
                <a:solidFill>
                  <a:srgbClr val="3C7486"/>
                </a:solidFill>
                <a:latin typeface="Century" panose="02040604050505020304" pitchFamily="18" charset="0"/>
              </a:rPr>
              <a:t>: Can </a:t>
            </a:r>
            <a:r>
              <a:rPr lang="en-GB" sz="1800" dirty="0" smtClean="0">
                <a:solidFill>
                  <a:srgbClr val="3C7486"/>
                </a:solidFill>
                <a:latin typeface="Century" panose="02040604050505020304" pitchFamily="18" charset="0"/>
              </a:rPr>
              <a:t>offers be </a:t>
            </a:r>
            <a:r>
              <a:rPr lang="en-GB" sz="1800" dirty="0">
                <a:solidFill>
                  <a:srgbClr val="3C7486"/>
                </a:solidFill>
                <a:latin typeface="Century" panose="02040604050505020304" pitchFamily="18" charset="0"/>
              </a:rPr>
              <a:t>designed to attract and service this segment? Can we, given our current staff and services, develop and implement activities for this market</a:t>
            </a:r>
            <a:r>
              <a:rPr lang="en-GB" sz="1800" dirty="0" smtClean="0">
                <a:solidFill>
                  <a:srgbClr val="3C7486"/>
                </a:solidFill>
                <a:latin typeface="Century" panose="02040604050505020304" pitchFamily="18" charset="0"/>
              </a:rPr>
              <a:t>?</a:t>
            </a:r>
            <a:endParaRPr lang="bg-BG" sz="18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11724800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565039" y="1863894"/>
            <a:ext cx="7886700" cy="497644"/>
          </a:xfrm>
        </p:spPr>
        <p:txBody>
          <a:bodyPr>
            <a:normAutofit/>
          </a:bodyPr>
          <a:lstStyle/>
          <a:p>
            <a:r>
              <a:rPr lang="en-GB" sz="1900" dirty="0">
                <a:solidFill>
                  <a:srgbClr val="3C7486"/>
                </a:solidFill>
                <a:latin typeface="Century" panose="02040604050505020304" pitchFamily="18" charset="0"/>
              </a:rPr>
              <a:t>For each target audience segment, you need to fill in this statement:</a:t>
            </a:r>
            <a:endParaRPr lang="bg-BG" sz="1900" dirty="0">
              <a:solidFill>
                <a:srgbClr val="3C7486"/>
              </a:solidFill>
              <a:latin typeface="Century" panose="02040604050505020304"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83091692"/>
              </p:ext>
            </p:extLst>
          </p:nvPr>
        </p:nvGraphicFramePr>
        <p:xfrm>
          <a:off x="1685677" y="2623930"/>
          <a:ext cx="5637475" cy="1097280"/>
        </p:xfrm>
        <a:graphic>
          <a:graphicData uri="http://schemas.openxmlformats.org/drawingml/2006/table">
            <a:tbl>
              <a:tblPr firstRow="1" firstCol="1" bandRow="1">
                <a:tableStyleId>{9D7B26C5-4107-4FEC-AEDC-1716B250A1EF}</a:tableStyleId>
              </a:tblPr>
              <a:tblGrid>
                <a:gridCol w="5637475"/>
              </a:tblGrid>
              <a:tr h="457948">
                <a:tc>
                  <a:txBody>
                    <a:bodyPr/>
                    <a:lstStyle/>
                    <a:p>
                      <a:pPr algn="just">
                        <a:lnSpc>
                          <a:spcPct val="115000"/>
                        </a:lnSpc>
                        <a:spcAft>
                          <a:spcPts val="1000"/>
                        </a:spcAft>
                      </a:pPr>
                      <a:r>
                        <a:rPr lang="en-GB" sz="1800" b="0" dirty="0">
                          <a:solidFill>
                            <a:srgbClr val="3C7486"/>
                          </a:solidFill>
                          <a:effectLst/>
                          <a:latin typeface="Century" panose="02040604050505020304" pitchFamily="18" charset="0"/>
                        </a:rPr>
                        <a:t>Get ______________________ (audience segment)</a:t>
                      </a:r>
                      <a:endParaRPr lang="bg-BG" sz="1800" b="0" dirty="0">
                        <a:solidFill>
                          <a:srgbClr val="3C7486"/>
                        </a:solidFill>
                        <a:effectLst/>
                        <a:latin typeface="Century" panose="02040604050505020304" pitchFamily="18" charset="0"/>
                        <a:ea typeface="Calibri"/>
                        <a:cs typeface="Times New Roman"/>
                      </a:endParaRPr>
                    </a:p>
                  </a:txBody>
                  <a:tcPr marL="68580" marR="68580" marT="0" marB="0"/>
                </a:tc>
              </a:tr>
              <a:tr h="639332">
                <a:tc>
                  <a:txBody>
                    <a:bodyPr/>
                    <a:lstStyle/>
                    <a:p>
                      <a:pPr algn="just">
                        <a:lnSpc>
                          <a:spcPct val="115000"/>
                        </a:lnSpc>
                        <a:spcAft>
                          <a:spcPts val="1000"/>
                        </a:spcAft>
                      </a:pPr>
                      <a:r>
                        <a:rPr lang="en-GB" sz="1800" dirty="0">
                          <a:solidFill>
                            <a:srgbClr val="3C7486"/>
                          </a:solidFill>
                          <a:effectLst/>
                          <a:latin typeface="Century" panose="02040604050505020304" pitchFamily="18" charset="0"/>
                        </a:rPr>
                        <a:t>to _______________________ (behaviour)</a:t>
                      </a:r>
                      <a:endParaRPr lang="bg-BG" sz="1800" dirty="0">
                        <a:solidFill>
                          <a:srgbClr val="3C7486"/>
                        </a:solidFill>
                        <a:effectLst/>
                        <a:latin typeface="Century" panose="02040604050505020304" pitchFamily="18" charset="0"/>
                        <a:ea typeface="Calibri"/>
                        <a:cs typeface="Times New Roman"/>
                      </a:endParaRPr>
                    </a:p>
                  </a:txBody>
                  <a:tcPr marL="68580" marR="68580" marT="0" marB="0"/>
                </a:tc>
              </a:tr>
            </a:tbl>
          </a:graphicData>
        </a:graphic>
      </p:graphicFrame>
      <p:sp>
        <p:nvSpPr>
          <p:cNvPr id="7" name="Rectangle 6"/>
          <p:cNvSpPr/>
          <p:nvPr/>
        </p:nvSpPr>
        <p:spPr>
          <a:xfrm>
            <a:off x="703689" y="4399866"/>
            <a:ext cx="8090453" cy="1554272"/>
          </a:xfrm>
          <a:prstGeom prst="rect">
            <a:avLst/>
          </a:prstGeom>
        </p:spPr>
        <p:txBody>
          <a:bodyPr wrap="square">
            <a:spAutoFit/>
          </a:bodyPr>
          <a:lstStyle/>
          <a:p>
            <a:r>
              <a:rPr lang="en-GB" sz="1900" dirty="0" smtClean="0">
                <a:solidFill>
                  <a:srgbClr val="3C7486"/>
                </a:solidFill>
                <a:latin typeface="Century" panose="02040604050505020304" pitchFamily="18" charset="0"/>
              </a:rPr>
              <a:t>Next comes developing your </a:t>
            </a:r>
            <a:r>
              <a:rPr lang="en-GB" sz="1900" dirty="0">
                <a:solidFill>
                  <a:srgbClr val="3C7486"/>
                </a:solidFill>
                <a:latin typeface="Century" panose="02040604050505020304" pitchFamily="18" charset="0"/>
              </a:rPr>
              <a:t>positioning statement </a:t>
            </a:r>
            <a:r>
              <a:rPr lang="en-GB" sz="1900" dirty="0" smtClean="0">
                <a:solidFill>
                  <a:srgbClr val="3C7486"/>
                </a:solidFill>
                <a:latin typeface="Century" panose="02040604050505020304" pitchFamily="18" charset="0"/>
              </a:rPr>
              <a:t>by filling </a:t>
            </a:r>
            <a:r>
              <a:rPr lang="en-GB" sz="1900" dirty="0">
                <a:solidFill>
                  <a:srgbClr val="3C7486"/>
                </a:solidFill>
                <a:latin typeface="Century" panose="02040604050505020304" pitchFamily="18" charset="0"/>
              </a:rPr>
              <a:t>in the blanks to this phrase, or one similar to it: </a:t>
            </a:r>
            <a:endParaRPr lang="en-GB" sz="1900" dirty="0" smtClean="0">
              <a:solidFill>
                <a:srgbClr val="3C7486"/>
              </a:solidFill>
              <a:latin typeface="Century" panose="02040604050505020304" pitchFamily="18" charset="0"/>
            </a:endParaRPr>
          </a:p>
          <a:p>
            <a:r>
              <a:rPr lang="en-GB" sz="1900" dirty="0" smtClean="0">
                <a:solidFill>
                  <a:srgbClr val="3C7486"/>
                </a:solidFill>
                <a:latin typeface="Century" panose="02040604050505020304" pitchFamily="18" charset="0"/>
              </a:rPr>
              <a:t>We </a:t>
            </a:r>
            <a:r>
              <a:rPr lang="en-GB" sz="1900" dirty="0">
                <a:solidFill>
                  <a:srgbClr val="3C7486"/>
                </a:solidFill>
                <a:latin typeface="Century" panose="02040604050505020304" pitchFamily="18" charset="0"/>
              </a:rPr>
              <a:t>want [TARGET AUDIENCE] to see [DESIRED BEHAVIOUR] as [SET OF BENEFITS] and as more important and beneficial than [COMPETITION]. </a:t>
            </a:r>
            <a:endParaRPr lang="bg-BG" sz="19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37711016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Marketing Mix</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65039" y="2371351"/>
            <a:ext cx="8157541" cy="3178660"/>
          </a:xfrm>
        </p:spPr>
        <p:txBody>
          <a:bodyPr>
            <a:noAutofit/>
          </a:bodyPr>
          <a:lstStyle/>
          <a:p>
            <a:pPr marL="0" indent="0" fontAlgn="base">
              <a:buNone/>
            </a:pPr>
            <a:r>
              <a:rPr lang="en-US" sz="1900" dirty="0">
                <a:solidFill>
                  <a:srgbClr val="3C7486"/>
                </a:solidFill>
                <a:latin typeface="Century" panose="02040604050505020304" pitchFamily="18" charset="0"/>
              </a:rPr>
              <a:t>The 4Ps are</a:t>
            </a:r>
            <a:r>
              <a:rPr lang="en-US" sz="1900" dirty="0" smtClean="0">
                <a:solidFill>
                  <a:srgbClr val="3C7486"/>
                </a:solidFill>
                <a:latin typeface="Century" panose="02040604050505020304" pitchFamily="18" charset="0"/>
              </a:rPr>
              <a:t>:</a:t>
            </a:r>
          </a:p>
          <a:p>
            <a:pPr marL="0" indent="0" fontAlgn="base">
              <a:buNone/>
            </a:pPr>
            <a:endParaRPr lang="en-US" sz="1900" dirty="0">
              <a:solidFill>
                <a:srgbClr val="3C7486"/>
              </a:solidFill>
              <a:latin typeface="Century" panose="02040604050505020304" pitchFamily="18" charset="0"/>
            </a:endParaRPr>
          </a:p>
          <a:p>
            <a:pPr fontAlgn="base"/>
            <a:r>
              <a:rPr lang="en-US" sz="1900" dirty="0">
                <a:solidFill>
                  <a:srgbClr val="3C7486"/>
                </a:solidFill>
                <a:latin typeface="Century" panose="02040604050505020304" pitchFamily="18" charset="0"/>
              </a:rPr>
              <a:t>Product (or Service).</a:t>
            </a:r>
          </a:p>
          <a:p>
            <a:pPr fontAlgn="base"/>
            <a:r>
              <a:rPr lang="en-US" sz="1900" dirty="0" smtClean="0">
                <a:solidFill>
                  <a:srgbClr val="3C7486"/>
                </a:solidFill>
                <a:latin typeface="Century" panose="02040604050505020304" pitchFamily="18" charset="0"/>
              </a:rPr>
              <a:t>Price</a:t>
            </a:r>
            <a:r>
              <a:rPr lang="en-US" sz="1900" dirty="0">
                <a:solidFill>
                  <a:srgbClr val="3C7486"/>
                </a:solidFill>
                <a:latin typeface="Century" panose="02040604050505020304" pitchFamily="18" charset="0"/>
              </a:rPr>
              <a:t>. </a:t>
            </a:r>
            <a:endParaRPr lang="en-US" sz="1900" dirty="0" smtClean="0">
              <a:solidFill>
                <a:srgbClr val="3C7486"/>
              </a:solidFill>
              <a:latin typeface="Century" panose="02040604050505020304" pitchFamily="18" charset="0"/>
            </a:endParaRPr>
          </a:p>
          <a:p>
            <a:pPr fontAlgn="base"/>
            <a:r>
              <a:rPr lang="en-US" sz="1900" dirty="0" smtClean="0">
                <a:solidFill>
                  <a:srgbClr val="3C7486"/>
                </a:solidFill>
                <a:latin typeface="Century" panose="02040604050505020304" pitchFamily="18" charset="0"/>
              </a:rPr>
              <a:t>Place.</a:t>
            </a:r>
            <a:endParaRPr lang="en-US" sz="1900" dirty="0">
              <a:solidFill>
                <a:srgbClr val="3C7486"/>
              </a:solidFill>
              <a:latin typeface="Century" panose="02040604050505020304" pitchFamily="18" charset="0"/>
            </a:endParaRPr>
          </a:p>
          <a:p>
            <a:pPr fontAlgn="base"/>
            <a:r>
              <a:rPr lang="en-US" sz="1900" dirty="0">
                <a:solidFill>
                  <a:srgbClr val="3C7486"/>
                </a:solidFill>
                <a:latin typeface="Century" panose="02040604050505020304" pitchFamily="18" charset="0"/>
              </a:rPr>
              <a:t>Promotion.</a:t>
            </a:r>
          </a:p>
          <a:p>
            <a:pPr marL="0" indent="0" fontAlgn="base">
              <a:buNone/>
            </a:pPr>
            <a:r>
              <a:rPr lang="en-US" sz="1900" dirty="0">
                <a:solidFill>
                  <a:srgbClr val="3C7486"/>
                </a:solidFill>
                <a:latin typeface="Century" panose="02040604050505020304" pitchFamily="18" charset="0"/>
              </a:rPr>
              <a:t>A good way to understand the 4Ps is by the questions that you need to ask to define your marketing mix. </a:t>
            </a:r>
          </a:p>
        </p:txBody>
      </p:sp>
    </p:spTree>
    <p:extLst>
      <p:ext uri="{BB962C8B-B14F-4D97-AF65-F5344CB8AC3E}">
        <p14:creationId xmlns:p14="http://schemas.microsoft.com/office/powerpoint/2010/main" val="18751673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PRODUCT</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65039" y="2371350"/>
            <a:ext cx="8157541" cy="3822715"/>
          </a:xfrm>
        </p:spPr>
        <p:txBody>
          <a:bodyPr>
            <a:noAutofit/>
          </a:bodyPr>
          <a:lstStyle/>
          <a:p>
            <a:pPr fontAlgn="base"/>
            <a:r>
              <a:rPr lang="en-US" sz="1600" dirty="0">
                <a:solidFill>
                  <a:srgbClr val="3C7486"/>
                </a:solidFill>
                <a:latin typeface="Century" panose="02040604050505020304" pitchFamily="18" charset="0"/>
              </a:rPr>
              <a:t>What does the customer want from the product /service? What needs does it satisfy?</a:t>
            </a:r>
          </a:p>
          <a:p>
            <a:pPr fontAlgn="base"/>
            <a:r>
              <a:rPr lang="en-US" sz="1600" dirty="0">
                <a:solidFill>
                  <a:srgbClr val="3C7486"/>
                </a:solidFill>
                <a:latin typeface="Century" panose="02040604050505020304" pitchFamily="18" charset="0"/>
              </a:rPr>
              <a:t>What features does it have to meet these needs?</a:t>
            </a:r>
          </a:p>
          <a:p>
            <a:pPr lvl="1" fontAlgn="base"/>
            <a:r>
              <a:rPr lang="en-US" sz="1600" dirty="0">
                <a:solidFill>
                  <a:srgbClr val="3C7486"/>
                </a:solidFill>
                <a:latin typeface="Century" panose="02040604050505020304" pitchFamily="18" charset="0"/>
              </a:rPr>
              <a:t>Are there any features you've missed out?</a:t>
            </a:r>
          </a:p>
          <a:p>
            <a:pPr lvl="1" fontAlgn="base"/>
            <a:r>
              <a:rPr lang="en-US" sz="1600" dirty="0">
                <a:solidFill>
                  <a:srgbClr val="3C7486"/>
                </a:solidFill>
                <a:latin typeface="Century" panose="02040604050505020304" pitchFamily="18" charset="0"/>
              </a:rPr>
              <a:t>Are you including costly features that the customer won't actually use?</a:t>
            </a:r>
          </a:p>
          <a:p>
            <a:pPr fontAlgn="base"/>
            <a:r>
              <a:rPr lang="en-US" sz="1600" dirty="0">
                <a:solidFill>
                  <a:srgbClr val="3C7486"/>
                </a:solidFill>
                <a:latin typeface="Century" panose="02040604050505020304" pitchFamily="18" charset="0"/>
              </a:rPr>
              <a:t>How and where will the customer use it?</a:t>
            </a:r>
          </a:p>
          <a:p>
            <a:pPr fontAlgn="base"/>
            <a:r>
              <a:rPr lang="en-US" sz="1600" dirty="0">
                <a:solidFill>
                  <a:srgbClr val="3C7486"/>
                </a:solidFill>
                <a:latin typeface="Century" panose="02040604050505020304" pitchFamily="18" charset="0"/>
              </a:rPr>
              <a:t>What does it look like? How will customers experience it?</a:t>
            </a:r>
          </a:p>
          <a:p>
            <a:pPr fontAlgn="base"/>
            <a:r>
              <a:rPr lang="en-US" sz="1600" dirty="0">
                <a:solidFill>
                  <a:srgbClr val="3C7486"/>
                </a:solidFill>
                <a:latin typeface="Century" panose="02040604050505020304" pitchFamily="18" charset="0"/>
              </a:rPr>
              <a:t>What size(s), color(s), and so on, should it be?</a:t>
            </a:r>
          </a:p>
          <a:p>
            <a:pPr fontAlgn="base"/>
            <a:r>
              <a:rPr lang="en-US" sz="1600" dirty="0">
                <a:solidFill>
                  <a:srgbClr val="3C7486"/>
                </a:solidFill>
                <a:latin typeface="Century" panose="02040604050505020304" pitchFamily="18" charset="0"/>
              </a:rPr>
              <a:t>What is it to be called?</a:t>
            </a:r>
          </a:p>
          <a:p>
            <a:pPr fontAlgn="base"/>
            <a:r>
              <a:rPr lang="en-US" sz="1600" dirty="0">
                <a:solidFill>
                  <a:srgbClr val="3C7486"/>
                </a:solidFill>
                <a:latin typeface="Century" panose="02040604050505020304" pitchFamily="18" charset="0"/>
              </a:rPr>
              <a:t>How is it branded?</a:t>
            </a:r>
          </a:p>
          <a:p>
            <a:pPr fontAlgn="base"/>
            <a:r>
              <a:rPr lang="en-US" sz="1600" dirty="0">
                <a:solidFill>
                  <a:srgbClr val="3C7486"/>
                </a:solidFill>
                <a:latin typeface="Century" panose="02040604050505020304" pitchFamily="18" charset="0"/>
              </a:rPr>
              <a:t>How is it differentiated versus your competitors?</a:t>
            </a:r>
          </a:p>
        </p:txBody>
      </p:sp>
    </p:spTree>
    <p:extLst>
      <p:ext uri="{BB962C8B-B14F-4D97-AF65-F5344CB8AC3E}">
        <p14:creationId xmlns:p14="http://schemas.microsoft.com/office/powerpoint/2010/main" val="314237058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PRICE</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88893" y="3142613"/>
            <a:ext cx="8157541" cy="2550507"/>
          </a:xfrm>
        </p:spPr>
        <p:txBody>
          <a:bodyPr>
            <a:noAutofit/>
          </a:bodyPr>
          <a:lstStyle/>
          <a:p>
            <a:pPr fontAlgn="base"/>
            <a:r>
              <a:rPr lang="en-US" sz="1800" dirty="0">
                <a:solidFill>
                  <a:srgbClr val="3C7486"/>
                </a:solidFill>
                <a:latin typeface="Century" panose="02040604050505020304" pitchFamily="18" charset="0"/>
              </a:rPr>
              <a:t>What is the value of the product or service to the buyer?</a:t>
            </a:r>
          </a:p>
          <a:p>
            <a:pPr fontAlgn="base"/>
            <a:r>
              <a:rPr lang="en-US" sz="1800" dirty="0">
                <a:solidFill>
                  <a:srgbClr val="3C7486"/>
                </a:solidFill>
                <a:latin typeface="Century" panose="02040604050505020304" pitchFamily="18" charset="0"/>
              </a:rPr>
              <a:t>Are there established price </a:t>
            </a:r>
            <a:r>
              <a:rPr lang="en-US" sz="1800" dirty="0" smtClean="0">
                <a:solidFill>
                  <a:srgbClr val="3C7486"/>
                </a:solidFill>
                <a:latin typeface="Century" panose="02040604050505020304" pitchFamily="18" charset="0"/>
              </a:rPr>
              <a:t>points for </a:t>
            </a:r>
            <a:r>
              <a:rPr lang="en-US" sz="1800" dirty="0">
                <a:solidFill>
                  <a:srgbClr val="3C7486"/>
                </a:solidFill>
                <a:latin typeface="Century" panose="02040604050505020304" pitchFamily="18" charset="0"/>
              </a:rPr>
              <a:t>products or services in this area?</a:t>
            </a:r>
          </a:p>
          <a:p>
            <a:pPr fontAlgn="base"/>
            <a:r>
              <a:rPr lang="en-US" sz="1800" dirty="0">
                <a:solidFill>
                  <a:srgbClr val="3C7486"/>
                </a:solidFill>
                <a:latin typeface="Century" panose="02040604050505020304" pitchFamily="18" charset="0"/>
              </a:rPr>
              <a:t>Is the customer price sensitive? Will a small decrease in price gain you extra market share? Or will a small increase be </a:t>
            </a:r>
            <a:r>
              <a:rPr lang="en-GB" sz="1800" dirty="0" smtClean="0">
                <a:solidFill>
                  <a:srgbClr val="3C7486"/>
                </a:solidFill>
                <a:latin typeface="Century" panose="02040604050505020304" pitchFamily="18" charset="0"/>
              </a:rPr>
              <a:t>indistinguishable</a:t>
            </a:r>
            <a:r>
              <a:rPr lang="en-US" sz="1800" dirty="0" smtClean="0">
                <a:solidFill>
                  <a:srgbClr val="3C7486"/>
                </a:solidFill>
                <a:latin typeface="Century" panose="02040604050505020304" pitchFamily="18" charset="0"/>
              </a:rPr>
              <a:t>, </a:t>
            </a:r>
            <a:r>
              <a:rPr lang="en-US" sz="1800" dirty="0">
                <a:solidFill>
                  <a:srgbClr val="3C7486"/>
                </a:solidFill>
                <a:latin typeface="Century" panose="02040604050505020304" pitchFamily="18" charset="0"/>
              </a:rPr>
              <a:t>and so gain you extra profit margin?</a:t>
            </a:r>
          </a:p>
          <a:p>
            <a:pPr fontAlgn="base"/>
            <a:r>
              <a:rPr lang="en-US" sz="1800" dirty="0">
                <a:solidFill>
                  <a:srgbClr val="3C7486"/>
                </a:solidFill>
                <a:latin typeface="Century" panose="02040604050505020304" pitchFamily="18" charset="0"/>
              </a:rPr>
              <a:t>What discounts should be offered to </a:t>
            </a:r>
            <a:r>
              <a:rPr lang="en-US" sz="1800" dirty="0" smtClean="0">
                <a:solidFill>
                  <a:srgbClr val="3C7486"/>
                </a:solidFill>
                <a:latin typeface="Century" panose="02040604050505020304" pitchFamily="18" charset="0"/>
              </a:rPr>
              <a:t>customers</a:t>
            </a:r>
            <a:r>
              <a:rPr lang="en-US" sz="1800" dirty="0">
                <a:solidFill>
                  <a:srgbClr val="3C7486"/>
                </a:solidFill>
                <a:latin typeface="Century" panose="02040604050505020304" pitchFamily="18" charset="0"/>
              </a:rPr>
              <a:t>, or to other specific </a:t>
            </a:r>
            <a:r>
              <a:rPr lang="en-US" sz="1800" dirty="0" smtClean="0">
                <a:solidFill>
                  <a:srgbClr val="3C7486"/>
                </a:solidFill>
                <a:latin typeface="Century" panose="02040604050505020304" pitchFamily="18" charset="0"/>
              </a:rPr>
              <a:t>segments of </a:t>
            </a:r>
            <a:r>
              <a:rPr lang="en-US" sz="1800" dirty="0">
                <a:solidFill>
                  <a:srgbClr val="3C7486"/>
                </a:solidFill>
                <a:latin typeface="Century" panose="02040604050505020304" pitchFamily="18" charset="0"/>
              </a:rPr>
              <a:t>your market?</a:t>
            </a:r>
          </a:p>
          <a:p>
            <a:pPr fontAlgn="base"/>
            <a:r>
              <a:rPr lang="en-US" sz="1800" dirty="0">
                <a:solidFill>
                  <a:srgbClr val="3C7486"/>
                </a:solidFill>
                <a:latin typeface="Century" panose="02040604050505020304" pitchFamily="18" charset="0"/>
              </a:rPr>
              <a:t>How will your price compare with your competitors?</a:t>
            </a:r>
          </a:p>
        </p:txBody>
      </p:sp>
      <p:sp>
        <p:nvSpPr>
          <p:cNvPr id="4" name="Rectangle 3"/>
          <p:cNvSpPr/>
          <p:nvPr/>
        </p:nvSpPr>
        <p:spPr>
          <a:xfrm>
            <a:off x="659958" y="2140399"/>
            <a:ext cx="7999012" cy="646331"/>
          </a:xfrm>
          <a:prstGeom prst="rect">
            <a:avLst/>
          </a:prstGeom>
        </p:spPr>
        <p:txBody>
          <a:bodyPr wrap="square">
            <a:spAutoFit/>
          </a:bodyPr>
          <a:lstStyle/>
          <a:p>
            <a:r>
              <a:rPr lang="en-US" i="1" dirty="0" smtClean="0">
                <a:solidFill>
                  <a:srgbClr val="3C7486"/>
                </a:solidFill>
                <a:latin typeface="Century" panose="02040604050505020304" pitchFamily="18" charset="0"/>
              </a:rPr>
              <a:t>“</a:t>
            </a:r>
            <a:r>
              <a:rPr lang="en-US" i="1" dirty="0">
                <a:solidFill>
                  <a:srgbClr val="3C7486"/>
                </a:solidFill>
                <a:latin typeface="Century" panose="02040604050505020304" pitchFamily="18" charset="0"/>
              </a:rPr>
              <a:t>Price is the </a:t>
            </a:r>
            <a:r>
              <a:rPr lang="en-US" i="1" dirty="0" smtClean="0">
                <a:solidFill>
                  <a:srgbClr val="3C7486"/>
                </a:solidFill>
                <a:latin typeface="Century" panose="02040604050505020304" pitchFamily="18" charset="0"/>
              </a:rPr>
              <a:t>marketing mix </a:t>
            </a:r>
            <a:r>
              <a:rPr lang="en-US" i="1" dirty="0">
                <a:solidFill>
                  <a:srgbClr val="3C7486"/>
                </a:solidFill>
                <a:latin typeface="Century" panose="02040604050505020304" pitchFamily="18" charset="0"/>
              </a:rPr>
              <a:t>element that produces revenue; the others produce costs</a:t>
            </a:r>
            <a:r>
              <a:rPr lang="en-US" i="1" dirty="0" smtClean="0">
                <a:solidFill>
                  <a:srgbClr val="3C7486"/>
                </a:solidFill>
                <a:latin typeface="Century" panose="02040604050505020304" pitchFamily="18" charset="0"/>
              </a:rPr>
              <a:t>.”</a:t>
            </a:r>
            <a:r>
              <a:rPr lang="en-US" i="1" dirty="0">
                <a:solidFill>
                  <a:srgbClr val="3C7486"/>
                </a:solidFill>
                <a:latin typeface="Century" panose="02040604050505020304" pitchFamily="18" charset="0"/>
              </a:rPr>
              <a:t> </a:t>
            </a:r>
            <a:r>
              <a:rPr lang="en-US" i="1" dirty="0" smtClean="0">
                <a:solidFill>
                  <a:srgbClr val="3C7486"/>
                </a:solidFill>
                <a:latin typeface="Century" panose="02040604050505020304" pitchFamily="18" charset="0"/>
              </a:rPr>
              <a:t> Philip Kotler</a:t>
            </a:r>
            <a:endParaRPr lang="bg-BG" i="1" dirty="0">
              <a:solidFill>
                <a:srgbClr val="3C7486"/>
              </a:solidFill>
              <a:latin typeface="Century" panose="02040604050505020304" pitchFamily="18" charset="0"/>
            </a:endParaRPr>
          </a:p>
        </p:txBody>
      </p:sp>
    </p:spTree>
    <p:extLst>
      <p:ext uri="{BB962C8B-B14F-4D97-AF65-F5344CB8AC3E}">
        <p14:creationId xmlns:p14="http://schemas.microsoft.com/office/powerpoint/2010/main" val="28735188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PLACE</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65039" y="2371350"/>
            <a:ext cx="8157541" cy="2550507"/>
          </a:xfrm>
        </p:spPr>
        <p:txBody>
          <a:bodyPr>
            <a:noAutofit/>
          </a:bodyPr>
          <a:lstStyle/>
          <a:p>
            <a:pPr fontAlgn="base"/>
            <a:r>
              <a:rPr lang="en-US" sz="1800" dirty="0">
                <a:solidFill>
                  <a:srgbClr val="3C7486"/>
                </a:solidFill>
                <a:latin typeface="Century" panose="02040604050505020304" pitchFamily="18" charset="0"/>
              </a:rPr>
              <a:t>Where do buyers look for your product or service?</a:t>
            </a:r>
          </a:p>
          <a:p>
            <a:pPr fontAlgn="base"/>
            <a:r>
              <a:rPr lang="en-US" sz="1800" dirty="0">
                <a:solidFill>
                  <a:srgbClr val="3C7486"/>
                </a:solidFill>
                <a:latin typeface="Century" panose="02040604050505020304" pitchFamily="18" charset="0"/>
              </a:rPr>
              <a:t>If they look in a store, what kind? A specialist boutique or in a supermarket, or both? Or online? Or direct, via a catalog?</a:t>
            </a:r>
          </a:p>
          <a:p>
            <a:pPr fontAlgn="base"/>
            <a:r>
              <a:rPr lang="en-US" sz="1800" dirty="0" smtClean="0">
                <a:solidFill>
                  <a:srgbClr val="3C7486"/>
                </a:solidFill>
                <a:latin typeface="Century" panose="02040604050505020304" pitchFamily="18" charset="0"/>
              </a:rPr>
              <a:t>Which are the right distribution channels? How </a:t>
            </a:r>
            <a:r>
              <a:rPr lang="en-US" sz="1800" dirty="0">
                <a:solidFill>
                  <a:srgbClr val="3C7486"/>
                </a:solidFill>
                <a:latin typeface="Century" panose="02040604050505020304" pitchFamily="18" charset="0"/>
              </a:rPr>
              <a:t>can you access </a:t>
            </a:r>
            <a:r>
              <a:rPr lang="en-US" sz="1800" dirty="0" smtClean="0">
                <a:solidFill>
                  <a:srgbClr val="3C7486"/>
                </a:solidFill>
                <a:latin typeface="Century" panose="02040604050505020304" pitchFamily="18" charset="0"/>
              </a:rPr>
              <a:t>it?</a:t>
            </a:r>
            <a:endParaRPr lang="en-US" sz="1800" dirty="0">
              <a:solidFill>
                <a:srgbClr val="3C7486"/>
              </a:solidFill>
              <a:latin typeface="Century" panose="02040604050505020304" pitchFamily="18" charset="0"/>
            </a:endParaRPr>
          </a:p>
          <a:p>
            <a:pPr fontAlgn="base"/>
            <a:r>
              <a:rPr lang="en-US" sz="1800" dirty="0">
                <a:solidFill>
                  <a:srgbClr val="3C7486"/>
                </a:solidFill>
                <a:latin typeface="Century" panose="02040604050505020304" pitchFamily="18" charset="0"/>
              </a:rPr>
              <a:t>Do you need to use a sales force? Or attend trade fairs? Or make online submissions? Or send samples to catalog companies?</a:t>
            </a:r>
          </a:p>
          <a:p>
            <a:pPr fontAlgn="base"/>
            <a:r>
              <a:rPr lang="en-US" sz="1800" dirty="0">
                <a:solidFill>
                  <a:srgbClr val="3C7486"/>
                </a:solidFill>
                <a:latin typeface="Century" panose="02040604050505020304" pitchFamily="18" charset="0"/>
              </a:rPr>
              <a:t>What do your competitors   do, and how can you learn from that and/or differentiate?</a:t>
            </a:r>
          </a:p>
        </p:txBody>
      </p:sp>
    </p:spTree>
    <p:extLst>
      <p:ext uri="{BB962C8B-B14F-4D97-AF65-F5344CB8AC3E}">
        <p14:creationId xmlns:p14="http://schemas.microsoft.com/office/powerpoint/2010/main" val="10736800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PROMOTION</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65039" y="2371350"/>
            <a:ext cx="8157541" cy="3329735"/>
          </a:xfrm>
        </p:spPr>
        <p:txBody>
          <a:bodyPr>
            <a:noAutofit/>
          </a:bodyPr>
          <a:lstStyle/>
          <a:p>
            <a:pPr fontAlgn="base"/>
            <a:r>
              <a:rPr lang="en-US" sz="1900" dirty="0">
                <a:solidFill>
                  <a:srgbClr val="3C7486"/>
                </a:solidFill>
                <a:latin typeface="Century" panose="02040604050505020304" pitchFamily="18" charset="0"/>
              </a:rPr>
              <a:t>Where and when can you get your marketing messages across to your target market?</a:t>
            </a:r>
          </a:p>
          <a:p>
            <a:pPr fontAlgn="base"/>
            <a:r>
              <a:rPr lang="en-US" sz="1900" dirty="0">
                <a:solidFill>
                  <a:srgbClr val="3C7486"/>
                </a:solidFill>
                <a:latin typeface="Century" panose="02040604050505020304" pitchFamily="18" charset="0"/>
              </a:rPr>
              <a:t>Will you reach your audience by advertising online, in the press, on TV, on radio, or on billboards? By using direct marketing </a:t>
            </a:r>
            <a:r>
              <a:rPr lang="en-US" sz="1900" dirty="0" smtClean="0">
                <a:solidFill>
                  <a:srgbClr val="3C7486"/>
                </a:solidFill>
                <a:latin typeface="Century" panose="02040604050505020304" pitchFamily="18" charset="0"/>
              </a:rPr>
              <a:t>mails? </a:t>
            </a:r>
            <a:r>
              <a:rPr lang="en-US" sz="1900" dirty="0">
                <a:solidFill>
                  <a:srgbClr val="3C7486"/>
                </a:solidFill>
                <a:latin typeface="Century" panose="02040604050505020304" pitchFamily="18" charset="0"/>
              </a:rPr>
              <a:t>Through PR? On the internet?</a:t>
            </a:r>
          </a:p>
          <a:p>
            <a:pPr fontAlgn="base"/>
            <a:r>
              <a:rPr lang="en-US" sz="1900" dirty="0">
                <a:solidFill>
                  <a:srgbClr val="3C7486"/>
                </a:solidFill>
                <a:latin typeface="Century" panose="02040604050505020304" pitchFamily="18" charset="0"/>
              </a:rPr>
              <a:t>When is the best time to promote? Is there seasonality in the market? Are there any wider environmental issues that suggest or dictate the timing of your market launch or subsequent promotions?</a:t>
            </a:r>
          </a:p>
          <a:p>
            <a:pPr fontAlgn="base"/>
            <a:r>
              <a:rPr lang="en-US" sz="1900" dirty="0">
                <a:solidFill>
                  <a:srgbClr val="3C7486"/>
                </a:solidFill>
                <a:latin typeface="Century" panose="02040604050505020304" pitchFamily="18" charset="0"/>
              </a:rPr>
              <a:t>How do your competitors do their promotions? And how does that influence your choice of promotional activity?</a:t>
            </a:r>
          </a:p>
        </p:txBody>
      </p:sp>
    </p:spTree>
    <p:extLst>
      <p:ext uri="{BB962C8B-B14F-4D97-AF65-F5344CB8AC3E}">
        <p14:creationId xmlns:p14="http://schemas.microsoft.com/office/powerpoint/2010/main" val="361986684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Communication Strategy</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65039" y="2371350"/>
            <a:ext cx="8157541" cy="3329735"/>
          </a:xfrm>
        </p:spPr>
        <p:txBody>
          <a:bodyPr>
            <a:noAutofit/>
          </a:bodyPr>
          <a:lstStyle/>
          <a:p>
            <a:pPr lvl="0"/>
            <a:r>
              <a:rPr lang="en-GB" sz="1900" dirty="0">
                <a:solidFill>
                  <a:srgbClr val="3C7486"/>
                </a:solidFill>
                <a:latin typeface="Century" panose="02040604050505020304" pitchFamily="18" charset="0"/>
              </a:rPr>
              <a:t>Messages. They concern what the entrepreneur wants to communicate which depends on what his/her target audience should to do, know, and believe.</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Messengers. Messengers are those who will deliver the entrepreneur’s message or will support his/her offering.</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Creative strategy. It concerns what the entrepreneur will actually say or show to the target audience and the way he/she wants to do this.</a:t>
            </a:r>
            <a:endParaRPr lang="bg-BG" sz="1900" dirty="0">
              <a:solidFill>
                <a:srgbClr val="3C7486"/>
              </a:solidFill>
              <a:latin typeface="Century" panose="02040604050505020304" pitchFamily="18" charset="0"/>
            </a:endParaRPr>
          </a:p>
          <a:p>
            <a:pPr lvl="0"/>
            <a:r>
              <a:rPr lang="en-GB" sz="1900" dirty="0">
                <a:solidFill>
                  <a:srgbClr val="3C7486"/>
                </a:solidFill>
                <a:latin typeface="Century" panose="02040604050505020304" pitchFamily="18" charset="0"/>
              </a:rPr>
              <a:t>Communication (media) channels. This concerns the place and time of appearance of the entrepreneur’s messages. </a:t>
            </a:r>
            <a:endParaRPr lang="bg-BG" sz="19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6857629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3000" r="-3000"/>
          </a:stretch>
        </a:blipFill>
        <a:effectLst/>
      </p:bgPr>
    </p:bg>
    <p:spTree>
      <p:nvGrpSpPr>
        <p:cNvPr id="1" name=""/>
        <p:cNvGrpSpPr/>
        <p:nvPr/>
      </p:nvGrpSpPr>
      <p:grpSpPr>
        <a:xfrm>
          <a:off x="0" y="0"/>
          <a:ext cx="0" cy="0"/>
          <a:chOff x="0" y="0"/>
          <a:chExt cx="0" cy="0"/>
        </a:xfrm>
      </p:grpSpPr>
      <p:sp>
        <p:nvSpPr>
          <p:cNvPr id="4" name="Τίτλος 1"/>
          <p:cNvSpPr txBox="1">
            <a:spLocks/>
          </p:cNvSpPr>
          <p:nvPr/>
        </p:nvSpPr>
        <p:spPr>
          <a:xfrm>
            <a:off x="663645" y="2417409"/>
            <a:ext cx="7886700" cy="349041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50000"/>
              </a:lnSpc>
            </a:pPr>
            <a:r>
              <a:rPr lang="en-US" b="1" dirty="0" smtClean="0">
                <a:solidFill>
                  <a:srgbClr val="3C7486"/>
                </a:solidFill>
                <a:latin typeface="Century" panose="02040604050505020304" pitchFamily="18" charset="0"/>
              </a:rPr>
              <a:t>GENERAL MARKETING</a:t>
            </a:r>
          </a:p>
          <a:p>
            <a:pPr algn="ctr">
              <a:lnSpc>
                <a:spcPct val="150000"/>
              </a:lnSpc>
            </a:pPr>
            <a:r>
              <a:rPr lang="en-US" b="1" dirty="0" smtClean="0">
                <a:solidFill>
                  <a:srgbClr val="3C7486"/>
                </a:solidFill>
                <a:latin typeface="Century" panose="02040604050505020304" pitchFamily="18" charset="0"/>
              </a:rPr>
              <a:t>TRAINING MODULE</a:t>
            </a:r>
            <a:br>
              <a:rPr lang="en-US" b="1" dirty="0" smtClean="0">
                <a:solidFill>
                  <a:srgbClr val="3C7486"/>
                </a:solidFill>
                <a:latin typeface="Century" panose="02040604050505020304" pitchFamily="18" charset="0"/>
              </a:rPr>
            </a:br>
            <a:endParaRPr lang="el-GR" b="1" dirty="0"/>
          </a:p>
        </p:txBody>
      </p:sp>
      <p:pic>
        <p:nvPicPr>
          <p:cNvPr id="2" name="Audio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739159" y="6370638"/>
            <a:ext cx="487362" cy="487362"/>
          </a:xfrm>
          <a:prstGeom prst="rect">
            <a:avLst/>
          </a:prstGeom>
        </p:spPr>
      </p:pic>
    </p:spTree>
    <p:extLst>
      <p:ext uri="{BB962C8B-B14F-4D97-AF65-F5344CB8AC3E}">
        <p14:creationId xmlns:p14="http://schemas.microsoft.com/office/powerpoint/2010/main" val="1400717626"/>
      </p:ext>
    </p:extLst>
  </p:cSld>
  <p:clrMapOvr>
    <a:masterClrMapping/>
  </p:clrMapOvr>
  <mc:AlternateContent xmlns:mc="http://schemas.openxmlformats.org/markup-compatibility/2006" xmlns:p14="http://schemas.microsoft.com/office/powerpoint/2010/main">
    <mc:Choice Requires="p14">
      <p:transition spd="slow" p14:dur="2000" advTm="17496"/>
    </mc:Choice>
    <mc:Fallback xmlns="">
      <p:transition spd="slow" advTm="174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0"/>
            <a:ext cx="7886700" cy="1325563"/>
          </a:xfrm>
        </p:spPr>
        <p:txBody>
          <a:bodyPr>
            <a:noAutofit/>
          </a:bodyPr>
          <a:lstStyle/>
          <a:p>
            <a:r>
              <a:rPr lang="en-GB" sz="1900" b="1" dirty="0">
                <a:solidFill>
                  <a:srgbClr val="3C7486"/>
                </a:solidFill>
                <a:latin typeface="Century" panose="02040604050505020304" pitchFamily="18" charset="0"/>
                <a:ea typeface="+mn-ea"/>
                <a:cs typeface="+mn-cs"/>
              </a:rPr>
              <a:t>Definition of Marketing:</a:t>
            </a:r>
            <a:r>
              <a:rPr lang="bg-BG" sz="1900" dirty="0">
                <a:solidFill>
                  <a:srgbClr val="3C7486"/>
                </a:solidFill>
                <a:latin typeface="Century" panose="02040604050505020304" pitchFamily="18" charset="0"/>
                <a:ea typeface="+mn-ea"/>
                <a:cs typeface="+mn-cs"/>
              </a:rPr>
              <a:t/>
            </a:r>
            <a:br>
              <a:rPr lang="bg-BG" sz="1900" dirty="0">
                <a:solidFill>
                  <a:srgbClr val="3C7486"/>
                </a:solidFill>
                <a:latin typeface="Century" panose="02040604050505020304" pitchFamily="18" charset="0"/>
                <a:ea typeface="+mn-ea"/>
                <a:cs typeface="+mn-cs"/>
              </a:rPr>
            </a:br>
            <a:r>
              <a:rPr lang="en-GB" sz="1900" dirty="0">
                <a:solidFill>
                  <a:srgbClr val="3C7486"/>
                </a:solidFill>
                <a:latin typeface="Century" panose="02040604050505020304" pitchFamily="18" charset="0"/>
                <a:ea typeface="+mn-ea"/>
                <a:cs typeface="+mn-cs"/>
              </a:rPr>
              <a:t>Marketing is the activity, set of institutions, and processes for creating, communicating, delivering, and exchanging offerings that have value for customers, clients, partners, and society at large. </a:t>
            </a:r>
            <a:br>
              <a:rPr lang="en-GB" sz="1900" dirty="0">
                <a:solidFill>
                  <a:srgbClr val="3C7486"/>
                </a:solidFill>
                <a:latin typeface="Century" panose="02040604050505020304" pitchFamily="18" charset="0"/>
                <a:ea typeface="+mn-ea"/>
                <a:cs typeface="+mn-cs"/>
              </a:rPr>
            </a:br>
            <a:r>
              <a:rPr lang="en-GB" sz="1900" dirty="0">
                <a:solidFill>
                  <a:srgbClr val="3C7486"/>
                </a:solidFill>
                <a:latin typeface="Century" panose="02040604050505020304" pitchFamily="18" charset="0"/>
                <a:ea typeface="+mn-ea"/>
                <a:cs typeface="+mn-cs"/>
              </a:rPr>
              <a:t>(American Marketing Institute, Approved July 2013)</a:t>
            </a:r>
            <a:endParaRPr lang="bg-BG" sz="1900"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628650" y="3174429"/>
            <a:ext cx="3886200" cy="3222894"/>
          </a:xfrm>
        </p:spPr>
        <p:txBody>
          <a:bodyPr>
            <a:normAutofit/>
          </a:bodyPr>
          <a:lstStyle/>
          <a:p>
            <a:pPr marL="0" indent="0" algn="ctr">
              <a:lnSpc>
                <a:spcPct val="100000"/>
              </a:lnSpc>
              <a:buNone/>
            </a:pPr>
            <a:r>
              <a:rPr lang="en-GB" sz="1900" b="1" dirty="0" smtClean="0">
                <a:solidFill>
                  <a:srgbClr val="3C7486"/>
                </a:solidFill>
                <a:latin typeface="Century" panose="02040604050505020304" pitchFamily="18" charset="0"/>
              </a:rPr>
              <a:t>Traditional </a:t>
            </a:r>
            <a:r>
              <a:rPr lang="en-GB" sz="1900" b="1" dirty="0">
                <a:solidFill>
                  <a:srgbClr val="3C7486"/>
                </a:solidFill>
                <a:latin typeface="Century" panose="02040604050505020304" pitchFamily="18" charset="0"/>
              </a:rPr>
              <a:t>Concept of </a:t>
            </a:r>
            <a:endParaRPr lang="en-GB" sz="1900" b="1" dirty="0" smtClean="0">
              <a:solidFill>
                <a:srgbClr val="3C7486"/>
              </a:solidFill>
              <a:latin typeface="Century" panose="02040604050505020304" pitchFamily="18" charset="0"/>
            </a:endParaRPr>
          </a:p>
          <a:p>
            <a:pPr marL="0" indent="0" algn="ctr">
              <a:lnSpc>
                <a:spcPct val="100000"/>
              </a:lnSpc>
              <a:buNone/>
            </a:pPr>
            <a:r>
              <a:rPr lang="en-GB" sz="1900" b="1" dirty="0" smtClean="0">
                <a:solidFill>
                  <a:srgbClr val="3C7486"/>
                </a:solidFill>
                <a:latin typeface="Century" panose="02040604050505020304" pitchFamily="18" charset="0"/>
              </a:rPr>
              <a:t>Marketing </a:t>
            </a:r>
          </a:p>
          <a:p>
            <a:pPr marL="0" indent="0">
              <a:buNone/>
            </a:pPr>
            <a:endParaRPr lang="bg-BG" sz="1900" b="1" dirty="0">
              <a:solidFill>
                <a:srgbClr val="3C7486"/>
              </a:solidFill>
              <a:latin typeface="Century" panose="02040604050505020304" pitchFamily="18" charset="0"/>
            </a:endParaRPr>
          </a:p>
          <a:p>
            <a:r>
              <a:rPr lang="en-GB" sz="1900" dirty="0">
                <a:solidFill>
                  <a:srgbClr val="3C7486"/>
                </a:solidFill>
                <a:latin typeface="Century" panose="02040604050505020304" pitchFamily="18" charset="0"/>
              </a:rPr>
              <a:t>Focus on Product </a:t>
            </a:r>
            <a:endParaRPr lang="bg-BG" sz="1900" dirty="0">
              <a:solidFill>
                <a:srgbClr val="3C7486"/>
              </a:solidFill>
              <a:latin typeface="Century" panose="02040604050505020304" pitchFamily="18" charset="0"/>
            </a:endParaRPr>
          </a:p>
          <a:p>
            <a:r>
              <a:rPr lang="en-GB" sz="1900" dirty="0">
                <a:solidFill>
                  <a:srgbClr val="3C7486"/>
                </a:solidFill>
                <a:latin typeface="Century" panose="02040604050505020304" pitchFamily="18" charset="0"/>
              </a:rPr>
              <a:t>Means Selling </a:t>
            </a:r>
            <a:endParaRPr lang="bg-BG" sz="1900" dirty="0">
              <a:solidFill>
                <a:srgbClr val="3C7486"/>
              </a:solidFill>
              <a:latin typeface="Century" panose="02040604050505020304" pitchFamily="18" charset="0"/>
            </a:endParaRPr>
          </a:p>
          <a:p>
            <a:r>
              <a:rPr lang="en-GB" sz="1900" dirty="0">
                <a:solidFill>
                  <a:srgbClr val="3C7486"/>
                </a:solidFill>
                <a:latin typeface="Century" panose="02040604050505020304" pitchFamily="18" charset="0"/>
              </a:rPr>
              <a:t>Ends Profits through maximization of sales</a:t>
            </a:r>
            <a:endParaRPr lang="bg-BG" sz="1900" dirty="0">
              <a:solidFill>
                <a:srgbClr val="3C7486"/>
              </a:solidFill>
              <a:latin typeface="Century" panose="02040604050505020304" pitchFamily="18" charset="0"/>
            </a:endParaRPr>
          </a:p>
        </p:txBody>
      </p:sp>
      <p:sp>
        <p:nvSpPr>
          <p:cNvPr id="4" name="Θέση περιεχομένου 3"/>
          <p:cNvSpPr>
            <a:spLocks noGrp="1"/>
          </p:cNvSpPr>
          <p:nvPr>
            <p:ph sz="half" idx="2"/>
          </p:nvPr>
        </p:nvSpPr>
        <p:spPr>
          <a:xfrm>
            <a:off x="4589393" y="3198284"/>
            <a:ext cx="3886200" cy="3222894"/>
          </a:xfrm>
        </p:spPr>
        <p:txBody>
          <a:bodyPr>
            <a:normAutofit/>
          </a:bodyPr>
          <a:lstStyle/>
          <a:p>
            <a:pPr marL="0" lvl="0" indent="0" algn="ctr">
              <a:lnSpc>
                <a:spcPct val="100000"/>
              </a:lnSpc>
              <a:buNone/>
            </a:pPr>
            <a:r>
              <a:rPr lang="en-US" sz="1900" b="1" dirty="0" smtClean="0">
                <a:solidFill>
                  <a:srgbClr val="3C7486"/>
                </a:solidFill>
                <a:latin typeface="Century" panose="02040604050505020304" pitchFamily="18" charset="0"/>
              </a:rPr>
              <a:t>Modern </a:t>
            </a:r>
            <a:r>
              <a:rPr lang="en-US" sz="1900" b="1" dirty="0">
                <a:solidFill>
                  <a:srgbClr val="3C7486"/>
                </a:solidFill>
                <a:latin typeface="Century" panose="02040604050505020304" pitchFamily="18" charset="0"/>
              </a:rPr>
              <a:t>Concept of </a:t>
            </a:r>
            <a:endParaRPr lang="en-US" sz="1900" b="1" dirty="0" smtClean="0">
              <a:solidFill>
                <a:srgbClr val="3C7486"/>
              </a:solidFill>
              <a:latin typeface="Century" panose="02040604050505020304" pitchFamily="18" charset="0"/>
            </a:endParaRPr>
          </a:p>
          <a:p>
            <a:pPr marL="0" lvl="0" indent="0" algn="ctr">
              <a:lnSpc>
                <a:spcPct val="100000"/>
              </a:lnSpc>
              <a:buNone/>
            </a:pPr>
            <a:r>
              <a:rPr lang="en-US" sz="1900" b="1" dirty="0" smtClean="0">
                <a:solidFill>
                  <a:srgbClr val="3C7486"/>
                </a:solidFill>
                <a:latin typeface="Century" panose="02040604050505020304" pitchFamily="18" charset="0"/>
              </a:rPr>
              <a:t>Marketing </a:t>
            </a:r>
          </a:p>
          <a:p>
            <a:pPr marL="0" lvl="0" indent="0" algn="ctr">
              <a:lnSpc>
                <a:spcPct val="100000"/>
              </a:lnSpc>
              <a:buNone/>
            </a:pPr>
            <a:endParaRPr lang="en-US" sz="1900" dirty="0" smtClean="0">
              <a:solidFill>
                <a:srgbClr val="3C7486"/>
              </a:solidFill>
              <a:latin typeface="Century" panose="02040604050505020304" pitchFamily="18" charset="0"/>
            </a:endParaRPr>
          </a:p>
          <a:p>
            <a:pPr lvl="0"/>
            <a:r>
              <a:rPr lang="en-US" sz="1900" dirty="0" smtClean="0">
                <a:solidFill>
                  <a:srgbClr val="3C7486"/>
                </a:solidFill>
                <a:latin typeface="Century" panose="02040604050505020304" pitchFamily="18" charset="0"/>
              </a:rPr>
              <a:t>Focus </a:t>
            </a:r>
            <a:r>
              <a:rPr lang="en-US" sz="1900" dirty="0">
                <a:solidFill>
                  <a:srgbClr val="3C7486"/>
                </a:solidFill>
                <a:latin typeface="Century" panose="02040604050505020304" pitchFamily="18" charset="0"/>
              </a:rPr>
              <a:t>on Customers’ need </a:t>
            </a:r>
          </a:p>
          <a:p>
            <a:pPr lvl="0"/>
            <a:r>
              <a:rPr lang="en-US" sz="1900" dirty="0">
                <a:solidFill>
                  <a:srgbClr val="3C7486"/>
                </a:solidFill>
                <a:latin typeface="Century" panose="02040604050505020304" pitchFamily="18" charset="0"/>
              </a:rPr>
              <a:t>Means Coordinated marketing efforts </a:t>
            </a:r>
          </a:p>
          <a:p>
            <a:pPr lvl="0"/>
            <a:r>
              <a:rPr lang="en-US" sz="1900" dirty="0">
                <a:solidFill>
                  <a:srgbClr val="3C7486"/>
                </a:solidFill>
                <a:latin typeface="Century" panose="02040604050505020304" pitchFamily="18" charset="0"/>
              </a:rPr>
              <a:t>Ends Profits through customers’ satisfaction </a:t>
            </a:r>
          </a:p>
        </p:txBody>
      </p:sp>
    </p:spTree>
    <p:extLst>
      <p:ext uri="{BB962C8B-B14F-4D97-AF65-F5344CB8AC3E}">
        <p14:creationId xmlns:p14="http://schemas.microsoft.com/office/powerpoint/2010/main" val="38133426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a:solidFill>
                  <a:srgbClr val="3C7486"/>
                </a:solidFill>
                <a:latin typeface="Century" panose="02040604050505020304" pitchFamily="18" charset="0"/>
                <a:ea typeface="+mn-ea"/>
                <a:cs typeface="+mn-cs"/>
              </a:rPr>
              <a:t>Main </a:t>
            </a:r>
            <a:r>
              <a:rPr lang="en-US" sz="1900" b="1" dirty="0" smtClean="0">
                <a:solidFill>
                  <a:srgbClr val="3C7486"/>
                </a:solidFill>
                <a:latin typeface="Century" panose="02040604050505020304" pitchFamily="18" charset="0"/>
                <a:ea typeface="+mn-ea"/>
                <a:cs typeface="+mn-cs"/>
              </a:rPr>
              <a:t>Marketing Activities</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676357" y="2339546"/>
            <a:ext cx="8157541" cy="3830665"/>
          </a:xfrm>
        </p:spPr>
        <p:txBody>
          <a:bodyPr>
            <a:noAutofit/>
          </a:bodyPr>
          <a:lstStyle/>
          <a:p>
            <a:pPr marL="0" lvl="0" indent="0">
              <a:lnSpc>
                <a:spcPct val="220000"/>
              </a:lnSpc>
              <a:buNone/>
            </a:pPr>
            <a:r>
              <a:rPr lang="en-US" sz="1900" dirty="0">
                <a:solidFill>
                  <a:srgbClr val="3C7486"/>
                </a:solidFill>
                <a:latin typeface="Century" panose="02040604050505020304" pitchFamily="18" charset="0"/>
              </a:rPr>
              <a:t>1. Create awareness and interest. </a:t>
            </a:r>
            <a:endParaRPr lang="en-US" sz="1900" dirty="0" smtClean="0">
              <a:solidFill>
                <a:srgbClr val="3C7486"/>
              </a:solidFill>
              <a:latin typeface="Century" panose="02040604050505020304" pitchFamily="18" charset="0"/>
            </a:endParaRPr>
          </a:p>
          <a:p>
            <a:pPr marL="0" lvl="0" indent="0">
              <a:lnSpc>
                <a:spcPct val="220000"/>
              </a:lnSpc>
              <a:buNone/>
            </a:pPr>
            <a:r>
              <a:rPr lang="en-US" sz="1900" dirty="0" smtClean="0">
                <a:solidFill>
                  <a:srgbClr val="3C7486"/>
                </a:solidFill>
                <a:latin typeface="Century" panose="02040604050505020304" pitchFamily="18" charset="0"/>
              </a:rPr>
              <a:t>2</a:t>
            </a:r>
            <a:r>
              <a:rPr lang="en-US" sz="1900" dirty="0">
                <a:solidFill>
                  <a:srgbClr val="3C7486"/>
                </a:solidFill>
                <a:latin typeface="Century" panose="02040604050505020304" pitchFamily="18" charset="0"/>
              </a:rPr>
              <a:t>. Change attitudes and conditions. </a:t>
            </a:r>
            <a:endParaRPr lang="en-US" sz="1900" dirty="0" smtClean="0">
              <a:solidFill>
                <a:srgbClr val="3C7486"/>
              </a:solidFill>
              <a:latin typeface="Century" panose="02040604050505020304" pitchFamily="18" charset="0"/>
            </a:endParaRPr>
          </a:p>
          <a:p>
            <a:pPr marL="0" lvl="0" indent="0">
              <a:lnSpc>
                <a:spcPct val="220000"/>
              </a:lnSpc>
              <a:buNone/>
            </a:pPr>
            <a:r>
              <a:rPr lang="en-US" sz="1900" dirty="0" smtClean="0">
                <a:solidFill>
                  <a:srgbClr val="3C7486"/>
                </a:solidFill>
                <a:latin typeface="Century" panose="02040604050505020304" pitchFamily="18" charset="0"/>
              </a:rPr>
              <a:t>3</a:t>
            </a:r>
            <a:r>
              <a:rPr lang="en-US" sz="1900" dirty="0">
                <a:solidFill>
                  <a:srgbClr val="3C7486"/>
                </a:solidFill>
                <a:latin typeface="Century" panose="02040604050505020304" pitchFamily="18" charset="0"/>
              </a:rPr>
              <a:t>. Motivate people to want what you offer them. </a:t>
            </a:r>
          </a:p>
          <a:p>
            <a:pPr marL="0" lvl="0" indent="0">
              <a:lnSpc>
                <a:spcPct val="220000"/>
              </a:lnSpc>
              <a:buNone/>
            </a:pPr>
            <a:r>
              <a:rPr lang="en-US" sz="1900" dirty="0">
                <a:solidFill>
                  <a:srgbClr val="3C7486"/>
                </a:solidFill>
                <a:latin typeface="Century" panose="02040604050505020304" pitchFamily="18" charset="0"/>
              </a:rPr>
              <a:t>4. Empowering people to act. </a:t>
            </a:r>
            <a:endParaRPr lang="en-US" sz="1900" dirty="0" smtClean="0">
              <a:solidFill>
                <a:srgbClr val="3C7486"/>
              </a:solidFill>
              <a:latin typeface="Century" panose="02040604050505020304" pitchFamily="18" charset="0"/>
            </a:endParaRPr>
          </a:p>
          <a:p>
            <a:pPr marL="0" lvl="0" indent="0">
              <a:lnSpc>
                <a:spcPct val="220000"/>
              </a:lnSpc>
              <a:buNone/>
            </a:pPr>
            <a:r>
              <a:rPr lang="en-US" sz="1900" dirty="0" smtClean="0">
                <a:solidFill>
                  <a:srgbClr val="3C7486"/>
                </a:solidFill>
                <a:latin typeface="Century" panose="02040604050505020304" pitchFamily="18" charset="0"/>
              </a:rPr>
              <a:t>5</a:t>
            </a:r>
            <a:r>
              <a:rPr lang="en-US" sz="1900" dirty="0">
                <a:solidFill>
                  <a:srgbClr val="3C7486"/>
                </a:solidFill>
                <a:latin typeface="Century" panose="02040604050505020304" pitchFamily="18" charset="0"/>
              </a:rPr>
              <a:t>. Prevent backsliding. </a:t>
            </a:r>
            <a:endParaRPr lang="el-GR" sz="1900" dirty="0"/>
          </a:p>
        </p:txBody>
      </p:sp>
    </p:spTree>
    <p:extLst>
      <p:ext uri="{BB962C8B-B14F-4D97-AF65-F5344CB8AC3E}">
        <p14:creationId xmlns:p14="http://schemas.microsoft.com/office/powerpoint/2010/main" val="36041296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Marketing Plan Structure</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65039" y="2148714"/>
            <a:ext cx="8157541" cy="4244135"/>
          </a:xfrm>
        </p:spPr>
        <p:txBody>
          <a:bodyPr>
            <a:noAutofit/>
          </a:bodyPr>
          <a:lstStyle/>
          <a:p>
            <a:pPr marL="0" lvl="0" indent="0">
              <a:lnSpc>
                <a:spcPct val="100000"/>
              </a:lnSpc>
              <a:buNone/>
            </a:pPr>
            <a:r>
              <a:rPr lang="en-US" sz="1600" dirty="0">
                <a:solidFill>
                  <a:srgbClr val="3C7486"/>
                </a:solidFill>
                <a:latin typeface="Century" panose="02040604050505020304" pitchFamily="18" charset="0"/>
              </a:rPr>
              <a:t>Executive Summary</a:t>
            </a:r>
          </a:p>
          <a:p>
            <a:pPr marL="0" lvl="0" indent="0">
              <a:lnSpc>
                <a:spcPct val="100000"/>
              </a:lnSpc>
              <a:buNone/>
            </a:pPr>
            <a:r>
              <a:rPr lang="en-US" sz="1600" dirty="0" smtClean="0">
                <a:solidFill>
                  <a:srgbClr val="3C7486"/>
                </a:solidFill>
                <a:latin typeface="Century" panose="02040604050505020304" pitchFamily="18" charset="0"/>
              </a:rPr>
              <a:t>1</a:t>
            </a:r>
            <a:r>
              <a:rPr lang="en-US" sz="1600" dirty="0">
                <a:solidFill>
                  <a:srgbClr val="3C7486"/>
                </a:solidFill>
                <a:latin typeface="Century" panose="02040604050505020304" pitchFamily="18" charset="0"/>
              </a:rPr>
              <a:t>. Background, Goals, and Focus</a:t>
            </a:r>
            <a:endParaRPr lang="en-US" sz="1600" dirty="0" smtClean="0">
              <a:solidFill>
                <a:srgbClr val="3C7486"/>
              </a:solidFill>
              <a:latin typeface="Century" panose="02040604050505020304" pitchFamily="18" charset="0"/>
            </a:endParaRPr>
          </a:p>
          <a:p>
            <a:pPr marL="0" lvl="0" indent="0">
              <a:lnSpc>
                <a:spcPct val="100000"/>
              </a:lnSpc>
              <a:buNone/>
            </a:pPr>
            <a:r>
              <a:rPr lang="en-US" sz="1600" dirty="0" smtClean="0">
                <a:solidFill>
                  <a:srgbClr val="3C7486"/>
                </a:solidFill>
                <a:latin typeface="Century" panose="02040604050505020304" pitchFamily="18" charset="0"/>
              </a:rPr>
              <a:t>2</a:t>
            </a:r>
            <a:r>
              <a:rPr lang="en-US" sz="1600" dirty="0">
                <a:solidFill>
                  <a:srgbClr val="3C7486"/>
                </a:solidFill>
                <a:latin typeface="Century" panose="02040604050505020304" pitchFamily="18" charset="0"/>
              </a:rPr>
              <a:t>. Situation Analysis</a:t>
            </a:r>
            <a:endParaRPr lang="en-US" sz="1600" dirty="0" smtClean="0">
              <a:solidFill>
                <a:srgbClr val="3C7486"/>
              </a:solidFill>
              <a:latin typeface="Century" panose="02040604050505020304" pitchFamily="18" charset="0"/>
            </a:endParaRPr>
          </a:p>
          <a:p>
            <a:pPr marL="0" lvl="0" indent="0">
              <a:lnSpc>
                <a:spcPct val="100000"/>
              </a:lnSpc>
              <a:buNone/>
            </a:pPr>
            <a:r>
              <a:rPr lang="en-US" sz="1600" dirty="0" smtClean="0">
                <a:solidFill>
                  <a:srgbClr val="3C7486"/>
                </a:solidFill>
                <a:latin typeface="Century" panose="02040604050505020304" pitchFamily="18" charset="0"/>
              </a:rPr>
              <a:t>3</a:t>
            </a:r>
            <a:r>
              <a:rPr lang="en-US" sz="1600" dirty="0">
                <a:solidFill>
                  <a:srgbClr val="3C7486"/>
                </a:solidFill>
                <a:latin typeface="Century" panose="02040604050505020304" pitchFamily="18" charset="0"/>
              </a:rPr>
              <a:t>. Target Audience(s</a:t>
            </a:r>
            <a:r>
              <a:rPr lang="en-US" sz="1600" dirty="0" smtClean="0">
                <a:solidFill>
                  <a:srgbClr val="3C7486"/>
                </a:solidFill>
                <a:latin typeface="Century" panose="02040604050505020304" pitchFamily="18" charset="0"/>
              </a:rPr>
              <a:t>)</a:t>
            </a:r>
          </a:p>
          <a:p>
            <a:pPr marL="0" lvl="0" indent="0">
              <a:lnSpc>
                <a:spcPct val="100000"/>
              </a:lnSpc>
              <a:buNone/>
            </a:pPr>
            <a:r>
              <a:rPr lang="en-US" sz="1600" dirty="0" smtClean="0">
                <a:solidFill>
                  <a:srgbClr val="3C7486"/>
                </a:solidFill>
                <a:latin typeface="Century" panose="02040604050505020304" pitchFamily="18" charset="0"/>
              </a:rPr>
              <a:t>4</a:t>
            </a:r>
            <a:r>
              <a:rPr lang="en-US" sz="1600" dirty="0">
                <a:solidFill>
                  <a:srgbClr val="3C7486"/>
                </a:solidFill>
                <a:latin typeface="Century" panose="02040604050505020304" pitchFamily="18" charset="0"/>
              </a:rPr>
              <a:t>. </a:t>
            </a:r>
            <a:r>
              <a:rPr lang="en-US" sz="1600" dirty="0" err="1">
                <a:solidFill>
                  <a:srgbClr val="3C7486"/>
                </a:solidFill>
                <a:latin typeface="Century" panose="02040604050505020304" pitchFamily="18" charset="0"/>
              </a:rPr>
              <a:t>Behaviour</a:t>
            </a:r>
            <a:r>
              <a:rPr lang="en-US" sz="1600" dirty="0">
                <a:solidFill>
                  <a:srgbClr val="3C7486"/>
                </a:solidFill>
                <a:latin typeface="Century" panose="02040604050505020304" pitchFamily="18" charset="0"/>
              </a:rPr>
              <a:t> Objectives and </a:t>
            </a:r>
            <a:r>
              <a:rPr lang="en-US" sz="1600" dirty="0" smtClean="0">
                <a:solidFill>
                  <a:srgbClr val="3C7486"/>
                </a:solidFill>
                <a:latin typeface="Century" panose="02040604050505020304" pitchFamily="18" charset="0"/>
              </a:rPr>
              <a:t>Goals</a:t>
            </a:r>
          </a:p>
          <a:p>
            <a:pPr marL="0" indent="0">
              <a:lnSpc>
                <a:spcPct val="100000"/>
              </a:lnSpc>
              <a:buNone/>
            </a:pPr>
            <a:r>
              <a:rPr lang="en-US" sz="1600" dirty="0">
                <a:solidFill>
                  <a:srgbClr val="3C7486"/>
                </a:solidFill>
                <a:latin typeface="Century" panose="02040604050505020304" pitchFamily="18" charset="0"/>
              </a:rPr>
              <a:t>5. </a:t>
            </a:r>
            <a:r>
              <a:rPr lang="en-GB" sz="1600" dirty="0">
                <a:solidFill>
                  <a:srgbClr val="3C7486"/>
                </a:solidFill>
                <a:latin typeface="Century" panose="02040604050505020304" pitchFamily="18" charset="0"/>
              </a:rPr>
              <a:t>Target Audience Barriers, Benefits, the Competition and Influential </a:t>
            </a:r>
            <a:r>
              <a:rPr lang="en-GB" sz="1600" dirty="0" smtClean="0">
                <a:solidFill>
                  <a:srgbClr val="3C7486"/>
                </a:solidFill>
                <a:latin typeface="Century" panose="02040604050505020304" pitchFamily="18" charset="0"/>
              </a:rPr>
              <a:t>Others</a:t>
            </a:r>
          </a:p>
          <a:p>
            <a:pPr marL="0" indent="0">
              <a:lnSpc>
                <a:spcPct val="100000"/>
              </a:lnSpc>
              <a:buNone/>
            </a:pPr>
            <a:r>
              <a:rPr lang="en-GB" sz="1600" dirty="0" smtClean="0">
                <a:solidFill>
                  <a:srgbClr val="3C7486"/>
                </a:solidFill>
                <a:latin typeface="Century" panose="02040604050505020304" pitchFamily="18" charset="0"/>
              </a:rPr>
              <a:t>6. </a:t>
            </a:r>
            <a:r>
              <a:rPr lang="en-GB" sz="1600" dirty="0">
                <a:solidFill>
                  <a:srgbClr val="3C7486"/>
                </a:solidFill>
                <a:latin typeface="Century" panose="02040604050505020304" pitchFamily="18" charset="0"/>
              </a:rPr>
              <a:t>Positioning </a:t>
            </a:r>
            <a:r>
              <a:rPr lang="en-GB" sz="1600" dirty="0" smtClean="0">
                <a:solidFill>
                  <a:srgbClr val="3C7486"/>
                </a:solidFill>
                <a:latin typeface="Century" panose="02040604050505020304" pitchFamily="18" charset="0"/>
              </a:rPr>
              <a:t>Statement</a:t>
            </a:r>
          </a:p>
          <a:p>
            <a:pPr marL="0" indent="0">
              <a:lnSpc>
                <a:spcPct val="100000"/>
              </a:lnSpc>
              <a:buNone/>
            </a:pPr>
            <a:r>
              <a:rPr lang="en-GB" sz="1600" dirty="0" smtClean="0">
                <a:solidFill>
                  <a:srgbClr val="3C7486"/>
                </a:solidFill>
                <a:latin typeface="Century" panose="02040604050505020304" pitchFamily="18" charset="0"/>
              </a:rPr>
              <a:t>7. </a:t>
            </a:r>
            <a:r>
              <a:rPr lang="en-GB" sz="1600" dirty="0">
                <a:solidFill>
                  <a:srgbClr val="3C7486"/>
                </a:solidFill>
                <a:latin typeface="Century" panose="02040604050505020304" pitchFamily="18" charset="0"/>
              </a:rPr>
              <a:t>Marketing Mix Strategies (4 “Ps</a:t>
            </a:r>
            <a:r>
              <a:rPr lang="en-GB" sz="1600" dirty="0" smtClean="0">
                <a:solidFill>
                  <a:srgbClr val="3C7486"/>
                </a:solidFill>
                <a:latin typeface="Century" panose="02040604050505020304" pitchFamily="18" charset="0"/>
              </a:rPr>
              <a:t>”)</a:t>
            </a:r>
          </a:p>
          <a:p>
            <a:pPr marL="0" indent="0">
              <a:lnSpc>
                <a:spcPct val="100000"/>
              </a:lnSpc>
              <a:buNone/>
            </a:pPr>
            <a:r>
              <a:rPr lang="en-GB" sz="1600" dirty="0" smtClean="0">
                <a:solidFill>
                  <a:srgbClr val="3C7486"/>
                </a:solidFill>
                <a:latin typeface="Century" panose="02040604050505020304" pitchFamily="18" charset="0"/>
              </a:rPr>
              <a:t>8. </a:t>
            </a:r>
            <a:r>
              <a:rPr lang="en-GB" sz="1600" dirty="0">
                <a:solidFill>
                  <a:srgbClr val="3C7486"/>
                </a:solidFill>
                <a:latin typeface="Century" panose="02040604050505020304" pitchFamily="18" charset="0"/>
              </a:rPr>
              <a:t>Plan for Monitoring and </a:t>
            </a:r>
            <a:r>
              <a:rPr lang="en-GB" sz="1600" dirty="0" smtClean="0">
                <a:solidFill>
                  <a:srgbClr val="3C7486"/>
                </a:solidFill>
                <a:latin typeface="Century" panose="02040604050505020304" pitchFamily="18" charset="0"/>
              </a:rPr>
              <a:t>Evaluation</a:t>
            </a:r>
          </a:p>
          <a:p>
            <a:pPr marL="0" indent="0">
              <a:lnSpc>
                <a:spcPct val="100000"/>
              </a:lnSpc>
              <a:buNone/>
            </a:pPr>
            <a:r>
              <a:rPr lang="en-GB" sz="1600" dirty="0">
                <a:solidFill>
                  <a:srgbClr val="3C7486"/>
                </a:solidFill>
                <a:latin typeface="Century" panose="02040604050505020304" pitchFamily="18" charset="0"/>
              </a:rPr>
              <a:t>9. Budget</a:t>
            </a:r>
          </a:p>
          <a:p>
            <a:pPr marL="0" indent="0">
              <a:lnSpc>
                <a:spcPct val="100000"/>
              </a:lnSpc>
              <a:buNone/>
            </a:pPr>
            <a:r>
              <a:rPr lang="en-GB" sz="1600" dirty="0">
                <a:solidFill>
                  <a:srgbClr val="3C7486"/>
                </a:solidFill>
                <a:latin typeface="Century" panose="02040604050505020304" pitchFamily="18" charset="0"/>
              </a:rPr>
              <a:t>10. Plan for Implementation and </a:t>
            </a:r>
            <a:r>
              <a:rPr lang="en-GB" sz="1600" dirty="0" smtClean="0">
                <a:solidFill>
                  <a:srgbClr val="3C7486"/>
                </a:solidFill>
                <a:latin typeface="Century" panose="02040604050505020304" pitchFamily="18" charset="0"/>
              </a:rPr>
              <a:t>Management</a:t>
            </a:r>
            <a:endParaRPr lang="bg-BG" sz="1600" dirty="0">
              <a:solidFill>
                <a:srgbClr val="3C7486"/>
              </a:solidFill>
              <a:latin typeface="Century" panose="02040604050505020304" pitchFamily="18" charset="0"/>
            </a:endParaRPr>
          </a:p>
          <a:p>
            <a:pPr marL="0" indent="0">
              <a:lnSpc>
                <a:spcPct val="100000"/>
              </a:lnSpc>
              <a:buNone/>
            </a:pPr>
            <a:endParaRPr lang="bg-BG" sz="1600" dirty="0">
              <a:solidFill>
                <a:srgbClr val="3C7486"/>
              </a:solidFill>
              <a:latin typeface="Century" panose="02040604050505020304" pitchFamily="18" charset="0"/>
            </a:endParaRPr>
          </a:p>
          <a:p>
            <a:pPr marL="0" indent="0">
              <a:lnSpc>
                <a:spcPct val="100000"/>
              </a:lnSpc>
              <a:buNone/>
            </a:pPr>
            <a:endParaRPr lang="bg-BG" sz="1600" dirty="0">
              <a:solidFill>
                <a:srgbClr val="3C7486"/>
              </a:solidFill>
              <a:latin typeface="Century" panose="02040604050505020304" pitchFamily="18" charset="0"/>
            </a:endParaRPr>
          </a:p>
          <a:p>
            <a:pPr marL="0" indent="0">
              <a:lnSpc>
                <a:spcPct val="100000"/>
              </a:lnSpc>
              <a:buNone/>
            </a:pPr>
            <a:endParaRPr lang="bg-BG" sz="16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14232807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The Start</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65039" y="2148715"/>
            <a:ext cx="8157541" cy="872782"/>
          </a:xfrm>
        </p:spPr>
        <p:txBody>
          <a:bodyPr>
            <a:noAutofit/>
          </a:bodyPr>
          <a:lstStyle/>
          <a:p>
            <a:pPr marL="0" indent="0">
              <a:lnSpc>
                <a:spcPct val="100000"/>
              </a:lnSpc>
              <a:buNone/>
            </a:pPr>
            <a:r>
              <a:rPr lang="en-US" sz="1600" dirty="0">
                <a:solidFill>
                  <a:srgbClr val="3C7486"/>
                </a:solidFill>
                <a:latin typeface="Century" panose="02040604050505020304" pitchFamily="18" charset="0"/>
              </a:rPr>
              <a:t>1. </a:t>
            </a:r>
            <a:r>
              <a:rPr lang="en-GB" sz="1600" dirty="0">
                <a:solidFill>
                  <a:srgbClr val="3C7486"/>
                </a:solidFill>
                <a:latin typeface="Century" panose="02040604050505020304" pitchFamily="18" charset="0"/>
              </a:rPr>
              <a:t>Explain the Problem, Purpose, and Focus</a:t>
            </a:r>
            <a:endParaRPr lang="bg-BG" sz="1600" dirty="0">
              <a:solidFill>
                <a:srgbClr val="3C7486"/>
              </a:solidFill>
              <a:latin typeface="Century" panose="02040604050505020304" pitchFamily="18" charset="0"/>
            </a:endParaRPr>
          </a:p>
          <a:p>
            <a:pPr marL="0" lvl="0" indent="0">
              <a:lnSpc>
                <a:spcPct val="100000"/>
              </a:lnSpc>
              <a:buNone/>
            </a:pPr>
            <a:r>
              <a:rPr lang="en-US" sz="1600" dirty="0" smtClean="0">
                <a:solidFill>
                  <a:srgbClr val="3C7486"/>
                </a:solidFill>
                <a:latin typeface="Century" panose="02040604050505020304" pitchFamily="18" charset="0"/>
              </a:rPr>
              <a:t>2</a:t>
            </a:r>
            <a:r>
              <a:rPr lang="en-US" sz="1600" dirty="0">
                <a:solidFill>
                  <a:srgbClr val="3C7486"/>
                </a:solidFill>
                <a:latin typeface="Century" panose="02040604050505020304" pitchFamily="18" charset="0"/>
              </a:rPr>
              <a:t>. </a:t>
            </a:r>
            <a:r>
              <a:rPr lang="en-US" sz="1600" dirty="0" smtClean="0">
                <a:solidFill>
                  <a:srgbClr val="3C7486"/>
                </a:solidFill>
                <a:latin typeface="Century" panose="02040604050505020304" pitchFamily="18" charset="0"/>
              </a:rPr>
              <a:t>Conduct  Situation </a:t>
            </a:r>
            <a:r>
              <a:rPr lang="en-US" sz="1600" dirty="0">
                <a:solidFill>
                  <a:srgbClr val="3C7486"/>
                </a:solidFill>
                <a:latin typeface="Century" panose="02040604050505020304" pitchFamily="18" charset="0"/>
              </a:rPr>
              <a:t>Analysis</a:t>
            </a:r>
            <a:endParaRPr lang="en-US" sz="1600" dirty="0" smtClean="0">
              <a:solidFill>
                <a:srgbClr val="3C7486"/>
              </a:solidFill>
              <a:latin typeface="Century" panose="02040604050505020304" pitchFamily="18" charset="0"/>
            </a:endParaRPr>
          </a:p>
          <a:p>
            <a:pPr marL="0" indent="0">
              <a:lnSpc>
                <a:spcPct val="100000"/>
              </a:lnSpc>
              <a:buNone/>
            </a:pPr>
            <a:endParaRPr lang="bg-BG" sz="1600" dirty="0">
              <a:solidFill>
                <a:srgbClr val="3C7486"/>
              </a:solidFill>
              <a:latin typeface="Century" panose="02040604050505020304" pitchFamily="18" charset="0"/>
            </a:endParaRPr>
          </a:p>
          <a:p>
            <a:pPr marL="0" indent="0">
              <a:lnSpc>
                <a:spcPct val="100000"/>
              </a:lnSpc>
              <a:buNone/>
            </a:pPr>
            <a:endParaRPr lang="bg-BG" sz="1600" dirty="0">
              <a:solidFill>
                <a:srgbClr val="3C7486"/>
              </a:solidFill>
              <a:latin typeface="Century" panose="02040604050505020304" pitchFamily="18" charset="0"/>
            </a:endParaRPr>
          </a:p>
          <a:p>
            <a:pPr marL="0" indent="0">
              <a:lnSpc>
                <a:spcPct val="100000"/>
              </a:lnSpc>
              <a:buNone/>
            </a:pPr>
            <a:endParaRPr lang="bg-BG" sz="1600" dirty="0">
              <a:solidFill>
                <a:srgbClr val="3C7486"/>
              </a:solidFill>
              <a:latin typeface="Century" panose="02040604050505020304" pitchFamily="18" charset="0"/>
            </a:endParaRPr>
          </a:p>
        </p:txBody>
      </p:sp>
      <p:graphicFrame>
        <p:nvGraphicFramePr>
          <p:cNvPr id="4" name="Group 3"/>
          <p:cNvGraphicFramePr>
            <a:graphicFrameLocks noGrp="1"/>
          </p:cNvGraphicFramePr>
          <p:nvPr>
            <p:extLst>
              <p:ext uri="{D42A27DB-BD31-4B8C-83A1-F6EECF244321}">
                <p14:modId xmlns:p14="http://schemas.microsoft.com/office/powerpoint/2010/main" val="1672878542"/>
              </p:ext>
            </p:extLst>
          </p:nvPr>
        </p:nvGraphicFramePr>
        <p:xfrm>
          <a:off x="1857955" y="3249654"/>
          <a:ext cx="4844996" cy="3270416"/>
        </p:xfrm>
        <a:graphic>
          <a:graphicData uri="http://schemas.openxmlformats.org/drawingml/2006/table">
            <a:tbl>
              <a:tblPr/>
              <a:tblGrid>
                <a:gridCol w="2422498"/>
                <a:gridCol w="2422498"/>
              </a:tblGrid>
              <a:tr h="163520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lang="en-US" sz="1900" kern="1200" dirty="0" smtClean="0">
                          <a:solidFill>
                            <a:srgbClr val="3C7486"/>
                          </a:solidFill>
                          <a:latin typeface="Century" panose="02040604050505020304" pitchFamily="18" charset="0"/>
                          <a:ea typeface="+mn-ea"/>
                          <a:cs typeface="+mn-cs"/>
                        </a:rPr>
                        <a:t>Strengths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lang="en-US" sz="1900" kern="1200" dirty="0" smtClean="0">
                          <a:solidFill>
                            <a:srgbClr val="3C7486"/>
                          </a:solidFill>
                          <a:latin typeface="Century" panose="02040604050505020304" pitchFamily="18" charset="0"/>
                          <a:ea typeface="+mn-ea"/>
                          <a:cs typeface="+mn-cs"/>
                        </a:rPr>
                        <a:t>Weaknesses</a:t>
                      </a:r>
                      <a:endParaRPr kumimoji="0" lang="en-US" sz="1900" b="0" i="0" u="none" strike="noStrike" cap="none" normalizeH="0" baseline="0" dirty="0" smtClean="0">
                        <a:ln>
                          <a:noFill/>
                        </a:ln>
                        <a:solidFill>
                          <a:srgbClr val="00008A"/>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35208">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900" b="0" i="0" u="none" strike="noStrike" kern="1200" cap="none" spc="0" normalizeH="0" baseline="0" noProof="0" dirty="0" smtClean="0">
                          <a:ln>
                            <a:noFill/>
                          </a:ln>
                          <a:solidFill>
                            <a:srgbClr val="3C7486"/>
                          </a:solidFill>
                          <a:effectLst/>
                          <a:uLnTx/>
                          <a:uFillTx/>
                          <a:latin typeface="Century" panose="02040604050505020304" pitchFamily="18" charset="0"/>
                          <a:ea typeface="+mn-ea"/>
                          <a:cs typeface="+mn-cs"/>
                        </a:rPr>
                        <a:t>Opportunities</a:t>
                      </a:r>
                      <a:endParaRPr kumimoji="0" lang="en-US" sz="2400" b="0" i="0" u="none" strike="noStrike" cap="none" normalizeH="0" baseline="0" dirty="0" smtClean="0">
                        <a:ln>
                          <a:noFill/>
                        </a:ln>
                        <a:solidFill>
                          <a:srgbClr val="00008A"/>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900" b="0" i="0" u="none" strike="noStrike" kern="1200" cap="none" spc="0" normalizeH="0" baseline="0" noProof="0" dirty="0" smtClean="0">
                          <a:ln>
                            <a:noFill/>
                          </a:ln>
                          <a:solidFill>
                            <a:srgbClr val="3C7486"/>
                          </a:solidFill>
                          <a:effectLst/>
                          <a:uLnTx/>
                          <a:uFillTx/>
                          <a:latin typeface="Century" panose="02040604050505020304" pitchFamily="18" charset="0"/>
                          <a:ea typeface="+mn-ea"/>
                          <a:cs typeface="+mn-cs"/>
                        </a:rPr>
                        <a:t>Threats</a:t>
                      </a:r>
                      <a:endParaRPr kumimoji="0" lang="en-US" sz="2400" b="0" i="0" u="none" strike="noStrike" cap="none" normalizeH="0" baseline="0" dirty="0" smtClean="0">
                        <a:ln>
                          <a:noFill/>
                        </a:ln>
                        <a:solidFill>
                          <a:srgbClr val="00008A"/>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Rectangle 4"/>
          <p:cNvSpPr/>
          <p:nvPr/>
        </p:nvSpPr>
        <p:spPr>
          <a:xfrm>
            <a:off x="293877" y="3832730"/>
            <a:ext cx="1069524" cy="369332"/>
          </a:xfrm>
          <a:prstGeom prst="rect">
            <a:avLst/>
          </a:prstGeom>
        </p:spPr>
        <p:txBody>
          <a:bodyPr wrap="none">
            <a:spAutoFit/>
          </a:bodyPr>
          <a:lstStyle/>
          <a:p>
            <a:r>
              <a:rPr lang="en-US" dirty="0" smtClean="0">
                <a:solidFill>
                  <a:srgbClr val="3C7486"/>
                </a:solidFill>
                <a:latin typeface="Century" panose="02040604050505020304" pitchFamily="18" charset="0"/>
              </a:rPr>
              <a:t>Internal</a:t>
            </a:r>
            <a:endParaRPr lang="bg-BG" dirty="0"/>
          </a:p>
        </p:txBody>
      </p:sp>
      <p:sp>
        <p:nvSpPr>
          <p:cNvPr id="6" name="Rectangle 5"/>
          <p:cNvSpPr/>
          <p:nvPr/>
        </p:nvSpPr>
        <p:spPr>
          <a:xfrm>
            <a:off x="231102" y="5456120"/>
            <a:ext cx="1124026" cy="369332"/>
          </a:xfrm>
          <a:prstGeom prst="rect">
            <a:avLst/>
          </a:prstGeom>
        </p:spPr>
        <p:txBody>
          <a:bodyPr wrap="none">
            <a:spAutoFit/>
          </a:bodyPr>
          <a:lstStyle/>
          <a:p>
            <a:r>
              <a:rPr lang="en-US" dirty="0" smtClean="0">
                <a:solidFill>
                  <a:srgbClr val="3C7486"/>
                </a:solidFill>
                <a:latin typeface="Century" panose="02040604050505020304" pitchFamily="18" charset="0"/>
              </a:rPr>
              <a:t>External</a:t>
            </a:r>
            <a:endParaRPr lang="bg-BG" dirty="0"/>
          </a:p>
        </p:txBody>
      </p:sp>
      <p:sp>
        <p:nvSpPr>
          <p:cNvPr id="7" name="Right Arrow 6"/>
          <p:cNvSpPr/>
          <p:nvPr/>
        </p:nvSpPr>
        <p:spPr>
          <a:xfrm>
            <a:off x="174929" y="3691392"/>
            <a:ext cx="1357321" cy="652007"/>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
        <p:nvSpPr>
          <p:cNvPr id="8" name="Right Arrow 7"/>
          <p:cNvSpPr/>
          <p:nvPr/>
        </p:nvSpPr>
        <p:spPr>
          <a:xfrm>
            <a:off x="149978" y="5314783"/>
            <a:ext cx="1357321" cy="652007"/>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a:p>
        </p:txBody>
      </p:sp>
    </p:spTree>
    <p:extLst>
      <p:ext uri="{BB962C8B-B14F-4D97-AF65-F5344CB8AC3E}">
        <p14:creationId xmlns:p14="http://schemas.microsoft.com/office/powerpoint/2010/main" val="31547364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450432"/>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Marketing Research Types</a:t>
            </a:r>
            <a:endParaRPr lang="el-GR" sz="1900" b="1" dirty="0">
              <a:solidFill>
                <a:srgbClr val="3C7486"/>
              </a:solidFill>
              <a:latin typeface="Century" panose="02040604050505020304" pitchFamily="18" charset="0"/>
              <a:ea typeface="+mn-ea"/>
              <a:cs typeface="+mn-cs"/>
            </a:endParaRPr>
          </a:p>
        </p:txBody>
      </p:sp>
      <p:graphicFrame>
        <p:nvGraphicFramePr>
          <p:cNvPr id="4" name="Group 3"/>
          <p:cNvGraphicFramePr>
            <a:graphicFrameLocks noGrp="1"/>
          </p:cNvGraphicFramePr>
          <p:nvPr>
            <p:extLst>
              <p:ext uri="{D42A27DB-BD31-4B8C-83A1-F6EECF244321}">
                <p14:modId xmlns:p14="http://schemas.microsoft.com/office/powerpoint/2010/main" val="828586498"/>
              </p:ext>
            </p:extLst>
          </p:nvPr>
        </p:nvGraphicFramePr>
        <p:xfrm>
          <a:off x="588397" y="2027590"/>
          <a:ext cx="8245502" cy="4285754"/>
        </p:xfrm>
        <a:graphic>
          <a:graphicData uri="http://schemas.openxmlformats.org/drawingml/2006/table">
            <a:tbl>
              <a:tblPr/>
              <a:tblGrid>
                <a:gridCol w="4122751"/>
                <a:gridCol w="4122751"/>
              </a:tblGrid>
              <a:tr h="2142877">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lang="en-US" sz="1900" kern="1200" dirty="0" smtClean="0">
                          <a:solidFill>
                            <a:srgbClr val="3C7486"/>
                          </a:solidFill>
                          <a:latin typeface="Century" panose="02040604050505020304" pitchFamily="18" charset="0"/>
                          <a:ea typeface="+mn-ea"/>
                          <a:cs typeface="+mn-cs"/>
                        </a:rPr>
                        <a:t>By research objective</a:t>
                      </a:r>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Exploratory</a:t>
                      </a:r>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Descriptive</a:t>
                      </a:r>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Causal</a:t>
                      </a:r>
                    </a:p>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endParaRPr lang="en-US" sz="1900" kern="1200" dirty="0" smtClean="0">
                        <a:solidFill>
                          <a:srgbClr val="3C7486"/>
                        </a:solidFill>
                        <a:latin typeface="Century" panose="02040604050505020304" pitchFamily="18" charset="0"/>
                        <a:ea typeface="+mn-ea"/>
                        <a:cs typeface="+mn-cs"/>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lang="en-US" sz="1900" kern="1200" dirty="0" smtClean="0">
                          <a:solidFill>
                            <a:srgbClr val="3C7486"/>
                          </a:solidFill>
                          <a:latin typeface="Century" panose="02040604050505020304" pitchFamily="18" charset="0"/>
                          <a:ea typeface="+mn-ea"/>
                          <a:cs typeface="+mn-cs"/>
                        </a:rPr>
                        <a:t>By source of information </a:t>
                      </a:r>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Primary</a:t>
                      </a:r>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Secondary</a:t>
                      </a:r>
                    </a:p>
                    <a:p>
                      <a:endParaRPr lang="bg-BG" sz="1900" kern="1200" dirty="0">
                        <a:solidFill>
                          <a:srgbClr val="3C7486"/>
                        </a:solidFill>
                        <a:latin typeface="Century" panose="02040604050505020304" pitchFamily="18" charset="0"/>
                        <a:ea typeface="+mn-ea"/>
                        <a:cs typeface="+mn-cs"/>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2877">
                <a:tc>
                  <a:txBody>
                    <a:bodyPr/>
                    <a:lstStyle/>
                    <a:p>
                      <a:r>
                        <a:rPr lang="en-GB" sz="1900" kern="1200" dirty="0" smtClean="0">
                          <a:solidFill>
                            <a:srgbClr val="3C7486"/>
                          </a:solidFill>
                          <a:latin typeface="Century" panose="02040604050505020304" pitchFamily="18" charset="0"/>
                          <a:ea typeface="+mn-ea"/>
                          <a:cs typeface="+mn-cs"/>
                        </a:rPr>
                        <a:t>By used data collecting technique </a:t>
                      </a:r>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Qualitative</a:t>
                      </a:r>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Quantitative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bg2"/>
                        </a:buClr>
                        <a:buSzPct val="75000"/>
                        <a:buFont typeface="Wingdings" pitchFamily="2" charset="2"/>
                        <a:buNone/>
                        <a:tabLst/>
                      </a:pPr>
                      <a:r>
                        <a:rPr kumimoji="0" lang="en-US" sz="1900" b="0" i="0" u="none" strike="noStrike" kern="1200" cap="none" spc="0" normalizeH="0" baseline="0" noProof="0" dirty="0" smtClean="0">
                          <a:ln>
                            <a:noFill/>
                          </a:ln>
                          <a:solidFill>
                            <a:srgbClr val="3C7486"/>
                          </a:solidFill>
                          <a:effectLst/>
                          <a:uLnTx/>
                          <a:uFillTx/>
                          <a:latin typeface="Century" panose="02040604050505020304" pitchFamily="18" charset="0"/>
                          <a:ea typeface="+mn-ea"/>
                          <a:cs typeface="+mn-cs"/>
                        </a:rPr>
                        <a:t>By stage of the product development</a:t>
                      </a:r>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Formative</a:t>
                      </a:r>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Pre-test</a:t>
                      </a:r>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Monitoring</a:t>
                      </a:r>
                    </a:p>
                    <a:p>
                      <a:pPr marL="342900" marR="0" lvl="0" indent="-342900" algn="l" defTabSz="914400" rtl="0" eaLnBrk="1" fontAlgn="base" latinLnBrk="0" hangingPunct="1">
                        <a:lnSpc>
                          <a:spcPct val="100000"/>
                        </a:lnSpc>
                        <a:spcBef>
                          <a:spcPct val="20000"/>
                        </a:spcBef>
                        <a:spcAft>
                          <a:spcPct val="0"/>
                        </a:spcAft>
                        <a:buClr>
                          <a:schemeClr val="bg2"/>
                        </a:buClr>
                        <a:buSzPct val="75000"/>
                        <a:buFont typeface="Arial" panose="020B0604020202020204" pitchFamily="34" charset="0"/>
                        <a:buChar char="•"/>
                        <a:tabLst/>
                      </a:pPr>
                      <a:r>
                        <a:rPr lang="en-US" sz="1900" kern="1200" dirty="0" smtClean="0">
                          <a:solidFill>
                            <a:srgbClr val="3C7486"/>
                          </a:solidFill>
                          <a:latin typeface="Century" panose="02040604050505020304" pitchFamily="18" charset="0"/>
                          <a:ea typeface="+mn-ea"/>
                          <a:cs typeface="+mn-cs"/>
                        </a:rPr>
                        <a:t>Evaluation</a:t>
                      </a:r>
                      <a:endParaRPr kumimoji="0" lang="en-US" sz="2400" b="0" i="0" u="none" strike="noStrike" cap="none" normalizeH="0" baseline="0" dirty="0" smtClean="0">
                        <a:ln>
                          <a:noFill/>
                        </a:ln>
                        <a:solidFill>
                          <a:srgbClr val="00008A"/>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2544776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Research Plan Development</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65039" y="2148714"/>
            <a:ext cx="8157541" cy="4244135"/>
          </a:xfrm>
        </p:spPr>
        <p:txBody>
          <a:bodyPr>
            <a:noAutofit/>
          </a:bodyPr>
          <a:lstStyle/>
          <a:p>
            <a:pPr marL="0" indent="0">
              <a:buNone/>
            </a:pPr>
            <a:r>
              <a:rPr lang="en-GB" sz="1900" dirty="0">
                <a:solidFill>
                  <a:srgbClr val="3C7486"/>
                </a:solidFill>
                <a:latin typeface="Century" panose="02040604050505020304" pitchFamily="18" charset="0"/>
              </a:rPr>
              <a:t>Planning a research project involves nine </a:t>
            </a:r>
            <a:r>
              <a:rPr lang="en-GB" sz="1900" dirty="0" smtClean="0">
                <a:solidFill>
                  <a:srgbClr val="3C7486"/>
                </a:solidFill>
                <a:latin typeface="Century" panose="02040604050505020304" pitchFamily="18" charset="0"/>
              </a:rPr>
              <a:t>steps:</a:t>
            </a:r>
            <a:endParaRPr lang="bg-BG" sz="1900" dirty="0">
              <a:solidFill>
                <a:srgbClr val="3C7486"/>
              </a:solidFill>
              <a:latin typeface="Century" panose="02040604050505020304" pitchFamily="18" charset="0"/>
            </a:endParaRPr>
          </a:p>
          <a:p>
            <a:pPr lvl="0">
              <a:buFont typeface="+mj-lt"/>
              <a:buAutoNum type="arabicPeriod"/>
            </a:pPr>
            <a:r>
              <a:rPr lang="en-GB" sz="1200" dirty="0">
                <a:solidFill>
                  <a:srgbClr val="3C7486"/>
                </a:solidFill>
                <a:latin typeface="Century" panose="02040604050505020304" pitchFamily="18" charset="0"/>
              </a:rPr>
              <a:t>Purpose statement. What decision will this research project support? </a:t>
            </a:r>
          </a:p>
          <a:p>
            <a:pPr lvl="0">
              <a:buFont typeface="+mj-lt"/>
              <a:buAutoNum type="arabicPeriod"/>
            </a:pPr>
            <a:r>
              <a:rPr lang="en-GB" sz="1200" dirty="0">
                <a:solidFill>
                  <a:srgbClr val="3C7486"/>
                </a:solidFill>
                <a:latin typeface="Century" panose="02040604050505020304" pitchFamily="18" charset="0"/>
              </a:rPr>
              <a:t>Audience. Whom is this research project being conducted for? Whom will it be presented to? </a:t>
            </a:r>
            <a:endParaRPr lang="bg-BG" sz="1200" dirty="0">
              <a:solidFill>
                <a:srgbClr val="3C7486"/>
              </a:solidFill>
              <a:latin typeface="Century" panose="02040604050505020304" pitchFamily="18" charset="0"/>
            </a:endParaRPr>
          </a:p>
          <a:p>
            <a:pPr lvl="0">
              <a:buFont typeface="+mj-lt"/>
              <a:buAutoNum type="arabicPeriod"/>
            </a:pPr>
            <a:r>
              <a:rPr lang="en-GB" sz="1200" dirty="0">
                <a:solidFill>
                  <a:srgbClr val="3C7486"/>
                </a:solidFill>
                <a:latin typeface="Century" panose="02040604050505020304" pitchFamily="18" charset="0"/>
              </a:rPr>
              <a:t>Informational objectives. What specific information do you need to support this decision and/or find an answer of these questions? </a:t>
            </a:r>
            <a:endParaRPr lang="bg-BG" sz="1200" dirty="0">
              <a:solidFill>
                <a:srgbClr val="3C7486"/>
              </a:solidFill>
              <a:latin typeface="Century" panose="02040604050505020304" pitchFamily="18" charset="0"/>
            </a:endParaRPr>
          </a:p>
          <a:p>
            <a:pPr lvl="0">
              <a:buFont typeface="+mj-lt"/>
              <a:buAutoNum type="arabicPeriod"/>
            </a:pPr>
            <a:r>
              <a:rPr lang="en-GB" sz="1200" dirty="0">
                <a:solidFill>
                  <a:srgbClr val="3C7486"/>
                </a:solidFill>
                <a:latin typeface="Century" panose="02040604050505020304" pitchFamily="18" charset="0"/>
              </a:rPr>
              <a:t>Respondents. Whose opinion matters? Whom will you the necessary information collect from? </a:t>
            </a:r>
            <a:endParaRPr lang="bg-BG" sz="1200" dirty="0">
              <a:solidFill>
                <a:srgbClr val="3C7486"/>
              </a:solidFill>
              <a:latin typeface="Century" panose="02040604050505020304" pitchFamily="18" charset="0"/>
            </a:endParaRPr>
          </a:p>
          <a:p>
            <a:pPr lvl="0">
              <a:buFont typeface="+mj-lt"/>
              <a:buAutoNum type="arabicPeriod"/>
            </a:pPr>
            <a:r>
              <a:rPr lang="en-GB" sz="1200" dirty="0">
                <a:solidFill>
                  <a:srgbClr val="3C7486"/>
                </a:solidFill>
                <a:latin typeface="Century" panose="02040604050505020304" pitchFamily="18" charset="0"/>
              </a:rPr>
              <a:t>Technique. What is the most effective and efficient approach to collect the necessary information? </a:t>
            </a:r>
            <a:endParaRPr lang="bg-BG" sz="1200" dirty="0">
              <a:solidFill>
                <a:srgbClr val="3C7486"/>
              </a:solidFill>
              <a:latin typeface="Century" panose="02040604050505020304" pitchFamily="18" charset="0"/>
            </a:endParaRPr>
          </a:p>
          <a:p>
            <a:pPr lvl="0">
              <a:buFont typeface="+mj-lt"/>
              <a:buAutoNum type="arabicPeriod"/>
            </a:pPr>
            <a:r>
              <a:rPr lang="en-GB" sz="1200" dirty="0">
                <a:solidFill>
                  <a:srgbClr val="3C7486"/>
                </a:solidFill>
                <a:latin typeface="Century" panose="02040604050505020304" pitchFamily="18" charset="0"/>
              </a:rPr>
              <a:t>Sample size, information source, and sample selection. How many respondents should be surveyed taking into account the desired statistical confidence levels? Where will you get the potential respondents’ names? How will you draw your sample in order to ensure its representativeness? </a:t>
            </a:r>
            <a:endParaRPr lang="bg-BG" sz="1200" dirty="0">
              <a:solidFill>
                <a:srgbClr val="3C7486"/>
              </a:solidFill>
              <a:latin typeface="Century" panose="02040604050505020304" pitchFamily="18" charset="0"/>
            </a:endParaRPr>
          </a:p>
          <a:p>
            <a:pPr lvl="0">
              <a:buFont typeface="+mj-lt"/>
              <a:buAutoNum type="arabicPeriod"/>
            </a:pPr>
            <a:r>
              <a:rPr lang="en-GB" sz="1200" dirty="0">
                <a:solidFill>
                  <a:srgbClr val="3C7486"/>
                </a:solidFill>
                <a:latin typeface="Century" panose="02040604050505020304" pitchFamily="18" charset="0"/>
              </a:rPr>
              <a:t>Pre-test, and field work. Whom will the survey tool (e.g. questionnaire, focus group discussion guide) be pre-tested with? Who will conduct the research? When will the research be conducted? </a:t>
            </a:r>
          </a:p>
          <a:p>
            <a:pPr lvl="0">
              <a:buFont typeface="+mj-lt"/>
              <a:buAutoNum type="arabicPeriod"/>
            </a:pPr>
            <a:r>
              <a:rPr lang="en-GB" sz="1200" dirty="0">
                <a:solidFill>
                  <a:srgbClr val="3C7486"/>
                </a:solidFill>
                <a:latin typeface="Century" panose="02040604050505020304" pitchFamily="18" charset="0"/>
              </a:rPr>
              <a:t>Data analysis. How will the collected data be analysed in order to fulfil planner’s needs and requirements? Whom the data will be analysed by? </a:t>
            </a:r>
          </a:p>
          <a:p>
            <a:pPr lvl="0">
              <a:buFont typeface="+mj-lt"/>
              <a:buAutoNum type="arabicPeriod"/>
            </a:pPr>
            <a:r>
              <a:rPr lang="en-GB" sz="1200" dirty="0">
                <a:solidFill>
                  <a:srgbClr val="3C7486"/>
                </a:solidFill>
                <a:latin typeface="Century" panose="02040604050505020304" pitchFamily="18" charset="0"/>
              </a:rPr>
              <a:t>Reporting. What information should be included in the report? What format should be used for reporting? </a:t>
            </a:r>
            <a:endParaRPr lang="bg-BG" sz="12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21744348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601501"/>
            <a:ext cx="7886700" cy="497644"/>
          </a:xfrm>
        </p:spPr>
        <p:txBody>
          <a:bodyPr>
            <a:normAutofit/>
          </a:bodyPr>
          <a:lstStyle/>
          <a:p>
            <a:pPr>
              <a:lnSpc>
                <a:spcPct val="100000"/>
              </a:lnSpc>
              <a:spcBef>
                <a:spcPts val="1000"/>
              </a:spcBef>
            </a:pPr>
            <a:r>
              <a:rPr lang="en-US" sz="1900" b="1" dirty="0" smtClean="0">
                <a:solidFill>
                  <a:srgbClr val="3C7486"/>
                </a:solidFill>
                <a:latin typeface="Century" panose="02040604050505020304" pitchFamily="18" charset="0"/>
                <a:ea typeface="+mn-ea"/>
                <a:cs typeface="+mn-cs"/>
              </a:rPr>
              <a:t>Market Segments</a:t>
            </a:r>
            <a:endParaRPr lang="el-GR" sz="1900" b="1" dirty="0">
              <a:solidFill>
                <a:srgbClr val="3C7486"/>
              </a:solidFill>
              <a:latin typeface="Century" panose="02040604050505020304" pitchFamily="18" charset="0"/>
              <a:ea typeface="+mn-ea"/>
              <a:cs typeface="+mn-cs"/>
            </a:endParaRPr>
          </a:p>
        </p:txBody>
      </p:sp>
      <p:sp>
        <p:nvSpPr>
          <p:cNvPr id="3" name="Θέση περιεχομένου 2"/>
          <p:cNvSpPr>
            <a:spLocks noGrp="1"/>
          </p:cNvSpPr>
          <p:nvPr>
            <p:ph sz="half" idx="1"/>
          </p:nvPr>
        </p:nvSpPr>
        <p:spPr>
          <a:xfrm>
            <a:off x="565039" y="2148714"/>
            <a:ext cx="8157541" cy="4244135"/>
          </a:xfrm>
        </p:spPr>
        <p:txBody>
          <a:bodyPr>
            <a:noAutofit/>
          </a:bodyPr>
          <a:lstStyle/>
          <a:p>
            <a:pPr marL="0" indent="0">
              <a:buNone/>
            </a:pPr>
            <a:r>
              <a:rPr lang="en-GB" sz="1900" dirty="0" smtClean="0">
                <a:solidFill>
                  <a:srgbClr val="3C7486"/>
                </a:solidFill>
                <a:latin typeface="Century" panose="02040604050505020304" pitchFamily="18" charset="0"/>
              </a:rPr>
              <a:t>Main market audiences differences occur in the ways we will:</a:t>
            </a:r>
          </a:p>
          <a:p>
            <a:pPr lvl="0"/>
            <a:r>
              <a:rPr lang="en-GB" sz="1800" b="1" dirty="0" smtClean="0">
                <a:solidFill>
                  <a:srgbClr val="3C7486"/>
                </a:solidFill>
                <a:latin typeface="Century" panose="02040604050505020304" pitchFamily="18" charset="0"/>
              </a:rPr>
              <a:t>locate </a:t>
            </a:r>
            <a:r>
              <a:rPr lang="en-GB" sz="1800" b="1" dirty="0">
                <a:solidFill>
                  <a:srgbClr val="3C7486"/>
                </a:solidFill>
                <a:latin typeface="Century" panose="02040604050505020304" pitchFamily="18" charset="0"/>
              </a:rPr>
              <a:t>or </a:t>
            </a:r>
            <a:r>
              <a:rPr lang="en-GB" sz="1800" b="1" dirty="0" smtClean="0">
                <a:solidFill>
                  <a:srgbClr val="3C7486"/>
                </a:solidFill>
                <a:latin typeface="Century" panose="02040604050505020304" pitchFamily="18" charset="0"/>
              </a:rPr>
              <a:t>reach </a:t>
            </a:r>
            <a:r>
              <a:rPr lang="en-GB" sz="1800" b="1" dirty="0">
                <a:solidFill>
                  <a:srgbClr val="3C7486"/>
                </a:solidFill>
                <a:latin typeface="Century" panose="02040604050505020304" pitchFamily="18" charset="0"/>
              </a:rPr>
              <a:t>members of the target segment</a:t>
            </a:r>
            <a:r>
              <a:rPr lang="en-GB" sz="1800" dirty="0">
                <a:solidFill>
                  <a:srgbClr val="3C7486"/>
                </a:solidFill>
                <a:latin typeface="Century" panose="02040604050505020304" pitchFamily="18" charset="0"/>
              </a:rPr>
              <a:t>: different target audiences may be reached by different channels, inhabit different geographical areas or attend different types of entertainment</a:t>
            </a:r>
            <a:r>
              <a:rPr lang="en-GB" sz="1800" dirty="0" smtClean="0">
                <a:solidFill>
                  <a:srgbClr val="3C7486"/>
                </a:solidFill>
                <a:latin typeface="Century" panose="02040604050505020304" pitchFamily="18" charset="0"/>
              </a:rPr>
              <a:t>;</a:t>
            </a:r>
          </a:p>
          <a:p>
            <a:pPr lvl="0"/>
            <a:endParaRPr lang="bg-BG" sz="1800" dirty="0">
              <a:solidFill>
                <a:srgbClr val="3C7486"/>
              </a:solidFill>
              <a:latin typeface="Century" panose="02040604050505020304" pitchFamily="18" charset="0"/>
            </a:endParaRPr>
          </a:p>
          <a:p>
            <a:pPr lvl="0"/>
            <a:r>
              <a:rPr lang="en-GB" sz="1800" b="1" dirty="0" smtClean="0">
                <a:solidFill>
                  <a:srgbClr val="3C7486"/>
                </a:solidFill>
                <a:latin typeface="Century" panose="02040604050505020304" pitchFamily="18" charset="0"/>
              </a:rPr>
              <a:t>communicate </a:t>
            </a:r>
            <a:r>
              <a:rPr lang="en-GB" sz="1800" b="1" dirty="0">
                <a:solidFill>
                  <a:srgbClr val="3C7486"/>
                </a:solidFill>
                <a:latin typeface="Century" panose="02040604050505020304" pitchFamily="18" charset="0"/>
              </a:rPr>
              <a:t>with members of the target audience</a:t>
            </a:r>
            <a:r>
              <a:rPr lang="en-GB" sz="1800" dirty="0">
                <a:solidFill>
                  <a:srgbClr val="3C7486"/>
                </a:solidFill>
                <a:latin typeface="Century" panose="02040604050505020304" pitchFamily="18" charset="0"/>
              </a:rPr>
              <a:t>: different target audiences may have different values, attitudes and lifestyles, and, hence, different communication styles may be necessary to attract their attention and establish rapport; </a:t>
            </a:r>
            <a:r>
              <a:rPr lang="en-GB" sz="1800" dirty="0" smtClean="0">
                <a:solidFill>
                  <a:srgbClr val="3C7486"/>
                </a:solidFill>
                <a:latin typeface="Century" panose="02040604050505020304" pitchFamily="18" charset="0"/>
              </a:rPr>
              <a:t>and</a:t>
            </a:r>
          </a:p>
          <a:p>
            <a:pPr lvl="0"/>
            <a:endParaRPr lang="bg-BG" sz="1800" dirty="0">
              <a:solidFill>
                <a:srgbClr val="3C7486"/>
              </a:solidFill>
              <a:latin typeface="Century" panose="02040604050505020304" pitchFamily="18" charset="0"/>
            </a:endParaRPr>
          </a:p>
          <a:p>
            <a:pPr lvl="0"/>
            <a:r>
              <a:rPr lang="en-GB" sz="1800" b="1" dirty="0" smtClean="0">
                <a:solidFill>
                  <a:srgbClr val="3C7486"/>
                </a:solidFill>
                <a:latin typeface="Century" panose="02040604050505020304" pitchFamily="18" charset="0"/>
              </a:rPr>
              <a:t>motivate </a:t>
            </a:r>
            <a:r>
              <a:rPr lang="en-GB" sz="1800" b="1" dirty="0">
                <a:solidFill>
                  <a:srgbClr val="3C7486"/>
                </a:solidFill>
                <a:latin typeface="Century" panose="02040604050505020304" pitchFamily="18" charset="0"/>
              </a:rPr>
              <a:t>members of the target audience</a:t>
            </a:r>
            <a:r>
              <a:rPr lang="en-GB" sz="1800" dirty="0">
                <a:solidFill>
                  <a:srgbClr val="3C7486"/>
                </a:solidFill>
                <a:latin typeface="Century" panose="02040604050505020304" pitchFamily="18" charset="0"/>
              </a:rPr>
              <a:t>: different target groups may be motivated for different reasons to achieve the desired behavioural response.</a:t>
            </a:r>
            <a:endParaRPr lang="bg-BG" sz="1800" dirty="0">
              <a:solidFill>
                <a:srgbClr val="3C7486"/>
              </a:solidFill>
              <a:latin typeface="Century" panose="02040604050505020304" pitchFamily="18" charset="0"/>
            </a:endParaRPr>
          </a:p>
        </p:txBody>
      </p:sp>
    </p:spTree>
    <p:extLst>
      <p:ext uri="{BB962C8B-B14F-4D97-AF65-F5344CB8AC3E}">
        <p14:creationId xmlns:p14="http://schemas.microsoft.com/office/powerpoint/2010/main" val="2343963382"/>
      </p:ext>
    </p:extLst>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754</TotalTime>
  <Words>1269</Words>
  <Application>Microsoft Office PowerPoint</Application>
  <PresentationFormat>On-screen Show (4:3)</PresentationFormat>
  <Paragraphs>151</Paragraphs>
  <Slides>18</Slides>
  <Notes>0</Notes>
  <HiddenSlides>0</HiddenSlides>
  <MMClips>2</MMClips>
  <ScaleCrop>false</ScaleCrop>
  <HeadingPairs>
    <vt:vector size="6" baseType="variant">
      <vt:variant>
        <vt:lpstr>Fonts Used</vt:lpstr>
      </vt:variant>
      <vt:variant>
        <vt:i4>6</vt:i4>
      </vt:variant>
      <vt:variant>
        <vt:lpstr>Theme</vt:lpstr>
      </vt:variant>
      <vt:variant>
        <vt:i4>8</vt:i4>
      </vt:variant>
      <vt:variant>
        <vt:lpstr>Slide Titles</vt:lpstr>
      </vt:variant>
      <vt:variant>
        <vt:i4>18</vt:i4>
      </vt:variant>
    </vt:vector>
  </HeadingPairs>
  <TitlesOfParts>
    <vt:vector size="32" baseType="lpstr">
      <vt:lpstr>Arial</vt:lpstr>
      <vt:lpstr>Calibri</vt:lpstr>
      <vt:lpstr>Calibri Light</vt:lpstr>
      <vt:lpstr>Century</vt:lpstr>
      <vt:lpstr>Times New Roman</vt:lpstr>
      <vt:lpstr>Wingdings</vt:lpstr>
      <vt:lpstr>Θέμα του Office</vt:lpstr>
      <vt:lpstr>1_Θέμα του Office</vt:lpstr>
      <vt:lpstr>2_Θέμα του Office</vt:lpstr>
      <vt:lpstr>3_Θέμα του Office</vt:lpstr>
      <vt:lpstr>5_Θέμα του Office</vt:lpstr>
      <vt:lpstr>6_Θέμα του Office</vt:lpstr>
      <vt:lpstr>7_Θέμα του Office</vt:lpstr>
      <vt:lpstr>8_Θέμα του Office</vt:lpstr>
      <vt:lpstr>PowerPoint Presentation</vt:lpstr>
      <vt:lpstr>PowerPoint Presentation</vt:lpstr>
      <vt:lpstr>Definition of Marketing: Marketing is the activity, set of institutions, and processes for creating, communicating, delivering, and exchanging offerings that have value for customers, clients, partners, and society at large.  (American Marketing Institute, Approved July 2013)</vt:lpstr>
      <vt:lpstr>Main Marketing Activities</vt:lpstr>
      <vt:lpstr>Marketing Plan Structure</vt:lpstr>
      <vt:lpstr>The Start</vt:lpstr>
      <vt:lpstr>Marketing Research Types</vt:lpstr>
      <vt:lpstr>Research Plan Development</vt:lpstr>
      <vt:lpstr>Market Segments</vt:lpstr>
      <vt:lpstr>Market Segmentation</vt:lpstr>
      <vt:lpstr>Target Groups Definition</vt:lpstr>
      <vt:lpstr>For each target audience segment, you need to fill in this statement:</vt:lpstr>
      <vt:lpstr>Marketing Mix</vt:lpstr>
      <vt:lpstr>PRODUCT</vt:lpstr>
      <vt:lpstr>PRICE</vt:lpstr>
      <vt:lpstr>PLACE</vt:lpstr>
      <vt:lpstr>PROMOTION</vt:lpstr>
      <vt:lpstr>Communication Strategy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nikos-maria</dc:creator>
  <cp:lastModifiedBy>Stefan SK. Kostadinov</cp:lastModifiedBy>
  <cp:revision>40</cp:revision>
  <cp:lastPrinted>2019-01-18T13:48:37Z</cp:lastPrinted>
  <dcterms:created xsi:type="dcterms:W3CDTF">2018-04-11T10:41:41Z</dcterms:created>
  <dcterms:modified xsi:type="dcterms:W3CDTF">2019-01-18T13:49:39Z</dcterms:modified>
</cp:coreProperties>
</file>