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58" r:id="rId4"/>
    <p:sldId id="260" r:id="rId5"/>
    <p:sldId id="264" r:id="rId6"/>
    <p:sldId id="281" r:id="rId7"/>
    <p:sldId id="275" r:id="rId8"/>
    <p:sldId id="280" r:id="rId9"/>
    <p:sldId id="279" r:id="rId10"/>
    <p:sldId id="278" r:id="rId11"/>
    <p:sldId id="277" r:id="rId12"/>
    <p:sldId id="276" r:id="rId13"/>
    <p:sldId id="273" r:id="rId14"/>
    <p:sldId id="274" r:id="rId15"/>
    <p:sldId id="272" r:id="rId16"/>
    <p:sldId id="271" r:id="rId17"/>
    <p:sldId id="270" r:id="rId18"/>
    <p:sldId id="269" r:id="rId19"/>
    <p:sldId id="268" r:id="rId20"/>
    <p:sldId id="267" r:id="rId21"/>
    <p:sldId id="265" r:id="rId22"/>
    <p:sldId id="266" r:id="rId23"/>
    <p:sldId id="282" r:id="rId24"/>
    <p:sldId id="283" r:id="rId2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132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9/2/2019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9/2/2019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9/2/2019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9/2/2019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3" name="Picture 2" descr="https://www.tutor2u.net/business/images/break_even.gif">
            <a:extLst>
              <a:ext uri="{FF2B5EF4-FFF2-40B4-BE49-F238E27FC236}">
                <a16:creationId xmlns:a16="http://schemas.microsoft.com/office/drawing/2014/main" xmlns="" id="{A0D5DF93-E75D-45B1-BA71-743E4B432CFA}"/>
              </a:ext>
            </a:extLst>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5425" y="2090824"/>
            <a:ext cx="7269888" cy="2889549"/>
          </a:xfrm>
          <a:prstGeom prst="rect">
            <a:avLst/>
          </a:prstGeom>
          <a:noFill/>
          <a:ln>
            <a:noFill/>
          </a:ln>
        </p:spPr>
      </p:pic>
      <p:sp>
        <p:nvSpPr>
          <p:cNvPr id="2" name="TextBox 1">
            <a:extLst>
              <a:ext uri="{FF2B5EF4-FFF2-40B4-BE49-F238E27FC236}">
                <a16:creationId xmlns:a16="http://schemas.microsoft.com/office/drawing/2014/main" xmlns="" id="{17C38453-052A-4BB9-B802-FC94CD7AC134}"/>
              </a:ext>
            </a:extLst>
          </p:cNvPr>
          <p:cNvSpPr txBox="1"/>
          <p:nvPr/>
        </p:nvSpPr>
        <p:spPr>
          <a:xfrm>
            <a:off x="692458" y="5308847"/>
            <a:ext cx="7119892" cy="369332"/>
          </a:xfrm>
          <a:prstGeom prst="rect">
            <a:avLst/>
          </a:prstGeom>
          <a:noFill/>
        </p:spPr>
        <p:txBody>
          <a:bodyPr wrap="square" rtlCol="0">
            <a:spAutoFit/>
          </a:bodyPr>
          <a:lstStyle/>
          <a:p>
            <a:r>
              <a:rPr lang="en-US" b="1" u="sng"/>
              <a:t>Break-even chart</a:t>
            </a:r>
            <a:endParaRPr lang="en-US" b="1" u="sng" dirty="0"/>
          </a:p>
        </p:txBody>
      </p:sp>
    </p:spTree>
    <p:extLst>
      <p:ext uri="{BB962C8B-B14F-4D97-AF65-F5344CB8AC3E}">
        <p14:creationId xmlns:p14="http://schemas.microsoft.com/office/powerpoint/2010/main" xmlns="" val="1493611469"/>
      </p:ext>
    </p:extLst>
  </p:cSld>
  <p:clrMapOvr>
    <a:masterClrMapping/>
  </p:clrMapOvr>
  <mc:AlternateContent xmlns:mc="http://schemas.openxmlformats.org/markup-compatibility/2006">
    <mc:Choice xmlns:p14="http://schemas.microsoft.com/office/powerpoint/2010/main" xmlns="" Requires="p14">
      <p:transition spd="slow" p14:dur="2000" advTm="27874"/>
    </mc:Choice>
    <mc:Fallback>
      <p:transition spd="slow" advTm="2787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A754276-DAC8-4593-A09B-D522E25B71D5}"/>
              </a:ext>
            </a:extLst>
          </p:cNvPr>
          <p:cNvSpPr/>
          <p:nvPr/>
        </p:nvSpPr>
        <p:spPr>
          <a:xfrm>
            <a:off x="360226" y="1912683"/>
            <a:ext cx="8233358" cy="4247317"/>
          </a:xfrm>
          <a:prstGeom prst="rect">
            <a:avLst/>
          </a:prstGeom>
        </p:spPr>
        <p:txBody>
          <a:bodyPr wrap="square">
            <a:spAutoFit/>
          </a:bodyPr>
          <a:lstStyle/>
          <a:p>
            <a:r>
              <a:rPr lang="en-IE" altLang="en-US" b="1" u="sng" dirty="0"/>
              <a:t>Margin of Safety</a:t>
            </a:r>
          </a:p>
          <a:p>
            <a:endParaRPr lang="en-IE" b="1" u="sng" dirty="0"/>
          </a:p>
          <a:p>
            <a:pPr marL="285750" indent="-285750">
              <a:buFont typeface="Arial" panose="020B0604020202020204" pitchFamily="34" charset="0"/>
              <a:buChar char="•"/>
            </a:pPr>
            <a:r>
              <a:rPr lang="en-IE" altLang="en-US" dirty="0"/>
              <a:t>The difference between budgeted or actual sales and the breakeven point</a:t>
            </a:r>
          </a:p>
          <a:p>
            <a:pPr marL="285750" indent="-285750">
              <a:buFont typeface="Arial" panose="020B0604020202020204" pitchFamily="34" charset="0"/>
              <a:buChar char="•"/>
            </a:pPr>
            <a:r>
              <a:rPr lang="en-IE" altLang="en-US" dirty="0"/>
              <a:t>The margin of safety may be expressed in units or revenue terms</a:t>
            </a:r>
          </a:p>
          <a:p>
            <a:pPr marL="285750" indent="-285750">
              <a:buFont typeface="Arial" panose="020B0604020202020204" pitchFamily="34" charset="0"/>
              <a:buChar char="•"/>
            </a:pPr>
            <a:r>
              <a:rPr lang="en-IE" altLang="en-US" dirty="0"/>
              <a:t>Shows the amount by which sales can drop before a loss will be incurred</a:t>
            </a:r>
          </a:p>
          <a:p>
            <a:pPr marL="285750" indent="-285750">
              <a:buFont typeface="Arial" panose="020B0604020202020204" pitchFamily="34" charset="0"/>
              <a:buChar char="•"/>
            </a:pPr>
            <a:endParaRPr lang="en-IE" altLang="en-US" dirty="0"/>
          </a:p>
          <a:p>
            <a:r>
              <a:rPr lang="en-US" b="1" u="sng" dirty="0"/>
              <a:t>Breakeven Analysis Key Financial Variables</a:t>
            </a:r>
            <a:endParaRPr lang="en-IE" altLang="en-US" b="1" u="sng" dirty="0"/>
          </a:p>
          <a:p>
            <a:endParaRPr lang="en-IE" altLang="en-US" b="1" u="sng" dirty="0"/>
          </a:p>
          <a:p>
            <a:r>
              <a:rPr lang="en-US" dirty="0"/>
              <a:t>Revenue = Quantity x Price </a:t>
            </a:r>
            <a:endParaRPr lang="el-GR" dirty="0"/>
          </a:p>
          <a:p>
            <a:r>
              <a:rPr lang="en-US" dirty="0"/>
              <a:t>Profit = Revenue – Total Cost </a:t>
            </a:r>
            <a:endParaRPr lang="el-GR" dirty="0"/>
          </a:p>
          <a:p>
            <a:r>
              <a:rPr lang="en-US" dirty="0"/>
              <a:t>Total Cost = Fixed Cost + Variable Cost </a:t>
            </a:r>
            <a:endParaRPr lang="el-GR" dirty="0"/>
          </a:p>
          <a:p>
            <a:r>
              <a:rPr lang="en-US" dirty="0"/>
              <a:t>Variable Cost = f(Quantity) </a:t>
            </a:r>
            <a:endParaRPr lang="el-GR" dirty="0"/>
          </a:p>
          <a:p>
            <a:r>
              <a:rPr lang="en-US" dirty="0"/>
              <a:t>Contribution = Revenue – Variable Cost </a:t>
            </a:r>
            <a:endParaRPr lang="el-GR" dirty="0"/>
          </a:p>
          <a:p>
            <a:r>
              <a:rPr lang="en-US" dirty="0"/>
              <a:t>Breakeven Point = Fixed Cost / Contribution (Quantity) (Total) (Per Unit)</a:t>
            </a:r>
            <a:endParaRPr lang="en-IE" altLang="en-US" b="1" u="sng" dirty="0"/>
          </a:p>
          <a:p>
            <a:endParaRPr lang="en-US" u="sng" dirty="0"/>
          </a:p>
        </p:txBody>
      </p:sp>
    </p:spTree>
    <p:extLst>
      <p:ext uri="{BB962C8B-B14F-4D97-AF65-F5344CB8AC3E}">
        <p14:creationId xmlns:p14="http://schemas.microsoft.com/office/powerpoint/2010/main" xmlns="" val="1049610061"/>
      </p:ext>
    </p:extLst>
  </p:cSld>
  <p:clrMapOvr>
    <a:masterClrMapping/>
  </p:clrMapOvr>
  <mc:AlternateContent xmlns:mc="http://schemas.openxmlformats.org/markup-compatibility/2006">
    <mc:Choice xmlns:p14="http://schemas.microsoft.com/office/powerpoint/2010/main" xmlns="" Requires="p14">
      <p:transition spd="slow" p14:dur="2000" advTm="52777"/>
    </mc:Choice>
    <mc:Fallback>
      <p:transition spd="slow" advTm="5277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992AAEF-4613-4E71-8278-57A16DD99C18}"/>
              </a:ext>
            </a:extLst>
          </p:cNvPr>
          <p:cNvSpPr/>
          <p:nvPr/>
        </p:nvSpPr>
        <p:spPr>
          <a:xfrm>
            <a:off x="297400" y="1658709"/>
            <a:ext cx="8189652" cy="4801314"/>
          </a:xfrm>
          <a:prstGeom prst="rect">
            <a:avLst/>
          </a:prstGeom>
        </p:spPr>
        <p:txBody>
          <a:bodyPr wrap="square">
            <a:spAutoFit/>
          </a:bodyPr>
          <a:lstStyle/>
          <a:p>
            <a:r>
              <a:rPr lang="en-IE" altLang="en-US" b="1" u="sng" dirty="0"/>
              <a:t>For example</a:t>
            </a:r>
          </a:p>
          <a:p>
            <a:endParaRPr lang="en-IE" altLang="en-US" b="1" u="sng" dirty="0"/>
          </a:p>
          <a:p>
            <a:pPr>
              <a:buFont typeface="Wingdings" panose="05000000000000000000" pitchFamily="2" charset="2"/>
              <a:buNone/>
            </a:pPr>
            <a:r>
              <a:rPr lang="en-IE" altLang="en-US" b="1" dirty="0"/>
              <a:t>Using the following data, calculate the breakeven point and margin of safety in units: </a:t>
            </a:r>
          </a:p>
          <a:p>
            <a:pPr marL="285750" indent="-285750">
              <a:buFont typeface="Arial" panose="020B0604020202020204" pitchFamily="34" charset="0"/>
              <a:buChar char="•"/>
            </a:pPr>
            <a:r>
              <a:rPr lang="en-IE" altLang="en-US" dirty="0"/>
              <a:t>Selling Price = €50</a:t>
            </a:r>
          </a:p>
          <a:p>
            <a:pPr marL="285750" indent="-285750">
              <a:buFont typeface="Arial" panose="020B0604020202020204" pitchFamily="34" charset="0"/>
              <a:buChar char="•"/>
            </a:pPr>
            <a:r>
              <a:rPr lang="en-IE" altLang="en-US" dirty="0"/>
              <a:t>Variable Cost = €40</a:t>
            </a:r>
          </a:p>
          <a:p>
            <a:pPr marL="285750" indent="-285750">
              <a:buFont typeface="Arial" panose="020B0604020202020204" pitchFamily="34" charset="0"/>
              <a:buChar char="•"/>
            </a:pPr>
            <a:r>
              <a:rPr lang="en-IE" altLang="en-US" dirty="0"/>
              <a:t>Fixed Cost = €70,000</a:t>
            </a:r>
          </a:p>
          <a:p>
            <a:pPr marL="285750" indent="-285750">
              <a:buFont typeface="Arial" panose="020B0604020202020204" pitchFamily="34" charset="0"/>
              <a:buChar char="•"/>
            </a:pPr>
            <a:r>
              <a:rPr lang="en-IE" altLang="en-US" dirty="0"/>
              <a:t>Budgeted Sales = 7,500 units</a:t>
            </a:r>
          </a:p>
          <a:p>
            <a:endParaRPr lang="en-IE" altLang="en-US" b="1" u="sng" dirty="0"/>
          </a:p>
          <a:p>
            <a:endParaRPr lang="en-IE" altLang="en-US" b="1" u="sng" dirty="0"/>
          </a:p>
          <a:p>
            <a:r>
              <a:rPr lang="en-IE" altLang="en-US" b="1" u="sng" dirty="0"/>
              <a:t>Solution</a:t>
            </a:r>
          </a:p>
          <a:p>
            <a:pPr marL="285750" indent="-285750">
              <a:buFont typeface="Arial" panose="020B0604020202020204" pitchFamily="34" charset="0"/>
              <a:buChar char="•"/>
            </a:pPr>
            <a:endParaRPr lang="en-IE" altLang="en-US" dirty="0"/>
          </a:p>
          <a:p>
            <a:pPr marL="285750" indent="-285750">
              <a:buFont typeface="Arial" panose="020B0604020202020204" pitchFamily="34" charset="0"/>
              <a:buChar char="•"/>
            </a:pPr>
            <a:r>
              <a:rPr lang="en-IE" altLang="en-US" dirty="0"/>
              <a:t>Contribution = €50 - €40 = €10 per unit</a:t>
            </a:r>
          </a:p>
          <a:p>
            <a:pPr marL="285750" indent="-285750">
              <a:buFont typeface="Arial" panose="020B0604020202020204" pitchFamily="34" charset="0"/>
              <a:buChar char="•"/>
            </a:pPr>
            <a:r>
              <a:rPr lang="en-IE" altLang="en-US" dirty="0"/>
              <a:t>Breakeven point = €70,000/€10 = 7,000 units</a:t>
            </a:r>
          </a:p>
          <a:p>
            <a:pPr marL="285750" indent="-285750">
              <a:buFont typeface="Arial" panose="020B0604020202020204" pitchFamily="34" charset="0"/>
              <a:buChar char="•"/>
            </a:pPr>
            <a:r>
              <a:rPr lang="en-IE" altLang="en-US" dirty="0"/>
              <a:t>Margin of safety = 7500 – 7000 = 500 units</a:t>
            </a:r>
          </a:p>
          <a:p>
            <a:pPr marL="285750" indent="-285750">
              <a:buFont typeface="Arial" panose="020B0604020202020204" pitchFamily="34" charset="0"/>
              <a:buChar char="•"/>
            </a:pPr>
            <a:endParaRPr lang="en-IE" altLang="en-US" dirty="0"/>
          </a:p>
          <a:p>
            <a:endParaRPr lang="en-GB" altLang="en-US" dirty="0"/>
          </a:p>
        </p:txBody>
      </p:sp>
    </p:spTree>
    <p:extLst>
      <p:ext uri="{BB962C8B-B14F-4D97-AF65-F5344CB8AC3E}">
        <p14:creationId xmlns:p14="http://schemas.microsoft.com/office/powerpoint/2010/main" xmlns="" val="1846867791"/>
      </p:ext>
    </p:extLst>
  </p:cSld>
  <p:clrMapOvr>
    <a:masterClrMapping/>
  </p:clrMapOvr>
  <mc:AlternateContent xmlns:mc="http://schemas.openxmlformats.org/markup-compatibility/2006">
    <mc:Choice xmlns:p14="http://schemas.microsoft.com/office/powerpoint/2010/main" xmlns="" Requires="p14">
      <p:transition spd="slow" p14:dur="2000" advTm="21387"/>
    </mc:Choice>
    <mc:Fallback>
      <p:transition spd="slow" advTm="2138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3517914-1180-4FDB-9290-6C2DD3C80BFD}"/>
              </a:ext>
            </a:extLst>
          </p:cNvPr>
          <p:cNvSpPr/>
          <p:nvPr/>
        </p:nvSpPr>
        <p:spPr>
          <a:xfrm>
            <a:off x="688019" y="3075057"/>
            <a:ext cx="7195352" cy="707886"/>
          </a:xfrm>
          <a:prstGeom prst="rect">
            <a:avLst/>
          </a:prstGeom>
        </p:spPr>
        <p:txBody>
          <a:bodyPr wrap="square">
            <a:spAutoFit/>
          </a:bodyPr>
          <a:lstStyle/>
          <a:p>
            <a:pPr marL="285750" indent="-285750">
              <a:buFont typeface="Arial" panose="020B0604020202020204" pitchFamily="34" charset="0"/>
              <a:buChar char="•"/>
            </a:pPr>
            <a:r>
              <a:rPr lang="en-US" sz="2000" dirty="0"/>
              <a:t>Production is a process that create/adds value or utility</a:t>
            </a:r>
          </a:p>
          <a:p>
            <a:pPr marL="285750" indent="-285750">
              <a:buFont typeface="Arial" panose="020B0604020202020204" pitchFamily="34" charset="0"/>
              <a:buChar char="•"/>
            </a:pPr>
            <a:r>
              <a:rPr lang="en-US" sz="2000" dirty="0"/>
              <a:t>It is the process in which the inputs are converted in to outputs</a:t>
            </a:r>
            <a:r>
              <a:rPr lang="en-US" dirty="0"/>
              <a:t>.</a:t>
            </a:r>
          </a:p>
        </p:txBody>
      </p:sp>
      <p:sp>
        <p:nvSpPr>
          <p:cNvPr id="4" name="object 16">
            <a:extLst>
              <a:ext uri="{FF2B5EF4-FFF2-40B4-BE49-F238E27FC236}">
                <a16:creationId xmlns:a16="http://schemas.microsoft.com/office/drawing/2014/main" xmlns="" id="{1DA9FE60-A998-46D4-B212-3FC802694D0A}"/>
              </a:ext>
            </a:extLst>
          </p:cNvPr>
          <p:cNvSpPr/>
          <p:nvPr/>
        </p:nvSpPr>
        <p:spPr>
          <a:xfrm>
            <a:off x="444500" y="4180840"/>
            <a:ext cx="8255000" cy="1805939"/>
          </a:xfrm>
          <a:prstGeom prst="rect">
            <a:avLst/>
          </a:prstGeom>
          <a:blipFill>
            <a:blip r:embed="rId3" cstate="print"/>
            <a:stretch>
              <a:fillRect/>
            </a:stretch>
          </a:blipFill>
        </p:spPr>
        <p:txBody>
          <a:bodyPr wrap="square" lIns="0" tIns="0" rIns="0" bIns="0" rtlCol="0"/>
          <a:lstStyle/>
          <a:p>
            <a:endParaRPr/>
          </a:p>
        </p:txBody>
      </p:sp>
      <p:sp>
        <p:nvSpPr>
          <p:cNvPr id="7" name="Rectangle 6">
            <a:extLst>
              <a:ext uri="{FF2B5EF4-FFF2-40B4-BE49-F238E27FC236}">
                <a16:creationId xmlns:a16="http://schemas.microsoft.com/office/drawing/2014/main" xmlns="" id="{EED7805F-784D-4362-9B2D-02DF7C98407C}"/>
              </a:ext>
            </a:extLst>
          </p:cNvPr>
          <p:cNvSpPr/>
          <p:nvPr/>
        </p:nvSpPr>
        <p:spPr>
          <a:xfrm>
            <a:off x="444500" y="1928268"/>
            <a:ext cx="8040752" cy="707886"/>
          </a:xfrm>
          <a:prstGeom prst="rect">
            <a:avLst/>
          </a:prstGeom>
        </p:spPr>
        <p:txBody>
          <a:bodyPr wrap="square">
            <a:spAutoFit/>
          </a:bodyPr>
          <a:lstStyle/>
          <a:p>
            <a:pPr lvl="0"/>
            <a:r>
              <a:rPr lang="en-US" sz="4000" b="1" dirty="0">
                <a:solidFill>
                  <a:prstClr val="black"/>
                </a:solidFill>
              </a:rPr>
              <a:t>Theory of Production</a:t>
            </a:r>
          </a:p>
        </p:txBody>
      </p:sp>
    </p:spTree>
    <p:extLst>
      <p:ext uri="{BB962C8B-B14F-4D97-AF65-F5344CB8AC3E}">
        <p14:creationId xmlns:p14="http://schemas.microsoft.com/office/powerpoint/2010/main" xmlns="" val="1434762073"/>
      </p:ext>
    </p:extLst>
  </p:cSld>
  <p:clrMapOvr>
    <a:masterClrMapping/>
  </p:clrMapOvr>
  <mc:AlternateContent xmlns:mc="http://schemas.openxmlformats.org/markup-compatibility/2006">
    <mc:Choice xmlns:p14="http://schemas.microsoft.com/office/powerpoint/2010/main" xmlns="" Requires="p14">
      <p:transition spd="slow" p14:dur="2000" advTm="14117"/>
    </mc:Choice>
    <mc:Fallback>
      <p:transition spd="slow" advTm="1411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object 14">
            <a:extLst>
              <a:ext uri="{FF2B5EF4-FFF2-40B4-BE49-F238E27FC236}">
                <a16:creationId xmlns:a16="http://schemas.microsoft.com/office/drawing/2014/main" xmlns="" id="{6E2EC682-2F66-41CC-B897-AE61F5D5A45B}"/>
              </a:ext>
            </a:extLst>
          </p:cNvPr>
          <p:cNvSpPr/>
          <p:nvPr/>
        </p:nvSpPr>
        <p:spPr>
          <a:xfrm>
            <a:off x="326563" y="2569542"/>
            <a:ext cx="8242300" cy="4188460"/>
          </a:xfrm>
          <a:prstGeom prst="rect">
            <a:avLst/>
          </a:prstGeom>
          <a:blipFill>
            <a:blip r:embed="rId3" cstate="print"/>
            <a:stretch>
              <a:fillRect/>
            </a:stretch>
          </a:blipFill>
        </p:spPr>
        <p:txBody>
          <a:bodyPr wrap="square" lIns="0" tIns="0" rIns="0" bIns="0" rtlCol="0"/>
          <a:lstStyle/>
          <a:p>
            <a:endParaRPr/>
          </a:p>
        </p:txBody>
      </p:sp>
      <p:sp>
        <p:nvSpPr>
          <p:cNvPr id="3" name="TextBox 2">
            <a:extLst>
              <a:ext uri="{FF2B5EF4-FFF2-40B4-BE49-F238E27FC236}">
                <a16:creationId xmlns:a16="http://schemas.microsoft.com/office/drawing/2014/main" xmlns="" id="{ECBD48CC-EF95-4F3A-A1AC-15949ED2F139}"/>
              </a:ext>
            </a:extLst>
          </p:cNvPr>
          <p:cNvSpPr txBox="1"/>
          <p:nvPr/>
        </p:nvSpPr>
        <p:spPr>
          <a:xfrm>
            <a:off x="390617" y="1686757"/>
            <a:ext cx="6720397" cy="369332"/>
          </a:xfrm>
          <a:prstGeom prst="rect">
            <a:avLst/>
          </a:prstGeom>
          <a:noFill/>
        </p:spPr>
        <p:txBody>
          <a:bodyPr wrap="square" rtlCol="0">
            <a:spAutoFit/>
          </a:bodyPr>
          <a:lstStyle/>
          <a:p>
            <a:r>
              <a:rPr lang="en-US" b="1" u="sng" dirty="0"/>
              <a:t>Factors of production</a:t>
            </a:r>
          </a:p>
        </p:txBody>
      </p:sp>
    </p:spTree>
    <p:extLst>
      <p:ext uri="{BB962C8B-B14F-4D97-AF65-F5344CB8AC3E}">
        <p14:creationId xmlns:p14="http://schemas.microsoft.com/office/powerpoint/2010/main" xmlns="" val="731148295"/>
      </p:ext>
    </p:extLst>
  </p:cSld>
  <p:clrMapOvr>
    <a:masterClrMapping/>
  </p:clrMapOvr>
  <mc:AlternateContent xmlns:mc="http://schemas.openxmlformats.org/markup-compatibility/2006">
    <mc:Choice xmlns:p14="http://schemas.microsoft.com/office/powerpoint/2010/main" xmlns="" Requires="p14">
      <p:transition spd="slow" p14:dur="2000" advTm="7322"/>
    </mc:Choice>
    <mc:Fallback>
      <p:transition spd="slow" advTm="732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725EE20-3E73-4967-B05B-EB3102025BE0}"/>
              </a:ext>
            </a:extLst>
          </p:cNvPr>
          <p:cNvSpPr/>
          <p:nvPr/>
        </p:nvSpPr>
        <p:spPr>
          <a:xfrm>
            <a:off x="440924" y="2819400"/>
            <a:ext cx="8109751" cy="659155"/>
          </a:xfrm>
          <a:prstGeom prst="rect">
            <a:avLst/>
          </a:prstGeom>
        </p:spPr>
        <p:txBody>
          <a:bodyPr wrap="square">
            <a:spAutoFit/>
          </a:bodyPr>
          <a:lstStyle/>
          <a:p>
            <a:pPr marL="298450" marR="701040" indent="-285750">
              <a:lnSpc>
                <a:spcPct val="100000"/>
              </a:lnSpc>
              <a:spcBef>
                <a:spcPts val="100"/>
              </a:spcBef>
              <a:buSzPct val="85185"/>
              <a:buFont typeface="Arial" panose="020B0604020202020204" pitchFamily="34" charset="0"/>
              <a:buChar char="•"/>
              <a:tabLst>
                <a:tab pos="285750" algn="l"/>
              </a:tabLst>
            </a:pPr>
            <a:r>
              <a:rPr lang="en-US" spc="-5" dirty="0">
                <a:cs typeface="Georgia"/>
              </a:rPr>
              <a:t>The factors </a:t>
            </a:r>
            <a:r>
              <a:rPr lang="en-US" dirty="0">
                <a:cs typeface="Georgia"/>
              </a:rPr>
              <a:t>of </a:t>
            </a:r>
            <a:r>
              <a:rPr lang="en-US" spc="-5" dirty="0">
                <a:cs typeface="Georgia"/>
              </a:rPr>
              <a:t>production that </a:t>
            </a:r>
            <a:r>
              <a:rPr lang="en-US" dirty="0">
                <a:cs typeface="Georgia"/>
              </a:rPr>
              <a:t>is </a:t>
            </a:r>
            <a:r>
              <a:rPr lang="en-US" spc="-5" dirty="0">
                <a:cs typeface="Georgia"/>
              </a:rPr>
              <a:t>carry out </a:t>
            </a:r>
            <a:r>
              <a:rPr lang="en-US" dirty="0">
                <a:cs typeface="Georgia"/>
              </a:rPr>
              <a:t>the  </a:t>
            </a:r>
            <a:r>
              <a:rPr lang="en-US" spc="-5" dirty="0">
                <a:cs typeface="Georgia"/>
              </a:rPr>
              <a:t>production </a:t>
            </a:r>
            <a:r>
              <a:rPr lang="en-US" dirty="0">
                <a:cs typeface="Georgia"/>
              </a:rPr>
              <a:t>is </a:t>
            </a:r>
            <a:r>
              <a:rPr lang="en-US" spc="-5" dirty="0">
                <a:cs typeface="Georgia"/>
              </a:rPr>
              <a:t>called</a:t>
            </a:r>
            <a:r>
              <a:rPr lang="en-US" spc="-25" dirty="0">
                <a:cs typeface="Georgia"/>
              </a:rPr>
              <a:t> </a:t>
            </a:r>
            <a:r>
              <a:rPr lang="en-US" spc="-5" dirty="0">
                <a:cs typeface="Georgia"/>
              </a:rPr>
              <a:t>inputs.</a:t>
            </a:r>
            <a:endParaRPr lang="en-US" dirty="0">
              <a:cs typeface="Georgia"/>
            </a:endParaRPr>
          </a:p>
          <a:p>
            <a:pPr marL="298450" marR="701040" indent="-285750">
              <a:lnSpc>
                <a:spcPct val="100000"/>
              </a:lnSpc>
              <a:spcBef>
                <a:spcPts val="100"/>
              </a:spcBef>
              <a:buSzPct val="85185"/>
              <a:buFont typeface="Arial" panose="020B0604020202020204" pitchFamily="34" charset="0"/>
              <a:buChar char="•"/>
              <a:tabLst>
                <a:tab pos="285750" algn="l"/>
              </a:tabLst>
            </a:pPr>
            <a:r>
              <a:rPr lang="en-US" spc="-5" dirty="0">
                <a:cs typeface="Georgia"/>
              </a:rPr>
              <a:t>Land, </a:t>
            </a:r>
            <a:r>
              <a:rPr lang="en-US" spc="-5" dirty="0" err="1">
                <a:cs typeface="Georgia"/>
              </a:rPr>
              <a:t>Labour</a:t>
            </a:r>
            <a:r>
              <a:rPr lang="en-US" spc="-5" dirty="0">
                <a:cs typeface="Georgia"/>
              </a:rPr>
              <a:t>, Capital, Organizer, Technology, </a:t>
            </a:r>
            <a:r>
              <a:rPr lang="en-US" spc="-10" dirty="0">
                <a:cs typeface="Georgia"/>
              </a:rPr>
              <a:t>are  </a:t>
            </a:r>
            <a:r>
              <a:rPr lang="en-US" dirty="0">
                <a:cs typeface="Georgia"/>
              </a:rPr>
              <a:t>the </a:t>
            </a:r>
            <a:r>
              <a:rPr lang="en-US" spc="-5" dirty="0">
                <a:cs typeface="Georgia"/>
              </a:rPr>
              <a:t>example of</a:t>
            </a:r>
            <a:r>
              <a:rPr lang="en-US" spc="-10" dirty="0">
                <a:cs typeface="Georgia"/>
              </a:rPr>
              <a:t> </a:t>
            </a:r>
            <a:r>
              <a:rPr lang="en-US" dirty="0">
                <a:cs typeface="Georgia"/>
              </a:rPr>
              <a:t>inputs</a:t>
            </a:r>
          </a:p>
        </p:txBody>
      </p:sp>
      <p:sp>
        <p:nvSpPr>
          <p:cNvPr id="4" name="object 19">
            <a:extLst>
              <a:ext uri="{FF2B5EF4-FFF2-40B4-BE49-F238E27FC236}">
                <a16:creationId xmlns:a16="http://schemas.microsoft.com/office/drawing/2014/main" xmlns="" id="{8DF34CD0-EBFB-428B-AF30-F4C2199ACFA8}"/>
              </a:ext>
            </a:extLst>
          </p:cNvPr>
          <p:cNvSpPr/>
          <p:nvPr/>
        </p:nvSpPr>
        <p:spPr>
          <a:xfrm>
            <a:off x="3159760" y="4038600"/>
            <a:ext cx="2672080" cy="762000"/>
          </a:xfrm>
          <a:custGeom>
            <a:avLst/>
            <a:gdLst/>
            <a:ahLst/>
            <a:cxnLst/>
            <a:rect l="l" t="t" r="r" b="b"/>
            <a:pathLst>
              <a:path w="2672079" h="762000">
                <a:moveTo>
                  <a:pt x="125729" y="0"/>
                </a:moveTo>
                <a:lnTo>
                  <a:pt x="79831" y="10914"/>
                </a:lnTo>
                <a:lnTo>
                  <a:pt x="39528" y="39687"/>
                </a:lnTo>
                <a:lnTo>
                  <a:pt x="10894" y="80367"/>
                </a:lnTo>
                <a:lnTo>
                  <a:pt x="0" y="127000"/>
                </a:lnTo>
                <a:lnTo>
                  <a:pt x="0" y="635000"/>
                </a:lnTo>
                <a:lnTo>
                  <a:pt x="10894" y="681632"/>
                </a:lnTo>
                <a:lnTo>
                  <a:pt x="39528" y="722312"/>
                </a:lnTo>
                <a:lnTo>
                  <a:pt x="79831" y="751085"/>
                </a:lnTo>
                <a:lnTo>
                  <a:pt x="125729" y="762000"/>
                </a:lnTo>
                <a:lnTo>
                  <a:pt x="2545079" y="762000"/>
                </a:lnTo>
                <a:lnTo>
                  <a:pt x="2591712" y="751085"/>
                </a:lnTo>
                <a:lnTo>
                  <a:pt x="2632392" y="722312"/>
                </a:lnTo>
                <a:lnTo>
                  <a:pt x="2661165" y="681632"/>
                </a:lnTo>
                <a:lnTo>
                  <a:pt x="2672079" y="635000"/>
                </a:lnTo>
                <a:lnTo>
                  <a:pt x="2672079" y="127000"/>
                </a:lnTo>
                <a:lnTo>
                  <a:pt x="2661165" y="80367"/>
                </a:lnTo>
                <a:lnTo>
                  <a:pt x="2632392" y="39687"/>
                </a:lnTo>
                <a:lnTo>
                  <a:pt x="2591712" y="10914"/>
                </a:lnTo>
                <a:lnTo>
                  <a:pt x="2545079" y="0"/>
                </a:lnTo>
                <a:lnTo>
                  <a:pt x="125729" y="0"/>
                </a:lnTo>
                <a:close/>
              </a:path>
            </a:pathLst>
          </a:custGeom>
          <a:solidFill>
            <a:schemeClr val="accent2">
              <a:lumMod val="75000"/>
            </a:schemeClr>
          </a:solidFill>
          <a:ln w="9344">
            <a:solidFill>
              <a:srgbClr val="00000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6" name="object 20">
            <a:extLst>
              <a:ext uri="{FF2B5EF4-FFF2-40B4-BE49-F238E27FC236}">
                <a16:creationId xmlns:a16="http://schemas.microsoft.com/office/drawing/2014/main" xmlns="" id="{0E423BB8-68EF-4F14-87A5-5DA6063F1077}"/>
              </a:ext>
            </a:extLst>
          </p:cNvPr>
          <p:cNvSpPr txBox="1"/>
          <p:nvPr/>
        </p:nvSpPr>
        <p:spPr>
          <a:xfrm>
            <a:off x="3676650" y="4254500"/>
            <a:ext cx="1638300" cy="330200"/>
          </a:xfrm>
          <a:prstGeom prst="rect">
            <a:avLst/>
          </a:prstGeom>
          <a:solidFill>
            <a:schemeClr val="accent2">
              <a:lumMod val="75000"/>
            </a:schemeClr>
          </a:solidFill>
        </p:spPr>
        <p:txBody>
          <a:bodyPr vert="horz" wrap="square" lIns="0" tIns="12700" rIns="0" bIns="0" rtlCol="0">
            <a:spAutoFit/>
          </a:bodyPr>
          <a:lstStyle/>
          <a:p>
            <a:pPr marL="12700">
              <a:spcBef>
                <a:spcPts val="100"/>
              </a:spcBef>
            </a:pPr>
            <a:r>
              <a:rPr sz="2000" spc="-5" dirty="0">
                <a:solidFill>
                  <a:prstClr val="black"/>
                </a:solidFill>
                <a:latin typeface="Arial"/>
                <a:cs typeface="Arial"/>
              </a:rPr>
              <a:t>Inputs</a:t>
            </a:r>
            <a:r>
              <a:rPr sz="2000" spc="-65" dirty="0">
                <a:solidFill>
                  <a:prstClr val="black"/>
                </a:solidFill>
                <a:latin typeface="Arial"/>
                <a:cs typeface="Arial"/>
              </a:rPr>
              <a:t> </a:t>
            </a:r>
            <a:r>
              <a:rPr sz="2000" dirty="0">
                <a:solidFill>
                  <a:prstClr val="black"/>
                </a:solidFill>
                <a:latin typeface="Arial"/>
                <a:cs typeface="Arial"/>
              </a:rPr>
              <a:t>Factors</a:t>
            </a:r>
          </a:p>
        </p:txBody>
      </p:sp>
      <p:sp>
        <p:nvSpPr>
          <p:cNvPr id="7" name="object 21">
            <a:extLst>
              <a:ext uri="{FF2B5EF4-FFF2-40B4-BE49-F238E27FC236}">
                <a16:creationId xmlns:a16="http://schemas.microsoft.com/office/drawing/2014/main" xmlns="" id="{CA297F4D-5D3F-4C35-B99A-25F85553F850}"/>
              </a:ext>
            </a:extLst>
          </p:cNvPr>
          <p:cNvSpPr/>
          <p:nvPr/>
        </p:nvSpPr>
        <p:spPr>
          <a:xfrm>
            <a:off x="1564640" y="5591145"/>
            <a:ext cx="2672080" cy="762000"/>
          </a:xfrm>
          <a:custGeom>
            <a:avLst/>
            <a:gdLst/>
            <a:ahLst/>
            <a:cxnLst/>
            <a:rect l="l" t="t" r="r" b="b"/>
            <a:pathLst>
              <a:path w="2672079" h="762000">
                <a:moveTo>
                  <a:pt x="2546350" y="0"/>
                </a:moveTo>
                <a:lnTo>
                  <a:pt x="127000" y="0"/>
                </a:lnTo>
                <a:lnTo>
                  <a:pt x="80367" y="10894"/>
                </a:lnTo>
                <a:lnTo>
                  <a:pt x="39687" y="39528"/>
                </a:lnTo>
                <a:lnTo>
                  <a:pt x="10914" y="79831"/>
                </a:lnTo>
                <a:lnTo>
                  <a:pt x="0" y="125730"/>
                </a:lnTo>
                <a:lnTo>
                  <a:pt x="0" y="635000"/>
                </a:lnTo>
                <a:lnTo>
                  <a:pt x="10914" y="681632"/>
                </a:lnTo>
                <a:lnTo>
                  <a:pt x="39687" y="722312"/>
                </a:lnTo>
                <a:lnTo>
                  <a:pt x="80367" y="751085"/>
                </a:lnTo>
                <a:lnTo>
                  <a:pt x="127000" y="762000"/>
                </a:lnTo>
                <a:lnTo>
                  <a:pt x="2546350" y="762000"/>
                </a:lnTo>
                <a:lnTo>
                  <a:pt x="2592784" y="751085"/>
                </a:lnTo>
                <a:lnTo>
                  <a:pt x="2633027" y="722312"/>
                </a:lnTo>
                <a:lnTo>
                  <a:pt x="2661364" y="681632"/>
                </a:lnTo>
                <a:lnTo>
                  <a:pt x="2672079" y="635000"/>
                </a:lnTo>
                <a:lnTo>
                  <a:pt x="2672079" y="125730"/>
                </a:lnTo>
                <a:lnTo>
                  <a:pt x="2661364" y="79831"/>
                </a:lnTo>
                <a:lnTo>
                  <a:pt x="2633027" y="39528"/>
                </a:lnTo>
                <a:lnTo>
                  <a:pt x="2592784" y="10894"/>
                </a:lnTo>
                <a:lnTo>
                  <a:pt x="2546350" y="0"/>
                </a:lnTo>
                <a:close/>
              </a:path>
            </a:pathLst>
          </a:custGeom>
          <a:solidFill>
            <a:schemeClr val="accent2">
              <a:lumMod val="75000"/>
            </a:schemeClr>
          </a:solidFill>
        </p:spPr>
        <p:txBody>
          <a:bodyPr wrap="square" lIns="0" tIns="0" rIns="0" bIns="0" rtlCol="0"/>
          <a:lstStyle/>
          <a:p>
            <a:endParaRPr/>
          </a:p>
        </p:txBody>
      </p:sp>
      <p:sp>
        <p:nvSpPr>
          <p:cNvPr id="8" name="object 23">
            <a:extLst>
              <a:ext uri="{FF2B5EF4-FFF2-40B4-BE49-F238E27FC236}">
                <a16:creationId xmlns:a16="http://schemas.microsoft.com/office/drawing/2014/main" xmlns="" id="{3C928933-30E8-464A-A77E-6757291E1502}"/>
              </a:ext>
            </a:extLst>
          </p:cNvPr>
          <p:cNvSpPr txBox="1"/>
          <p:nvPr/>
        </p:nvSpPr>
        <p:spPr>
          <a:xfrm>
            <a:off x="2045970" y="5868572"/>
            <a:ext cx="170942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Arial"/>
                <a:cs typeface="Arial"/>
              </a:rPr>
              <a:t>Variable</a:t>
            </a:r>
            <a:r>
              <a:rPr sz="2000" spc="-85" dirty="0">
                <a:latin typeface="Arial"/>
                <a:cs typeface="Arial"/>
              </a:rPr>
              <a:t> </a:t>
            </a:r>
            <a:r>
              <a:rPr sz="2000" dirty="0">
                <a:latin typeface="Arial"/>
                <a:cs typeface="Arial"/>
              </a:rPr>
              <a:t>inputs</a:t>
            </a:r>
          </a:p>
        </p:txBody>
      </p:sp>
      <p:sp>
        <p:nvSpPr>
          <p:cNvPr id="9" name="object 24">
            <a:extLst>
              <a:ext uri="{FF2B5EF4-FFF2-40B4-BE49-F238E27FC236}">
                <a16:creationId xmlns:a16="http://schemas.microsoft.com/office/drawing/2014/main" xmlns="" id="{273F9D2C-396A-4357-8D23-32AE75D7E924}"/>
              </a:ext>
            </a:extLst>
          </p:cNvPr>
          <p:cNvSpPr/>
          <p:nvPr/>
        </p:nvSpPr>
        <p:spPr>
          <a:xfrm>
            <a:off x="4718050" y="5591145"/>
            <a:ext cx="2673350" cy="762000"/>
          </a:xfrm>
          <a:custGeom>
            <a:avLst/>
            <a:gdLst/>
            <a:ahLst/>
            <a:cxnLst/>
            <a:rect l="l" t="t" r="r" b="b"/>
            <a:pathLst>
              <a:path w="2673350" h="762000">
                <a:moveTo>
                  <a:pt x="2546350" y="0"/>
                </a:moveTo>
                <a:lnTo>
                  <a:pt x="127000" y="0"/>
                </a:lnTo>
                <a:lnTo>
                  <a:pt x="80367" y="10894"/>
                </a:lnTo>
                <a:lnTo>
                  <a:pt x="39687" y="39528"/>
                </a:lnTo>
                <a:lnTo>
                  <a:pt x="10914" y="79831"/>
                </a:lnTo>
                <a:lnTo>
                  <a:pt x="0" y="125730"/>
                </a:lnTo>
                <a:lnTo>
                  <a:pt x="0" y="635000"/>
                </a:lnTo>
                <a:lnTo>
                  <a:pt x="10914" y="681632"/>
                </a:lnTo>
                <a:lnTo>
                  <a:pt x="39687" y="722312"/>
                </a:lnTo>
                <a:lnTo>
                  <a:pt x="80367" y="751085"/>
                </a:lnTo>
                <a:lnTo>
                  <a:pt x="127000" y="762000"/>
                </a:lnTo>
                <a:lnTo>
                  <a:pt x="2546350" y="762000"/>
                </a:lnTo>
                <a:lnTo>
                  <a:pt x="2592982" y="751085"/>
                </a:lnTo>
                <a:lnTo>
                  <a:pt x="2633662" y="722312"/>
                </a:lnTo>
                <a:lnTo>
                  <a:pt x="2662435" y="681632"/>
                </a:lnTo>
                <a:lnTo>
                  <a:pt x="2673350" y="635000"/>
                </a:lnTo>
                <a:lnTo>
                  <a:pt x="2673350" y="125730"/>
                </a:lnTo>
                <a:lnTo>
                  <a:pt x="2662435" y="79831"/>
                </a:lnTo>
                <a:lnTo>
                  <a:pt x="2633662" y="39528"/>
                </a:lnTo>
                <a:lnTo>
                  <a:pt x="2592982" y="10894"/>
                </a:lnTo>
                <a:lnTo>
                  <a:pt x="2546350" y="0"/>
                </a:lnTo>
                <a:close/>
              </a:path>
            </a:pathLst>
          </a:custGeom>
          <a:solidFill>
            <a:schemeClr val="accent2">
              <a:lumMod val="75000"/>
            </a:scheme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black"/>
              </a:solidFill>
              <a:effectLst/>
              <a:uLnTx/>
              <a:uFillTx/>
            </a:endParaRPr>
          </a:p>
        </p:txBody>
      </p:sp>
      <p:sp>
        <p:nvSpPr>
          <p:cNvPr id="10" name="object 26">
            <a:extLst>
              <a:ext uri="{FF2B5EF4-FFF2-40B4-BE49-F238E27FC236}">
                <a16:creationId xmlns:a16="http://schemas.microsoft.com/office/drawing/2014/main" xmlns="" id="{D66AC43E-8325-45D8-BA64-2CC2206C247B}"/>
              </a:ext>
            </a:extLst>
          </p:cNvPr>
          <p:cNvSpPr txBox="1"/>
          <p:nvPr/>
        </p:nvSpPr>
        <p:spPr>
          <a:xfrm>
            <a:off x="5340794" y="5807045"/>
            <a:ext cx="1410970" cy="330200"/>
          </a:xfrm>
          <a:prstGeom prst="rect">
            <a:avLst/>
          </a:prstGeom>
          <a:solidFill>
            <a:schemeClr val="accent2">
              <a:lumMod val="75000"/>
            </a:schemeClr>
          </a:solidFill>
        </p:spPr>
        <p:txBody>
          <a:bodyPr vert="horz" wrap="square" lIns="0" tIns="12700" rIns="0" bIns="0" rtlCol="0">
            <a:spAutoFit/>
          </a:bodyPr>
          <a:lstStyle/>
          <a:p>
            <a:pPr marL="12700">
              <a:spcBef>
                <a:spcPts val="100"/>
              </a:spcBef>
            </a:pPr>
            <a:r>
              <a:rPr sz="2000" dirty="0">
                <a:solidFill>
                  <a:prstClr val="black"/>
                </a:solidFill>
                <a:latin typeface="Arial"/>
                <a:cs typeface="Arial"/>
              </a:rPr>
              <a:t>Fixed</a:t>
            </a:r>
            <a:r>
              <a:rPr sz="2000" spc="-70" dirty="0">
                <a:solidFill>
                  <a:prstClr val="black"/>
                </a:solidFill>
                <a:latin typeface="Arial"/>
                <a:cs typeface="Arial"/>
              </a:rPr>
              <a:t> </a:t>
            </a:r>
            <a:r>
              <a:rPr sz="2000" spc="-5" dirty="0">
                <a:solidFill>
                  <a:prstClr val="black"/>
                </a:solidFill>
                <a:latin typeface="Arial"/>
                <a:cs typeface="Arial"/>
              </a:rPr>
              <a:t>Inputs</a:t>
            </a:r>
            <a:endParaRPr sz="2000" dirty="0">
              <a:solidFill>
                <a:prstClr val="black"/>
              </a:solidFill>
              <a:latin typeface="Arial"/>
              <a:cs typeface="Arial"/>
            </a:endParaRPr>
          </a:p>
        </p:txBody>
      </p:sp>
      <p:cxnSp>
        <p:nvCxnSpPr>
          <p:cNvPr id="11" name="Straight Connector 10">
            <a:extLst>
              <a:ext uri="{FF2B5EF4-FFF2-40B4-BE49-F238E27FC236}">
                <a16:creationId xmlns:a16="http://schemas.microsoft.com/office/drawing/2014/main" xmlns="" id="{E99420F4-D928-45BC-B334-CE5DDC08A9A8}"/>
              </a:ext>
            </a:extLst>
          </p:cNvPr>
          <p:cNvCxnSpPr>
            <a:cxnSpLocks/>
          </p:cNvCxnSpPr>
          <p:nvPr/>
        </p:nvCxnSpPr>
        <p:spPr>
          <a:xfrm>
            <a:off x="4403324" y="4800600"/>
            <a:ext cx="0" cy="312938"/>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a:extLst>
              <a:ext uri="{FF2B5EF4-FFF2-40B4-BE49-F238E27FC236}">
                <a16:creationId xmlns:a16="http://schemas.microsoft.com/office/drawing/2014/main" xmlns="" id="{484F3BEF-307B-4D57-A257-69F89811618F}"/>
              </a:ext>
            </a:extLst>
          </p:cNvPr>
          <p:cNvCxnSpPr>
            <a:cxnSpLocks/>
          </p:cNvCxnSpPr>
          <p:nvPr/>
        </p:nvCxnSpPr>
        <p:spPr>
          <a:xfrm flipH="1" flipV="1">
            <a:off x="2672179" y="5113538"/>
            <a:ext cx="1731145" cy="1"/>
          </a:xfrm>
          <a:prstGeom prst="line">
            <a:avLst/>
          </a:prstGeom>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xmlns="" id="{52DE12DF-9D9F-4D2D-AB99-54DC301B374C}"/>
              </a:ext>
            </a:extLst>
          </p:cNvPr>
          <p:cNvCxnSpPr/>
          <p:nvPr/>
        </p:nvCxnSpPr>
        <p:spPr>
          <a:xfrm>
            <a:off x="4403324" y="5113538"/>
            <a:ext cx="1784412" cy="0"/>
          </a:xfrm>
          <a:prstGeom prst="line">
            <a:avLst/>
          </a:prstGeom>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xmlns="" id="{8674C7B6-2ECE-4C41-8E22-5B4679342A09}"/>
              </a:ext>
            </a:extLst>
          </p:cNvPr>
          <p:cNvCxnSpPr>
            <a:cxnSpLocks/>
          </p:cNvCxnSpPr>
          <p:nvPr/>
        </p:nvCxnSpPr>
        <p:spPr>
          <a:xfrm>
            <a:off x="2672179" y="5113538"/>
            <a:ext cx="0" cy="477607"/>
          </a:xfrm>
          <a:prstGeom prst="line">
            <a:avLst/>
          </a:prstGeom>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xmlns="" id="{083E2B5C-8FB5-4F70-B9BD-037D607B6043}"/>
              </a:ext>
            </a:extLst>
          </p:cNvPr>
          <p:cNvCxnSpPr>
            <a:cxnSpLocks/>
          </p:cNvCxnSpPr>
          <p:nvPr/>
        </p:nvCxnSpPr>
        <p:spPr>
          <a:xfrm>
            <a:off x="6189217" y="5113537"/>
            <a:ext cx="0" cy="477607"/>
          </a:xfrm>
          <a:prstGeom prst="line">
            <a:avLst/>
          </a:prstGeom>
        </p:spPr>
        <p:style>
          <a:lnRef idx="2">
            <a:schemeClr val="dk1"/>
          </a:lnRef>
          <a:fillRef idx="0">
            <a:schemeClr val="dk1"/>
          </a:fillRef>
          <a:effectRef idx="1">
            <a:schemeClr val="dk1"/>
          </a:effectRef>
          <a:fontRef idx="minor">
            <a:schemeClr val="tx1"/>
          </a:fontRef>
        </p:style>
      </p:cxnSp>
      <p:sp>
        <p:nvSpPr>
          <p:cNvPr id="24" name="Rectangle 23">
            <a:extLst>
              <a:ext uri="{FF2B5EF4-FFF2-40B4-BE49-F238E27FC236}">
                <a16:creationId xmlns:a16="http://schemas.microsoft.com/office/drawing/2014/main" xmlns="" id="{34408033-B917-4BBE-8398-B6F013840997}"/>
              </a:ext>
            </a:extLst>
          </p:cNvPr>
          <p:cNvSpPr/>
          <p:nvPr/>
        </p:nvSpPr>
        <p:spPr>
          <a:xfrm>
            <a:off x="597023" y="2074689"/>
            <a:ext cx="7612602" cy="369332"/>
          </a:xfrm>
          <a:prstGeom prst="rect">
            <a:avLst/>
          </a:prstGeom>
        </p:spPr>
        <p:txBody>
          <a:bodyPr wrap="square">
            <a:spAutoFit/>
          </a:bodyPr>
          <a:lstStyle/>
          <a:p>
            <a:r>
              <a:rPr lang="en-US" b="1" u="sng" dirty="0"/>
              <a:t>Inputs : Fixed inputs and Variable inputs</a:t>
            </a:r>
          </a:p>
        </p:txBody>
      </p:sp>
    </p:spTree>
    <p:extLst>
      <p:ext uri="{BB962C8B-B14F-4D97-AF65-F5344CB8AC3E}">
        <p14:creationId xmlns:p14="http://schemas.microsoft.com/office/powerpoint/2010/main" xmlns="" val="1808294600"/>
      </p:ext>
    </p:extLst>
  </p:cSld>
  <p:clrMapOvr>
    <a:masterClrMapping/>
  </p:clrMapOvr>
  <mc:AlternateContent xmlns:mc="http://schemas.openxmlformats.org/markup-compatibility/2006">
    <mc:Choice xmlns:p14="http://schemas.microsoft.com/office/powerpoint/2010/main" xmlns="" Requires="p14">
      <p:transition spd="slow" p14:dur="2000" advTm="11276"/>
    </mc:Choice>
    <mc:Fallback>
      <p:transition spd="slow" advTm="1127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92660AC-8550-4CF7-99A6-7BB2F1666E13}"/>
              </a:ext>
            </a:extLst>
          </p:cNvPr>
          <p:cNvSpPr/>
          <p:nvPr/>
        </p:nvSpPr>
        <p:spPr>
          <a:xfrm>
            <a:off x="439443" y="2218029"/>
            <a:ext cx="7905567" cy="2862322"/>
          </a:xfrm>
          <a:prstGeom prst="rect">
            <a:avLst/>
          </a:prstGeom>
        </p:spPr>
        <p:txBody>
          <a:bodyPr wrap="square">
            <a:spAutoFit/>
          </a:bodyPr>
          <a:lstStyle/>
          <a:p>
            <a:r>
              <a:rPr lang="en-US" u="sng" dirty="0"/>
              <a:t>Fixed inputs</a:t>
            </a:r>
          </a:p>
          <a:p>
            <a:endParaRPr lang="en-US" u="sng" dirty="0"/>
          </a:p>
          <a:p>
            <a:pPr marL="285750" indent="-285750">
              <a:buFont typeface="Arial" panose="020B0604020202020204" pitchFamily="34" charset="0"/>
              <a:buChar char="•"/>
            </a:pPr>
            <a:r>
              <a:rPr lang="en-US" dirty="0"/>
              <a:t>Remain the same in the  short period .</a:t>
            </a:r>
          </a:p>
          <a:p>
            <a:pPr marL="285750" indent="-285750">
              <a:buFont typeface="Arial" panose="020B0604020202020204" pitchFamily="34" charset="0"/>
              <a:buChar char="•"/>
            </a:pPr>
            <a:r>
              <a:rPr lang="en-US" dirty="0"/>
              <a:t>At any level of out put, the  amount remains the same.</a:t>
            </a:r>
          </a:p>
          <a:p>
            <a:pPr marL="285750" indent="-285750">
              <a:buFont typeface="Arial" panose="020B0604020202020204" pitchFamily="34" charset="0"/>
              <a:buChar char="•"/>
            </a:pPr>
            <a:endParaRPr lang="el-GR" dirty="0"/>
          </a:p>
          <a:p>
            <a:pPr marL="285750" indent="-285750">
              <a:buFont typeface="Arial" panose="020B0604020202020204" pitchFamily="34" charset="0"/>
              <a:buChar char="•"/>
            </a:pPr>
            <a:endParaRPr lang="en-US" dirty="0"/>
          </a:p>
          <a:p>
            <a:r>
              <a:rPr lang="en-US" u="sng" dirty="0"/>
              <a:t>Variable inputs</a:t>
            </a:r>
          </a:p>
          <a:p>
            <a:endParaRPr lang="en-US" u="sng" dirty="0"/>
          </a:p>
          <a:p>
            <a:pPr marL="285750" indent="-285750">
              <a:buFont typeface="Arial" panose="020B0604020202020204" pitchFamily="34" charset="0"/>
              <a:buChar char="•"/>
            </a:pPr>
            <a:r>
              <a:rPr lang="en-US" dirty="0"/>
              <a:t>In the long run all factors  of production vary  according to the volume of  outputs.</a:t>
            </a:r>
          </a:p>
        </p:txBody>
      </p:sp>
    </p:spTree>
    <p:extLst>
      <p:ext uri="{BB962C8B-B14F-4D97-AF65-F5344CB8AC3E}">
        <p14:creationId xmlns:p14="http://schemas.microsoft.com/office/powerpoint/2010/main" xmlns="" val="3916978651"/>
      </p:ext>
    </p:extLst>
  </p:cSld>
  <p:clrMapOvr>
    <a:masterClrMapping/>
  </p:clrMapOvr>
  <mc:AlternateContent xmlns:mc="http://schemas.openxmlformats.org/markup-compatibility/2006">
    <mc:Choice xmlns:p14="http://schemas.microsoft.com/office/powerpoint/2010/main" xmlns="" Requires="p14">
      <p:transition spd="slow" p14:dur="2000" advTm="16402"/>
    </mc:Choice>
    <mc:Fallback>
      <p:transition spd="slow" advTm="16402"/>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5308730-14EB-4946-9BA6-FFAF7EF515C4}"/>
              </a:ext>
            </a:extLst>
          </p:cNvPr>
          <p:cNvSpPr/>
          <p:nvPr/>
        </p:nvSpPr>
        <p:spPr>
          <a:xfrm>
            <a:off x="386179" y="1854045"/>
            <a:ext cx="7976586" cy="1477328"/>
          </a:xfrm>
          <a:prstGeom prst="rect">
            <a:avLst/>
          </a:prstGeom>
        </p:spPr>
        <p:txBody>
          <a:bodyPr wrap="square">
            <a:spAutoFit/>
          </a:bodyPr>
          <a:lstStyle/>
          <a:p>
            <a:r>
              <a:rPr lang="en-US" b="1" u="sng" dirty="0"/>
              <a:t>Total Product</a:t>
            </a:r>
          </a:p>
          <a:p>
            <a:r>
              <a:rPr lang="en-US" dirty="0"/>
              <a:t>Average Product- Ratio of Total Product and one variable  input</a:t>
            </a:r>
          </a:p>
          <a:p>
            <a:endParaRPr lang="en-US" dirty="0"/>
          </a:p>
          <a:p>
            <a:r>
              <a:rPr lang="en-US" dirty="0"/>
              <a:t>Marginal Product – The rate of change of out put as a result changes in one variable input</a:t>
            </a:r>
          </a:p>
        </p:txBody>
      </p:sp>
      <p:sp>
        <p:nvSpPr>
          <p:cNvPr id="3" name="Rectangle 2">
            <a:extLst>
              <a:ext uri="{FF2B5EF4-FFF2-40B4-BE49-F238E27FC236}">
                <a16:creationId xmlns:a16="http://schemas.microsoft.com/office/drawing/2014/main" xmlns="" id="{AD15F5AA-422A-4DDE-8C0C-C8E399B41B42}"/>
              </a:ext>
            </a:extLst>
          </p:cNvPr>
          <p:cNvSpPr/>
          <p:nvPr/>
        </p:nvSpPr>
        <p:spPr>
          <a:xfrm>
            <a:off x="513669" y="3624282"/>
            <a:ext cx="7849096" cy="2842701"/>
          </a:xfrm>
          <a:prstGeom prst="rect">
            <a:avLst/>
          </a:prstGeom>
        </p:spPr>
        <p:txBody>
          <a:bodyPr wrap="square">
            <a:spAutoFit/>
          </a:bodyPr>
          <a:lstStyle/>
          <a:p>
            <a:r>
              <a:rPr lang="en-US" b="1" u="sng" dirty="0"/>
              <a:t>Stages in Law of variable proportion</a:t>
            </a:r>
          </a:p>
          <a:p>
            <a:endParaRPr lang="en-US" dirty="0"/>
          </a:p>
          <a:p>
            <a:r>
              <a:rPr lang="en-US" dirty="0"/>
              <a:t>First Stage: Increasing return</a:t>
            </a:r>
          </a:p>
          <a:p>
            <a:endParaRPr lang="en-US" dirty="0"/>
          </a:p>
          <a:p>
            <a:pPr marL="298450" indent="-285750">
              <a:lnSpc>
                <a:spcPct val="100000"/>
              </a:lnSpc>
              <a:spcBef>
                <a:spcPts val="600"/>
              </a:spcBef>
              <a:buFont typeface="Arial" panose="020B0604020202020204" pitchFamily="34" charset="0"/>
              <a:buChar char="•"/>
            </a:pPr>
            <a:r>
              <a:rPr lang="en-US" dirty="0">
                <a:latin typeface="Georgia"/>
                <a:cs typeface="Georgia"/>
              </a:rPr>
              <a:t>TP increase at increasing </a:t>
            </a:r>
            <a:r>
              <a:rPr lang="en-US" spc="-5" dirty="0">
                <a:latin typeface="Georgia"/>
                <a:cs typeface="Georgia"/>
              </a:rPr>
              <a:t>rate </a:t>
            </a:r>
            <a:r>
              <a:rPr lang="en-US" dirty="0">
                <a:latin typeface="Georgia"/>
                <a:cs typeface="Georgia"/>
              </a:rPr>
              <a:t>till the end of the</a:t>
            </a:r>
            <a:r>
              <a:rPr lang="en-US" spc="-45" dirty="0">
                <a:latin typeface="Georgia"/>
                <a:cs typeface="Georgia"/>
              </a:rPr>
              <a:t> </a:t>
            </a:r>
            <a:r>
              <a:rPr lang="en-US" dirty="0">
                <a:latin typeface="Georgia"/>
                <a:cs typeface="Georgia"/>
              </a:rPr>
              <a:t>stage.</a:t>
            </a:r>
          </a:p>
          <a:p>
            <a:pPr marL="298450" marR="5080" indent="-285750">
              <a:lnSpc>
                <a:spcPct val="120800"/>
              </a:lnSpc>
              <a:buFont typeface="Arial" panose="020B0604020202020204" pitchFamily="34" charset="0"/>
              <a:buChar char="•"/>
            </a:pPr>
            <a:r>
              <a:rPr lang="en-US" spc="-5" dirty="0">
                <a:latin typeface="Georgia"/>
                <a:cs typeface="Georgia"/>
              </a:rPr>
              <a:t>AP </a:t>
            </a:r>
            <a:r>
              <a:rPr lang="en-US" dirty="0">
                <a:latin typeface="Georgia"/>
                <a:cs typeface="Georgia"/>
              </a:rPr>
              <a:t>also </a:t>
            </a:r>
            <a:r>
              <a:rPr lang="en-US" spc="-5" dirty="0">
                <a:latin typeface="Georgia"/>
                <a:cs typeface="Georgia"/>
              </a:rPr>
              <a:t>increase and </a:t>
            </a:r>
            <a:r>
              <a:rPr lang="en-US" dirty="0">
                <a:latin typeface="Georgia"/>
                <a:cs typeface="Georgia"/>
              </a:rPr>
              <a:t>reaches at </a:t>
            </a:r>
            <a:r>
              <a:rPr lang="en-US" spc="-5" dirty="0">
                <a:latin typeface="Georgia"/>
                <a:cs typeface="Georgia"/>
              </a:rPr>
              <a:t>highest </a:t>
            </a:r>
            <a:r>
              <a:rPr lang="en-US" dirty="0">
                <a:latin typeface="Georgia"/>
                <a:cs typeface="Georgia"/>
              </a:rPr>
              <a:t>point </a:t>
            </a:r>
            <a:r>
              <a:rPr lang="en-US" spc="-5" dirty="0">
                <a:latin typeface="Georgia"/>
                <a:cs typeface="Georgia"/>
              </a:rPr>
              <a:t>at </a:t>
            </a:r>
            <a:r>
              <a:rPr lang="en-US" dirty="0">
                <a:latin typeface="Georgia"/>
                <a:cs typeface="Georgia"/>
              </a:rPr>
              <a:t>the end of the stage.  MP also increase at it become </a:t>
            </a:r>
            <a:r>
              <a:rPr lang="en-US" spc="-5" dirty="0">
                <a:latin typeface="Georgia"/>
                <a:cs typeface="Georgia"/>
              </a:rPr>
              <a:t>equal </a:t>
            </a:r>
            <a:r>
              <a:rPr lang="en-US" dirty="0">
                <a:latin typeface="Georgia"/>
                <a:cs typeface="Georgia"/>
              </a:rPr>
              <a:t>to </a:t>
            </a:r>
            <a:r>
              <a:rPr lang="en-US" spc="-5" dirty="0">
                <a:latin typeface="Georgia"/>
                <a:cs typeface="Georgia"/>
              </a:rPr>
              <a:t>AP at </a:t>
            </a:r>
            <a:r>
              <a:rPr lang="en-US" dirty="0">
                <a:latin typeface="Georgia"/>
                <a:cs typeface="Georgia"/>
              </a:rPr>
              <a:t>the end of the</a:t>
            </a:r>
            <a:r>
              <a:rPr lang="en-US" spc="-40" dirty="0">
                <a:latin typeface="Georgia"/>
                <a:cs typeface="Georgia"/>
              </a:rPr>
              <a:t> </a:t>
            </a:r>
            <a:r>
              <a:rPr lang="en-US" dirty="0">
                <a:latin typeface="Georgia"/>
                <a:cs typeface="Georgia"/>
              </a:rPr>
              <a:t>stage.</a:t>
            </a:r>
          </a:p>
          <a:p>
            <a:pPr marL="298450" indent="-285750">
              <a:lnSpc>
                <a:spcPct val="100000"/>
              </a:lnSpc>
              <a:spcBef>
                <a:spcPts val="500"/>
              </a:spcBef>
              <a:buFont typeface="Arial" panose="020B0604020202020204" pitchFamily="34" charset="0"/>
              <a:buChar char="•"/>
            </a:pPr>
            <a:r>
              <a:rPr lang="en-US" spc="-5" dirty="0">
                <a:latin typeface="Georgia"/>
                <a:cs typeface="Georgia"/>
              </a:rPr>
              <a:t>MP&gt;AP</a:t>
            </a:r>
            <a:endParaRPr lang="en-US" dirty="0">
              <a:latin typeface="Georgia"/>
              <a:cs typeface="Georgia"/>
            </a:endParaRPr>
          </a:p>
          <a:p>
            <a:endParaRPr lang="en-US" b="1" u="sng" dirty="0"/>
          </a:p>
        </p:txBody>
      </p:sp>
    </p:spTree>
    <p:extLst>
      <p:ext uri="{BB962C8B-B14F-4D97-AF65-F5344CB8AC3E}">
        <p14:creationId xmlns:p14="http://schemas.microsoft.com/office/powerpoint/2010/main" xmlns="" val="69685751"/>
      </p:ext>
    </p:extLst>
  </p:cSld>
  <p:clrMapOvr>
    <a:masterClrMapping/>
  </p:clrMapOvr>
  <mc:AlternateContent xmlns:mc="http://schemas.openxmlformats.org/markup-compatibility/2006">
    <mc:Choice xmlns:p14="http://schemas.microsoft.com/office/powerpoint/2010/main" xmlns="" Requires="p14">
      <p:transition spd="slow" p14:dur="2000" advTm="19856"/>
    </mc:Choice>
    <mc:Fallback>
      <p:transition spd="slow" advTm="1985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3A1219C-CB68-4992-965E-4AE002216804}"/>
              </a:ext>
            </a:extLst>
          </p:cNvPr>
          <p:cNvSpPr/>
          <p:nvPr/>
        </p:nvSpPr>
        <p:spPr>
          <a:xfrm>
            <a:off x="324035" y="1994297"/>
            <a:ext cx="8038730" cy="3693319"/>
          </a:xfrm>
          <a:prstGeom prst="rect">
            <a:avLst/>
          </a:prstGeom>
        </p:spPr>
        <p:txBody>
          <a:bodyPr wrap="square">
            <a:spAutoFit/>
          </a:bodyPr>
          <a:lstStyle/>
          <a:p>
            <a:r>
              <a:rPr lang="en-US" dirty="0"/>
              <a:t>Second Stage: Diminishing return</a:t>
            </a:r>
          </a:p>
          <a:p>
            <a:endParaRPr lang="en-US" dirty="0"/>
          </a:p>
          <a:p>
            <a:pPr marL="285750" indent="-285750">
              <a:buFont typeface="Arial" panose="020B0604020202020204" pitchFamily="34" charset="0"/>
              <a:buChar char="•"/>
            </a:pPr>
            <a:r>
              <a:rPr lang="en-US" dirty="0"/>
              <a:t>TP increase but at diminishing rate and it reach at highest at the end of  the stage.</a:t>
            </a:r>
          </a:p>
          <a:p>
            <a:pPr marL="285750" indent="-285750">
              <a:buFont typeface="Arial" panose="020B0604020202020204" pitchFamily="34" charset="0"/>
              <a:buChar char="•"/>
            </a:pPr>
            <a:r>
              <a:rPr lang="en-US" dirty="0"/>
              <a:t>AP and MP are decreasing but both are positive.</a:t>
            </a:r>
          </a:p>
          <a:p>
            <a:pPr marL="285750" indent="-285750">
              <a:buFont typeface="Arial" panose="020B0604020202020204" pitchFamily="34" charset="0"/>
              <a:buChar char="•"/>
            </a:pPr>
            <a:r>
              <a:rPr lang="en-US" dirty="0"/>
              <a:t>MP become zero when TP is at Maximum, at the end of the stage</a:t>
            </a:r>
          </a:p>
          <a:p>
            <a:pPr marL="285750" indent="-285750">
              <a:buFont typeface="Arial" panose="020B0604020202020204" pitchFamily="34" charset="0"/>
              <a:buChar char="•"/>
            </a:pPr>
            <a:r>
              <a:rPr lang="en-US" dirty="0"/>
              <a:t>MP&lt;AP.</a:t>
            </a:r>
          </a:p>
          <a:p>
            <a:endParaRPr lang="en-US" dirty="0"/>
          </a:p>
          <a:p>
            <a:r>
              <a:rPr lang="en-US" dirty="0"/>
              <a:t>Third Stage: Negative return</a:t>
            </a:r>
          </a:p>
          <a:p>
            <a:endParaRPr lang="en-US" dirty="0"/>
          </a:p>
          <a:p>
            <a:pPr marL="285750" indent="-285750">
              <a:buFont typeface="Arial" panose="020B0604020202020204" pitchFamily="34" charset="0"/>
              <a:buChar char="•"/>
            </a:pPr>
            <a:r>
              <a:rPr lang="en-US" dirty="0"/>
              <a:t>TP decrease and TP Curve slopes downward</a:t>
            </a:r>
          </a:p>
          <a:p>
            <a:pPr marL="285750" indent="-285750">
              <a:buFont typeface="Arial" panose="020B0604020202020204" pitchFamily="34" charset="0"/>
              <a:buChar char="•"/>
            </a:pPr>
            <a:r>
              <a:rPr lang="en-US" dirty="0"/>
              <a:t>As TP is decrease MP is negative. AP is decreasing but positive.</a:t>
            </a:r>
          </a:p>
          <a:p>
            <a:endParaRPr lang="en-US" dirty="0"/>
          </a:p>
        </p:txBody>
      </p:sp>
    </p:spTree>
    <p:extLst>
      <p:ext uri="{BB962C8B-B14F-4D97-AF65-F5344CB8AC3E}">
        <p14:creationId xmlns:p14="http://schemas.microsoft.com/office/powerpoint/2010/main" xmlns="" val="2375205945"/>
      </p:ext>
    </p:extLst>
  </p:cSld>
  <p:clrMapOvr>
    <a:masterClrMapping/>
  </p:clrMapOvr>
  <mc:AlternateContent xmlns:mc="http://schemas.openxmlformats.org/markup-compatibility/2006">
    <mc:Choice xmlns:p14="http://schemas.microsoft.com/office/powerpoint/2010/main" xmlns="" Requires="p14">
      <p:transition spd="slow" p14:dur="2000" advTm="6629"/>
    </mc:Choice>
    <mc:Fallback>
      <p:transition spd="slow" advTm="6629"/>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39F6A23-7E8D-472B-AF62-92BF951125B3}"/>
              </a:ext>
            </a:extLst>
          </p:cNvPr>
          <p:cNvSpPr/>
          <p:nvPr/>
        </p:nvSpPr>
        <p:spPr>
          <a:xfrm>
            <a:off x="486051" y="3188826"/>
            <a:ext cx="7816789" cy="1200329"/>
          </a:xfrm>
          <a:prstGeom prst="rect">
            <a:avLst/>
          </a:prstGeom>
        </p:spPr>
        <p:txBody>
          <a:bodyPr wrap="square">
            <a:spAutoFit/>
          </a:bodyPr>
          <a:lstStyle/>
          <a:p>
            <a:r>
              <a:rPr lang="en-US" dirty="0"/>
              <a:t>Cost of production refers to the total sum of money needed for the production of a particular quantity of output. Cost of production features a special meaning. It is all about the payments or expenditures essential to get the factors of production of land, labor, capital and management needed to produce a commodity. </a:t>
            </a:r>
          </a:p>
        </p:txBody>
      </p:sp>
      <p:sp>
        <p:nvSpPr>
          <p:cNvPr id="3" name="TextBox 2">
            <a:extLst>
              <a:ext uri="{FF2B5EF4-FFF2-40B4-BE49-F238E27FC236}">
                <a16:creationId xmlns:a16="http://schemas.microsoft.com/office/drawing/2014/main" xmlns="" id="{95FD5660-135C-45ED-9D9C-FDA26739B23F}"/>
              </a:ext>
            </a:extLst>
          </p:cNvPr>
          <p:cNvSpPr txBox="1"/>
          <p:nvPr/>
        </p:nvSpPr>
        <p:spPr>
          <a:xfrm>
            <a:off x="319596" y="1748901"/>
            <a:ext cx="8149701" cy="707886"/>
          </a:xfrm>
          <a:prstGeom prst="rect">
            <a:avLst/>
          </a:prstGeom>
          <a:noFill/>
        </p:spPr>
        <p:txBody>
          <a:bodyPr wrap="square" rtlCol="0">
            <a:spAutoFit/>
          </a:bodyPr>
          <a:lstStyle/>
          <a:p>
            <a:r>
              <a:rPr lang="en-US" sz="4000" dirty="0"/>
              <a:t>Theory of Production</a:t>
            </a:r>
          </a:p>
        </p:txBody>
      </p:sp>
    </p:spTree>
    <p:extLst>
      <p:ext uri="{BB962C8B-B14F-4D97-AF65-F5344CB8AC3E}">
        <p14:creationId xmlns:p14="http://schemas.microsoft.com/office/powerpoint/2010/main" xmlns="" val="438856472"/>
      </p:ext>
    </p:extLst>
  </p:cSld>
  <p:clrMapOvr>
    <a:masterClrMapping/>
  </p:clrMapOvr>
  <mc:AlternateContent xmlns:mc="http://schemas.openxmlformats.org/markup-compatibility/2006">
    <mc:Choice xmlns:p14="http://schemas.microsoft.com/office/powerpoint/2010/main" xmlns="" Requires="p14">
      <p:transition spd="slow" p14:dur="2000" advTm="26036"/>
    </mc:Choice>
    <mc:Fallback>
      <p:transition spd="slow" advTm="26036"/>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Module 4</a:t>
            </a:r>
            <a:endParaRPr lang="el-GR" dirty="0"/>
          </a:p>
        </p:txBody>
      </p:sp>
      <p:sp>
        <p:nvSpPr>
          <p:cNvPr id="3" name="Θέση κειμένου 2"/>
          <p:cNvSpPr>
            <a:spLocks noGrp="1"/>
          </p:cNvSpPr>
          <p:nvPr>
            <p:ph type="body" idx="1"/>
          </p:nvPr>
        </p:nvSpPr>
        <p:spPr/>
        <p:txBody>
          <a:bodyPr/>
          <a:lstStyle/>
          <a:p>
            <a:r>
              <a:rPr lang="en-US" dirty="0"/>
              <a:t>Business Administration</a:t>
            </a:r>
            <a:endParaRPr lang="el-GR" dirty="0"/>
          </a:p>
        </p:txBody>
      </p:sp>
    </p:spTree>
    <p:extLst>
      <p:ext uri="{BB962C8B-B14F-4D97-AF65-F5344CB8AC3E}">
        <p14:creationId xmlns:p14="http://schemas.microsoft.com/office/powerpoint/2010/main" xmlns="" val="1066384777"/>
      </p:ext>
    </p:extLst>
  </p:cSld>
  <p:clrMapOvr>
    <a:masterClrMapping/>
  </p:clrMapOvr>
  <mc:AlternateContent xmlns:mc="http://schemas.openxmlformats.org/markup-compatibility/2006">
    <mc:Choice xmlns:p14="http://schemas.microsoft.com/office/powerpoint/2010/main" xmlns="" Requires="p14">
      <p:transition spd="slow" p14:dur="2000" advTm="4539"/>
    </mc:Choice>
    <mc:Fallback>
      <p:transition spd="slow" advTm="453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AB0A426-1E1A-4FF7-99DD-8A83D10A7B75}"/>
              </a:ext>
            </a:extLst>
          </p:cNvPr>
          <p:cNvSpPr/>
          <p:nvPr/>
        </p:nvSpPr>
        <p:spPr>
          <a:xfrm>
            <a:off x="359545" y="1940992"/>
            <a:ext cx="8331694" cy="4524315"/>
          </a:xfrm>
          <a:prstGeom prst="rect">
            <a:avLst/>
          </a:prstGeom>
        </p:spPr>
        <p:txBody>
          <a:bodyPr wrap="square">
            <a:spAutoFit/>
          </a:bodyPr>
          <a:lstStyle/>
          <a:p>
            <a:r>
              <a:rPr lang="en-US" u="sng" dirty="0"/>
              <a:t>Elements of Production Cost</a:t>
            </a:r>
          </a:p>
          <a:p>
            <a:endParaRPr lang="en-US" dirty="0"/>
          </a:p>
          <a:p>
            <a:r>
              <a:rPr lang="en-US" dirty="0"/>
              <a:t>The key elements included in the production costs are as follows:</a:t>
            </a:r>
          </a:p>
          <a:p>
            <a:pPr marL="285750" indent="-285750">
              <a:buFont typeface="Arial" panose="020B0604020202020204" pitchFamily="34" charset="0"/>
              <a:buChar char="•"/>
            </a:pPr>
            <a:r>
              <a:rPr lang="en-US" dirty="0"/>
              <a:t>Purchase of raw machinery</a:t>
            </a:r>
          </a:p>
          <a:p>
            <a:pPr marL="285750" indent="-285750">
              <a:buFont typeface="Arial" panose="020B0604020202020204" pitchFamily="34" charset="0"/>
              <a:buChar char="•"/>
            </a:pPr>
            <a:r>
              <a:rPr lang="en-US" dirty="0"/>
              <a:t>Installation of plant and machinery</a:t>
            </a:r>
          </a:p>
          <a:p>
            <a:pPr marL="285750" indent="-285750">
              <a:buFont typeface="Arial" panose="020B0604020202020204" pitchFamily="34" charset="0"/>
              <a:buChar char="•"/>
            </a:pPr>
            <a:r>
              <a:rPr lang="en-US" dirty="0"/>
              <a:t>Wages of labor</a:t>
            </a:r>
          </a:p>
          <a:p>
            <a:pPr marL="285750" indent="-285750">
              <a:buFont typeface="Arial" panose="020B0604020202020204" pitchFamily="34" charset="0"/>
              <a:buChar char="•"/>
            </a:pPr>
            <a:r>
              <a:rPr lang="en-US" dirty="0"/>
              <a:t>Building rent</a:t>
            </a:r>
          </a:p>
          <a:p>
            <a:pPr marL="285750" indent="-285750">
              <a:buFont typeface="Arial" panose="020B0604020202020204" pitchFamily="34" charset="0"/>
              <a:buChar char="•"/>
            </a:pPr>
            <a:r>
              <a:rPr lang="en-US" dirty="0"/>
              <a:t>Interest on capital</a:t>
            </a:r>
          </a:p>
          <a:p>
            <a:pPr marL="285750" indent="-285750">
              <a:buFont typeface="Arial" panose="020B0604020202020204" pitchFamily="34" charset="0"/>
              <a:buChar char="•"/>
            </a:pPr>
            <a:r>
              <a:rPr lang="en-US" dirty="0"/>
              <a:t>Wear and tear of building and machinery</a:t>
            </a:r>
          </a:p>
          <a:p>
            <a:pPr marL="285750" indent="-285750">
              <a:buFont typeface="Arial" panose="020B0604020202020204" pitchFamily="34" charset="0"/>
              <a:buChar char="•"/>
            </a:pPr>
            <a:r>
              <a:rPr lang="en-US" dirty="0"/>
              <a:t>Advertisement expenses</a:t>
            </a:r>
          </a:p>
          <a:p>
            <a:pPr marL="285750" indent="-285750">
              <a:buFont typeface="Arial" panose="020B0604020202020204" pitchFamily="34" charset="0"/>
              <a:buChar char="•"/>
            </a:pPr>
            <a:r>
              <a:rPr lang="en-US" dirty="0"/>
              <a:t>Payment of taxes</a:t>
            </a:r>
          </a:p>
          <a:p>
            <a:pPr marL="285750" indent="-285750">
              <a:buFont typeface="Arial" panose="020B0604020202020204" pitchFamily="34" charset="0"/>
              <a:buChar char="•"/>
            </a:pPr>
            <a:r>
              <a:rPr lang="en-US" dirty="0"/>
              <a:t>Insurance charges</a:t>
            </a:r>
          </a:p>
          <a:p>
            <a:endParaRPr lang="en-US" dirty="0"/>
          </a:p>
          <a:p>
            <a:r>
              <a:rPr lang="en-US" dirty="0"/>
              <a:t>The general formula used for computing production cost is:</a:t>
            </a:r>
          </a:p>
          <a:p>
            <a:r>
              <a:rPr lang="en-US" b="1" dirty="0"/>
              <a:t>Production cost per item = Fixed Cost (FC) + Variable cost (VC) / No. of units produced</a:t>
            </a:r>
            <a:endParaRPr lang="en-US" dirty="0"/>
          </a:p>
          <a:p>
            <a:endParaRPr lang="en-US" dirty="0"/>
          </a:p>
        </p:txBody>
      </p:sp>
    </p:spTree>
    <p:extLst>
      <p:ext uri="{BB962C8B-B14F-4D97-AF65-F5344CB8AC3E}">
        <p14:creationId xmlns:p14="http://schemas.microsoft.com/office/powerpoint/2010/main" xmlns="" val="165959746"/>
      </p:ext>
    </p:extLst>
  </p:cSld>
  <p:clrMapOvr>
    <a:masterClrMapping/>
  </p:clrMapOvr>
  <mc:AlternateContent xmlns:mc="http://schemas.openxmlformats.org/markup-compatibility/2006">
    <mc:Choice xmlns:p14="http://schemas.microsoft.com/office/powerpoint/2010/main" xmlns="" Requires="p14">
      <p:transition spd="slow" p14:dur="2000" advTm="26295"/>
    </mc:Choice>
    <mc:Fallback>
      <p:transition spd="slow" advTm="26295"/>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07190E3-12A7-456A-B50C-8E0A7D9AF40C}"/>
              </a:ext>
            </a:extLst>
          </p:cNvPr>
          <p:cNvSpPr/>
          <p:nvPr/>
        </p:nvSpPr>
        <p:spPr>
          <a:xfrm>
            <a:off x="417250" y="2230373"/>
            <a:ext cx="7963270" cy="3139321"/>
          </a:xfrm>
          <a:prstGeom prst="rect">
            <a:avLst/>
          </a:prstGeom>
        </p:spPr>
        <p:txBody>
          <a:bodyPr wrap="square">
            <a:spAutoFit/>
          </a:bodyPr>
          <a:lstStyle/>
          <a:p>
            <a:r>
              <a:rPr lang="en-US" b="1" u="sng" dirty="0"/>
              <a:t>Calculating production cost</a:t>
            </a:r>
          </a:p>
          <a:p>
            <a:endParaRPr lang="en-US" dirty="0"/>
          </a:p>
          <a:p>
            <a:r>
              <a:rPr lang="en-US" dirty="0"/>
              <a:t>The key steps involved in computation of production cost are:</a:t>
            </a:r>
          </a:p>
          <a:p>
            <a:r>
              <a:rPr lang="en-US" dirty="0"/>
              <a:t>Determine the fixed cost. These are the costs which do not alter on the basis of the number of products produced. This includes the rent paid for building, salaries of the employees, and utility costs.</a:t>
            </a:r>
          </a:p>
          <a:p>
            <a:r>
              <a:rPr lang="en-US" dirty="0"/>
              <a:t>Estimate the variable costs. These are the costs that change with a change in the quantity of production. For example, if you are making a cake, some of the variable costs would be flour, eggs, and sugar.</a:t>
            </a:r>
          </a:p>
          <a:p>
            <a:r>
              <a:rPr lang="en-US" dirty="0"/>
              <a:t>Add the fixed costs to the variable costs and divide this number by the number of items produced thus reaching the production cost for one item.  </a:t>
            </a:r>
          </a:p>
        </p:txBody>
      </p:sp>
    </p:spTree>
    <p:extLst>
      <p:ext uri="{BB962C8B-B14F-4D97-AF65-F5344CB8AC3E}">
        <p14:creationId xmlns:p14="http://schemas.microsoft.com/office/powerpoint/2010/main" xmlns="" val="2325998935"/>
      </p:ext>
    </p:extLst>
  </p:cSld>
  <p:clrMapOvr>
    <a:masterClrMapping/>
  </p:clrMapOvr>
  <mc:AlternateContent xmlns:mc="http://schemas.openxmlformats.org/markup-compatibility/2006">
    <mc:Choice xmlns:p14="http://schemas.microsoft.com/office/powerpoint/2010/main" xmlns="" Requires="p14">
      <p:transition spd="slow" p14:dur="2000" advTm="32420"/>
    </mc:Choice>
    <mc:Fallback>
      <p:transition spd="slow" advTm="3242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94562E3-8A13-43B3-A7D8-DD055D931C75}"/>
              </a:ext>
            </a:extLst>
          </p:cNvPr>
          <p:cNvSpPr/>
          <p:nvPr/>
        </p:nvSpPr>
        <p:spPr>
          <a:xfrm>
            <a:off x="350669" y="2012011"/>
            <a:ext cx="7728012" cy="4031873"/>
          </a:xfrm>
          <a:prstGeom prst="rect">
            <a:avLst/>
          </a:prstGeom>
        </p:spPr>
        <p:txBody>
          <a:bodyPr wrap="square">
            <a:spAutoFit/>
          </a:bodyPr>
          <a:lstStyle/>
          <a:p>
            <a:r>
              <a:rPr lang="en-US" sz="4000" dirty="0"/>
              <a:t>Methods to price your product </a:t>
            </a:r>
          </a:p>
          <a:p>
            <a:endParaRPr lang="en-US" dirty="0"/>
          </a:p>
          <a:p>
            <a:r>
              <a:rPr lang="en-US" dirty="0"/>
              <a:t>Cost based pricing</a:t>
            </a:r>
          </a:p>
          <a:p>
            <a:pPr marL="285750" indent="-285750">
              <a:buFont typeface="Arial" panose="020B0604020202020204" pitchFamily="34" charset="0"/>
              <a:buChar char="•"/>
            </a:pPr>
            <a:r>
              <a:rPr lang="en-US" dirty="0"/>
              <a:t>include a profit percentage with product cost</a:t>
            </a:r>
          </a:p>
          <a:p>
            <a:pPr marL="285750" indent="-285750">
              <a:buFont typeface="Arial" panose="020B0604020202020204" pitchFamily="34" charset="0"/>
              <a:buChar char="•"/>
            </a:pPr>
            <a:r>
              <a:rPr lang="en-US" dirty="0"/>
              <a:t>add a percentage to an unknown product cost</a:t>
            </a:r>
          </a:p>
          <a:p>
            <a:pPr marL="285750" indent="-285750">
              <a:buFont typeface="Arial" panose="020B0604020202020204" pitchFamily="34" charset="0"/>
              <a:buChar char="•"/>
            </a:pPr>
            <a:r>
              <a:rPr lang="en-US" dirty="0"/>
              <a:t>blend of total profit and product cost</a:t>
            </a:r>
          </a:p>
          <a:p>
            <a:endParaRPr lang="en-US" dirty="0"/>
          </a:p>
          <a:p>
            <a:r>
              <a:rPr lang="en-US" dirty="0"/>
              <a:t>Competition based pricing</a:t>
            </a:r>
          </a:p>
          <a:p>
            <a:pPr marL="285750" indent="-285750">
              <a:buFont typeface="Arial" panose="020B0604020202020204" pitchFamily="34" charset="0"/>
              <a:buChar char="•"/>
            </a:pPr>
            <a:r>
              <a:rPr lang="en-US" dirty="0"/>
              <a:t>price is the same as the competition</a:t>
            </a:r>
          </a:p>
          <a:p>
            <a:pPr marL="285750" indent="-285750">
              <a:buFont typeface="Arial" panose="020B0604020202020204" pitchFamily="34" charset="0"/>
              <a:buChar char="•"/>
            </a:pPr>
            <a:r>
              <a:rPr lang="en-US" dirty="0"/>
              <a:t>set price to increase customer base</a:t>
            </a:r>
          </a:p>
          <a:p>
            <a:pPr marL="285750" indent="-285750">
              <a:buFont typeface="Arial" panose="020B0604020202020204" pitchFamily="34" charset="0"/>
              <a:buChar char="•"/>
            </a:pPr>
            <a:r>
              <a:rPr lang="en-US" dirty="0"/>
              <a:t>seek larger market share through price</a:t>
            </a:r>
          </a:p>
          <a:p>
            <a:endParaRPr lang="en-US" dirty="0"/>
          </a:p>
          <a:p>
            <a:endParaRPr lang="en-US" dirty="0"/>
          </a:p>
        </p:txBody>
      </p:sp>
    </p:spTree>
    <p:extLst>
      <p:ext uri="{BB962C8B-B14F-4D97-AF65-F5344CB8AC3E}">
        <p14:creationId xmlns:p14="http://schemas.microsoft.com/office/powerpoint/2010/main" xmlns="" val="1363328381"/>
      </p:ext>
    </p:extLst>
  </p:cSld>
  <p:clrMapOvr>
    <a:masterClrMapping/>
  </p:clrMapOvr>
  <mc:AlternateContent xmlns:mc="http://schemas.openxmlformats.org/markup-compatibility/2006">
    <mc:Choice xmlns:p14="http://schemas.microsoft.com/office/powerpoint/2010/main" xmlns="" Requires="p14">
      <p:transition spd="slow" p14:dur="2000" advTm="7567"/>
    </mc:Choice>
    <mc:Fallback>
      <p:transition spd="slow" advTm="7567"/>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2C8D1610-3745-4F4D-8BE5-981476AC1E98}"/>
              </a:ext>
            </a:extLst>
          </p:cNvPr>
          <p:cNvSpPr/>
          <p:nvPr/>
        </p:nvSpPr>
        <p:spPr>
          <a:xfrm>
            <a:off x="324034" y="2017385"/>
            <a:ext cx="7124330" cy="1754326"/>
          </a:xfrm>
          <a:prstGeom prst="rect">
            <a:avLst/>
          </a:prstGeom>
        </p:spPr>
        <p:txBody>
          <a:bodyPr wrap="square">
            <a:spAutoFit/>
          </a:bodyPr>
          <a:lstStyle/>
          <a:p>
            <a:r>
              <a:rPr lang="en-US" dirty="0"/>
              <a:t>Customer based pricing</a:t>
            </a:r>
          </a:p>
          <a:p>
            <a:pPr marL="285750" indent="-285750">
              <a:buFont typeface="Arial" panose="020B0604020202020204" pitchFamily="34" charset="0"/>
              <a:buChar char="•"/>
            </a:pPr>
            <a:r>
              <a:rPr lang="en-US" dirty="0"/>
              <a:t>use price to support product image</a:t>
            </a:r>
          </a:p>
          <a:p>
            <a:pPr marL="285750" indent="-285750">
              <a:buFont typeface="Arial" panose="020B0604020202020204" pitchFamily="34" charset="0"/>
              <a:buChar char="•"/>
            </a:pPr>
            <a:r>
              <a:rPr lang="en-US" dirty="0"/>
              <a:t>set price to increase product sales</a:t>
            </a:r>
          </a:p>
          <a:p>
            <a:pPr marL="285750" indent="-285750">
              <a:buFont typeface="Arial" panose="020B0604020202020204" pitchFamily="34" charset="0"/>
              <a:buChar char="•"/>
            </a:pPr>
            <a:r>
              <a:rPr lang="en-US" dirty="0"/>
              <a:t>design a price range to attract many consumer groups</a:t>
            </a:r>
          </a:p>
          <a:p>
            <a:pPr marL="285750" indent="-285750">
              <a:buFont typeface="Arial" panose="020B0604020202020204" pitchFamily="34" charset="0"/>
              <a:buChar char="•"/>
            </a:pPr>
            <a:r>
              <a:rPr lang="en-US" dirty="0"/>
              <a:t>set price to increase volume sales</a:t>
            </a:r>
          </a:p>
          <a:p>
            <a:pPr marL="285750" indent="-285750">
              <a:buFont typeface="Arial" panose="020B0604020202020204" pitchFamily="34" charset="0"/>
              <a:buChar char="•"/>
            </a:pPr>
            <a:r>
              <a:rPr lang="en-US" dirty="0"/>
              <a:t>price a bundle of products to reduce inventory or to excite customers</a:t>
            </a:r>
          </a:p>
        </p:txBody>
      </p:sp>
      <p:pic>
        <p:nvPicPr>
          <p:cNvPr id="4" name="Picture 3">
            <a:extLst>
              <a:ext uri="{FF2B5EF4-FFF2-40B4-BE49-F238E27FC236}">
                <a16:creationId xmlns:a16="http://schemas.microsoft.com/office/drawing/2014/main" xmlns="" id="{206DBFF9-EB8A-4828-B37B-000597142078}"/>
              </a:ext>
            </a:extLst>
          </p:cNvPr>
          <p:cNvPicPr>
            <a:picLocks noChangeAspect="1"/>
          </p:cNvPicPr>
          <p:nvPr/>
        </p:nvPicPr>
        <p:blipFill>
          <a:blip r:embed="rId3" cstate="print"/>
          <a:stretch>
            <a:fillRect/>
          </a:stretch>
        </p:blipFill>
        <p:spPr>
          <a:xfrm>
            <a:off x="4687409" y="3752657"/>
            <a:ext cx="4039338" cy="2481309"/>
          </a:xfrm>
          <a:prstGeom prst="rect">
            <a:avLst/>
          </a:prstGeom>
        </p:spPr>
      </p:pic>
    </p:spTree>
    <p:extLst>
      <p:ext uri="{BB962C8B-B14F-4D97-AF65-F5344CB8AC3E}">
        <p14:creationId xmlns:p14="http://schemas.microsoft.com/office/powerpoint/2010/main" xmlns="" val="1046167990"/>
      </p:ext>
    </p:extLst>
  </p:cSld>
  <p:clrMapOvr>
    <a:masterClrMapping/>
  </p:clrMapOvr>
  <mc:AlternateContent xmlns:mc="http://schemas.openxmlformats.org/markup-compatibility/2006">
    <mc:Choice xmlns:p14="http://schemas.microsoft.com/office/powerpoint/2010/main" xmlns="" Requires="p14">
      <p:transition spd="slow" p14:dur="2000" advTm="2312"/>
    </mc:Choice>
    <mc:Fallback>
      <p:transition spd="slow" advTm="2312"/>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358935-2463-4B80-B723-4B096C35FF43}"/>
              </a:ext>
            </a:extLst>
          </p:cNvPr>
          <p:cNvSpPr/>
          <p:nvPr/>
        </p:nvSpPr>
        <p:spPr>
          <a:xfrm>
            <a:off x="614779" y="2002792"/>
            <a:ext cx="7914442" cy="2554417"/>
          </a:xfrm>
          <a:prstGeom prst="rect">
            <a:avLst/>
          </a:prstGeom>
        </p:spPr>
        <p:txBody>
          <a:bodyPr wrap="square">
            <a:spAutoFit/>
          </a:bodyPr>
          <a:lstStyle/>
          <a:p>
            <a:pPr>
              <a:lnSpc>
                <a:spcPct val="115000"/>
              </a:lnSpc>
              <a:spcBef>
                <a:spcPts val="1200"/>
              </a:spcBef>
              <a:spcAft>
                <a:spcPts val="300"/>
              </a:spcAft>
            </a:pPr>
            <a:r>
              <a:rPr lang="en-US" sz="1600" b="1" kern="1600" dirty="0">
                <a:latin typeface="Cambria" panose="02040503050406030204" pitchFamily="18" charset="0"/>
                <a:ea typeface="Times New Roman" panose="02020603050405020304" pitchFamily="18" charset="0"/>
                <a:cs typeface="Times New Roman" panose="02020603050405020304" pitchFamily="18" charset="0"/>
              </a:rPr>
              <a:t>Bibliography</a:t>
            </a:r>
          </a:p>
          <a:p>
            <a:pPr>
              <a:lnSpc>
                <a:spcPct val="115000"/>
              </a:lnSpc>
              <a:spcAft>
                <a:spcPts val="1000"/>
              </a:spcAft>
            </a:pPr>
            <a:r>
              <a:rPr lang="en-US" sz="1100" dirty="0">
                <a:latin typeface="Calibri" panose="020F0502020204030204" pitchFamily="34" charset="0"/>
                <a:ea typeface="Calibri" panose="020F0502020204030204" pitchFamily="34" charset="0"/>
                <a:cs typeface="Times New Roman" panose="02020603050405020304" pitchFamily="18" charset="0"/>
              </a:rPr>
              <a:t> </a:t>
            </a: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Dayananda, D.; Irons, R.; Harrison, S.; </a:t>
            </a:r>
            <a:r>
              <a:rPr lang="en-US" sz="1100" dirty="0" err="1">
                <a:solidFill>
                  <a:srgbClr val="222222"/>
                </a:solidFill>
                <a:latin typeface="Calibri" panose="020F0502020204030204" pitchFamily="34" charset="0"/>
                <a:ea typeface="Times New Roman" panose="02020603050405020304" pitchFamily="18" charset="0"/>
                <a:cs typeface="Calibri" panose="020F0502020204030204" pitchFamily="34" charset="0"/>
              </a:rPr>
              <a:t>Herbohn</a:t>
            </a: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 J.; and P. Rowland. (2002). Capital Budgeting: Financial Appraisal of Investment Projects</a:t>
            </a:r>
            <a:r>
              <a:rPr lang="en-US" sz="1100" i="1" dirty="0">
                <a:solidFill>
                  <a:srgbClr val="222222"/>
                </a:solidFill>
                <a:latin typeface="Calibri" panose="020F0502020204030204" pitchFamily="34" charset="0"/>
                <a:ea typeface="Times New Roman" panose="02020603050405020304" pitchFamily="18" charset="0"/>
                <a:cs typeface="Calibri" panose="020F0502020204030204" pitchFamily="34" charset="0"/>
              </a:rPr>
              <a:t>.</a:t>
            </a: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 Cambridge University Press. pp. 150.</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Dean, Joel. (1948). Cost structures of enterprises and break-even charts. The American Economic Review pp.153-164.</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Guthrie, John A. &amp; Wallace, Robert F.  (1969).  Economics.  Homewood, Ill :  R. D. Irwin</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latin typeface="Calibri" panose="020F0502020204030204" pitchFamily="34" charset="0"/>
                <a:ea typeface="Calibri" panose="020F0502020204030204" pitchFamily="34" charset="0"/>
                <a:cs typeface="Times New Roman" panose="02020603050405020304" pitchFamily="18" charset="0"/>
              </a:rPr>
              <a:t>McGee, John. (2014). Break-even analysis.</a:t>
            </a: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Patrick, A. W. (1958). Some Observations on the Break-Even Chart. Accounting Review pp. 573-580.</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Tucker, Spencer A. (1963). The break-even system: A tool for profit planning</a:t>
            </a:r>
            <a:r>
              <a:rPr lang="en-US" sz="1100" i="1" dirty="0">
                <a:solidFill>
                  <a:srgbClr val="222222"/>
                </a:solidFill>
                <a:latin typeface="Calibri" panose="020F0502020204030204" pitchFamily="34" charset="0"/>
                <a:ea typeface="Times New Roman" panose="02020603050405020304" pitchFamily="18" charset="0"/>
                <a:cs typeface="Calibri" panose="020F0502020204030204" pitchFamily="34" charset="0"/>
              </a:rPr>
              <a:t>.</a:t>
            </a: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 Prentice-Hall, 1963.</a:t>
            </a:r>
            <a:endParaRPr lang="en-US" sz="11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20"/>
              </a:spcAft>
              <a:buSzPts val="1000"/>
              <a:buFont typeface="Symbol" panose="05050102010706020507" pitchFamily="18" charset="2"/>
              <a:buChar char=""/>
              <a:tabLst>
                <a:tab pos="457200" algn="l"/>
              </a:tabLst>
            </a:pP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Tucker, Spencer A.  (1980). Profit planning decisions with the break-even system</a:t>
            </a:r>
            <a:r>
              <a:rPr lang="en-US" sz="1100" i="1" dirty="0">
                <a:solidFill>
                  <a:srgbClr val="222222"/>
                </a:solidFill>
                <a:latin typeface="Calibri" panose="020F0502020204030204" pitchFamily="34" charset="0"/>
                <a:ea typeface="Times New Roman" panose="02020603050405020304" pitchFamily="18" charset="0"/>
                <a:cs typeface="Calibri" panose="020F0502020204030204" pitchFamily="34" charset="0"/>
              </a:rPr>
              <a:t>.</a:t>
            </a:r>
            <a:r>
              <a:rPr lang="en-US" sz="1100" dirty="0">
                <a:solidFill>
                  <a:srgbClr val="222222"/>
                </a:solidFill>
                <a:latin typeface="Calibri" panose="020F0502020204030204" pitchFamily="34" charset="0"/>
                <a:ea typeface="Times New Roman" panose="02020603050405020304" pitchFamily="18" charset="0"/>
                <a:cs typeface="Calibri" panose="020F0502020204030204" pitchFamily="34" charset="0"/>
              </a:rPr>
              <a:t> Thomond Press: distribution to the book trade in the US by Van Nostrand Reinhold.</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336633316"/>
      </p:ext>
    </p:extLst>
  </p:cSld>
  <p:clrMapOvr>
    <a:masterClrMapping/>
  </p:clrMapOvr>
  <mc:AlternateContent xmlns:mc="http://schemas.openxmlformats.org/markup-compatibility/2006">
    <mc:Choice xmlns:p14="http://schemas.microsoft.com/office/powerpoint/2010/main" xmlns="" Requires="p14">
      <p:transition spd="slow" p14:dur="2000" advTm="2168"/>
    </mc:Choice>
    <mc:Fallback>
      <p:transition spd="slow" advTm="216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F09860A-9427-4A87-8D76-6AFD1A7464C9}"/>
              </a:ext>
            </a:extLst>
          </p:cNvPr>
          <p:cNvSpPr/>
          <p:nvPr/>
        </p:nvSpPr>
        <p:spPr>
          <a:xfrm>
            <a:off x="3116060" y="5161873"/>
            <a:ext cx="5388747" cy="1477328"/>
          </a:xfrm>
          <a:prstGeom prst="rect">
            <a:avLst/>
          </a:prstGeom>
        </p:spPr>
        <p:txBody>
          <a:bodyPr wrap="square">
            <a:spAutoFit/>
          </a:bodyPr>
          <a:lstStyle/>
          <a:p>
            <a:r>
              <a:rPr lang="en-US" dirty="0"/>
              <a:t>Although the terms "revenue" and "profit" are sometimes used interchangeably, they mean different things on your income statement. Revenue is the money your business takes in from all sources. Profit is what remains after you pay all the bills. </a:t>
            </a:r>
          </a:p>
        </p:txBody>
      </p:sp>
      <p:pic>
        <p:nvPicPr>
          <p:cNvPr id="5" name="Picture 4">
            <a:extLst>
              <a:ext uri="{FF2B5EF4-FFF2-40B4-BE49-F238E27FC236}">
                <a16:creationId xmlns:a16="http://schemas.microsoft.com/office/drawing/2014/main" xmlns="" id="{EDFAA57C-B346-4C13-8F08-C1F9428023D5}"/>
              </a:ext>
            </a:extLst>
          </p:cNvPr>
          <p:cNvPicPr>
            <a:picLocks noChangeAspect="1"/>
          </p:cNvPicPr>
          <p:nvPr/>
        </p:nvPicPr>
        <p:blipFill>
          <a:blip r:embed="rId3" cstate="print"/>
          <a:stretch>
            <a:fillRect/>
          </a:stretch>
        </p:blipFill>
        <p:spPr>
          <a:xfrm>
            <a:off x="368421" y="3036165"/>
            <a:ext cx="5730538" cy="2125708"/>
          </a:xfrm>
          <a:prstGeom prst="rect">
            <a:avLst/>
          </a:prstGeom>
        </p:spPr>
      </p:pic>
      <p:sp>
        <p:nvSpPr>
          <p:cNvPr id="6" name="TextBox 5">
            <a:extLst>
              <a:ext uri="{FF2B5EF4-FFF2-40B4-BE49-F238E27FC236}">
                <a16:creationId xmlns:a16="http://schemas.microsoft.com/office/drawing/2014/main" xmlns="" id="{B0543AC2-8C14-407C-8401-84B01AD8A75D}"/>
              </a:ext>
            </a:extLst>
          </p:cNvPr>
          <p:cNvSpPr txBox="1"/>
          <p:nvPr/>
        </p:nvSpPr>
        <p:spPr>
          <a:xfrm>
            <a:off x="292963" y="1696127"/>
            <a:ext cx="8433787" cy="707886"/>
          </a:xfrm>
          <a:prstGeom prst="rect">
            <a:avLst/>
          </a:prstGeom>
          <a:noFill/>
        </p:spPr>
        <p:txBody>
          <a:bodyPr wrap="square" rtlCol="0">
            <a:spAutoFit/>
          </a:bodyPr>
          <a:lstStyle/>
          <a:p>
            <a:r>
              <a:rPr lang="en-US" sz="4000" b="1" u="sng" dirty="0"/>
              <a:t>Profit and Revenue</a:t>
            </a:r>
          </a:p>
        </p:txBody>
      </p:sp>
    </p:spTree>
    <p:extLst>
      <p:ext uri="{BB962C8B-B14F-4D97-AF65-F5344CB8AC3E}">
        <p14:creationId xmlns:p14="http://schemas.microsoft.com/office/powerpoint/2010/main" xmlns="" val="1400717626"/>
      </p:ext>
    </p:extLst>
  </p:cSld>
  <p:clrMapOvr>
    <a:masterClrMapping/>
  </p:clrMapOvr>
  <mc:AlternateContent xmlns:mc="http://schemas.openxmlformats.org/markup-compatibility/2006">
    <mc:Choice xmlns:p14="http://schemas.microsoft.com/office/powerpoint/2010/main" xmlns="" Requires="p14">
      <p:transition spd="slow" p14:dur="2000" advTm="21494"/>
    </mc:Choice>
    <mc:Fallback>
      <p:transition spd="slow" advTm="2149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D3176A0-7CF9-4180-A6B1-80B2A921065C}"/>
              </a:ext>
            </a:extLst>
          </p:cNvPr>
          <p:cNvSpPr/>
          <p:nvPr/>
        </p:nvSpPr>
        <p:spPr>
          <a:xfrm>
            <a:off x="217501" y="1765240"/>
            <a:ext cx="7834546" cy="4524315"/>
          </a:xfrm>
          <a:prstGeom prst="rect">
            <a:avLst/>
          </a:prstGeom>
        </p:spPr>
        <p:txBody>
          <a:bodyPr wrap="square">
            <a:spAutoFit/>
          </a:bodyPr>
          <a:lstStyle/>
          <a:p>
            <a:r>
              <a:rPr lang="en-US" dirty="0"/>
              <a:t>By following how your expenses affect your revenue, you can find ways to cut your costs and increase your profit by tracking the following.</a:t>
            </a:r>
          </a:p>
          <a:p>
            <a:endParaRPr lang="en-US" dirty="0"/>
          </a:p>
          <a:p>
            <a:pPr marL="285750" indent="-285750">
              <a:buFont typeface="Arial" panose="020B0604020202020204" pitchFamily="34" charset="0"/>
              <a:buChar char="•"/>
            </a:pPr>
            <a:r>
              <a:rPr lang="en-US" b="1" dirty="0"/>
              <a:t>Revenue Sources</a:t>
            </a:r>
            <a:r>
              <a:rPr lang="en-US" dirty="0"/>
              <a:t>: Revenue comes from your business and non-business operations. You earn operating income from your everyday business activities such as merchandise sales or service revenue.</a:t>
            </a:r>
          </a:p>
          <a:p>
            <a:endParaRPr lang="en-US" dirty="0"/>
          </a:p>
          <a:p>
            <a:pPr marL="285750" indent="-285750">
              <a:buFont typeface="Arial" panose="020B0604020202020204" pitchFamily="34" charset="0"/>
              <a:buChar char="•"/>
            </a:pPr>
            <a:r>
              <a:rPr lang="en-US" b="1" dirty="0"/>
              <a:t>Gross Profit: </a:t>
            </a:r>
            <a:r>
              <a:rPr lang="en-US" dirty="0"/>
              <a:t>You calculate your gross profit by subtracting the value of any customer-returned merchandise and sales discounts your customers took from your revenue. You also subtract out the cost of goods sold from your revenue to arrive at your gross profit.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Operating Profit: </a:t>
            </a:r>
            <a:r>
              <a:rPr lang="en-US" dirty="0"/>
              <a:t>Operating profit is what remains after subtracting out the expenses of running your business from your gross profit. These expenses are categorized into sales, general and administrative expenses. Sales expenses are your marketing costs and the salaries and commission paid to your sales force. </a:t>
            </a:r>
          </a:p>
        </p:txBody>
      </p:sp>
    </p:spTree>
    <p:extLst>
      <p:ext uri="{BB962C8B-B14F-4D97-AF65-F5344CB8AC3E}">
        <p14:creationId xmlns:p14="http://schemas.microsoft.com/office/powerpoint/2010/main" xmlns="" val="3813342657"/>
      </p:ext>
    </p:extLst>
  </p:cSld>
  <p:clrMapOvr>
    <a:masterClrMapping/>
  </p:clrMapOvr>
  <mc:AlternateContent xmlns:mc="http://schemas.openxmlformats.org/markup-compatibility/2006">
    <mc:Choice xmlns:p14="http://schemas.microsoft.com/office/powerpoint/2010/main" xmlns="" Requires="p14">
      <p:transition spd="slow" p14:dur="2000" advTm="14999"/>
    </mc:Choice>
    <mc:Fallback>
      <p:transition spd="slow" advTm="14999"/>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2C1ED55-91BD-4C0B-B1CF-C76AE5067861}"/>
              </a:ext>
            </a:extLst>
          </p:cNvPr>
          <p:cNvSpPr/>
          <p:nvPr/>
        </p:nvSpPr>
        <p:spPr>
          <a:xfrm>
            <a:off x="199841" y="2306804"/>
            <a:ext cx="8242916" cy="4247317"/>
          </a:xfrm>
          <a:prstGeom prst="rect">
            <a:avLst/>
          </a:prstGeom>
        </p:spPr>
        <p:txBody>
          <a:bodyPr wrap="square">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Net Profit</a:t>
            </a:r>
            <a:r>
              <a:rPr lang="en-US" dirty="0"/>
              <a:t>: Net profit, or net income, is what </a:t>
            </a:r>
          </a:p>
          <a:p>
            <a:r>
              <a:rPr lang="en-US" dirty="0"/>
              <a:t>remains after adding in your non-operating revenue </a:t>
            </a:r>
          </a:p>
          <a:p>
            <a:r>
              <a:rPr lang="en-US" dirty="0"/>
              <a:t>and subtracting your non-operating costs. The interest </a:t>
            </a:r>
          </a:p>
          <a:p>
            <a:r>
              <a:rPr lang="en-US" dirty="0"/>
              <a:t>earned from a business money market or investment </a:t>
            </a:r>
          </a:p>
          <a:p>
            <a:r>
              <a:rPr lang="en-US" dirty="0"/>
              <a:t>account is non-operating revenue. Extraordinary </a:t>
            </a:r>
          </a:p>
          <a:p>
            <a:r>
              <a:rPr lang="en-US" dirty="0"/>
              <a:t>transactions, such as selling old factory equipment, </a:t>
            </a:r>
          </a:p>
          <a:p>
            <a:r>
              <a:rPr lang="en-US" dirty="0"/>
              <a:t>are considered non-operating revenue. If you borrow </a:t>
            </a:r>
          </a:p>
          <a:p>
            <a:r>
              <a:rPr lang="en-US" dirty="0"/>
              <a:t>money to buy business assets, the interest expense is a non-operating cost. The amount of income tax your business pays is also deducted from the operating profit. Net profit is the amount of cash your business earned after all costs and expenses are paid.</a:t>
            </a:r>
          </a:p>
          <a:p>
            <a:endParaRPr lang="en-US" dirty="0"/>
          </a:p>
          <a:p>
            <a:pPr marL="285750" indent="-285750">
              <a:buFont typeface="Arial" panose="020B0604020202020204" pitchFamily="34" charset="0"/>
              <a:buChar char="•"/>
            </a:pPr>
            <a:endParaRPr lang="en-US" dirty="0"/>
          </a:p>
          <a:p>
            <a:endParaRPr lang="en-US" dirty="0"/>
          </a:p>
        </p:txBody>
      </p:sp>
      <p:pic>
        <p:nvPicPr>
          <p:cNvPr id="3" name="Picture 2">
            <a:extLst>
              <a:ext uri="{FF2B5EF4-FFF2-40B4-BE49-F238E27FC236}">
                <a16:creationId xmlns:a16="http://schemas.microsoft.com/office/drawing/2014/main" xmlns="" id="{126204BB-C25F-46E8-9725-A0299170BE63}"/>
              </a:ext>
            </a:extLst>
          </p:cNvPr>
          <p:cNvPicPr>
            <a:picLocks noChangeAspect="1"/>
          </p:cNvPicPr>
          <p:nvPr/>
        </p:nvPicPr>
        <p:blipFill>
          <a:blip r:embed="rId3" cstate="print"/>
          <a:stretch>
            <a:fillRect/>
          </a:stretch>
        </p:blipFill>
        <p:spPr>
          <a:xfrm>
            <a:off x="5566206" y="1961966"/>
            <a:ext cx="3213809" cy="2468498"/>
          </a:xfrm>
          <a:prstGeom prst="rect">
            <a:avLst/>
          </a:prstGeom>
        </p:spPr>
      </p:pic>
    </p:spTree>
    <p:extLst>
      <p:ext uri="{BB962C8B-B14F-4D97-AF65-F5344CB8AC3E}">
        <p14:creationId xmlns:p14="http://schemas.microsoft.com/office/powerpoint/2010/main" xmlns="" val="4070400836"/>
      </p:ext>
    </p:extLst>
  </p:cSld>
  <p:clrMapOvr>
    <a:masterClrMapping/>
  </p:clrMapOvr>
  <mc:AlternateContent xmlns:mc="http://schemas.openxmlformats.org/markup-compatibility/2006">
    <mc:Choice xmlns:p14="http://schemas.microsoft.com/office/powerpoint/2010/main" xmlns="" Requires="p14">
      <p:transition spd="slow" p14:dur="2000" advTm="2529"/>
    </mc:Choice>
    <mc:Fallback>
      <p:transition spd="slow" advTm="252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AC1BD29-030D-47A7-B9B0-DB1C449AB79A}"/>
              </a:ext>
            </a:extLst>
          </p:cNvPr>
          <p:cNvSpPr/>
          <p:nvPr/>
        </p:nvSpPr>
        <p:spPr>
          <a:xfrm>
            <a:off x="452761" y="1743814"/>
            <a:ext cx="8398276" cy="4247317"/>
          </a:xfrm>
          <a:prstGeom prst="rect">
            <a:avLst/>
          </a:prstGeom>
        </p:spPr>
        <p:txBody>
          <a:bodyPr wrap="square">
            <a:spAutoFit/>
          </a:bodyPr>
          <a:lstStyle/>
          <a:p>
            <a:r>
              <a:rPr lang="en-US" b="1" u="sng" dirty="0"/>
              <a:t>For example</a:t>
            </a:r>
          </a:p>
          <a:p>
            <a:r>
              <a:rPr lang="en-US" dirty="0"/>
              <a:t>Revenue alone does not say anything about how profitable a business is. Expenses also do not indicate anything about how damaging a business is.</a:t>
            </a:r>
          </a:p>
          <a:p>
            <a:r>
              <a:rPr lang="en-US" dirty="0"/>
              <a:t>Let's say company A with its revenue last year being 473 million euros, and company B with revenues in the same period being 23 million euros. Which business had more profit last year?</a:t>
            </a:r>
          </a:p>
          <a:p>
            <a:r>
              <a:rPr lang="en-US" dirty="0"/>
              <a:t>If your answer was business A, think again.</a:t>
            </a:r>
          </a:p>
          <a:p>
            <a:r>
              <a:rPr lang="en-US" dirty="0"/>
              <a:t>If your answer was Business B, how did you know?</a:t>
            </a:r>
          </a:p>
          <a:p>
            <a:r>
              <a:rPr lang="en-US" dirty="0"/>
              <a:t> </a:t>
            </a:r>
          </a:p>
          <a:p>
            <a:r>
              <a:rPr lang="en-US" dirty="0"/>
              <a:t>This example shows that revenue alone does not say anything about how profitable a business really is. Expenses also do not indicate anything about how damaging a business is. With the above example we see companies A and B, company A has a total cost of 472 million euros, while company B has a total cost of 15 million euros, which means that A's net profits were just 1 million, while B's net profits were 8 million. We can conclude that revenue as numbers does not matter if we do not know the total cost.</a:t>
            </a:r>
          </a:p>
        </p:txBody>
      </p:sp>
    </p:spTree>
    <p:extLst>
      <p:ext uri="{BB962C8B-B14F-4D97-AF65-F5344CB8AC3E}">
        <p14:creationId xmlns:p14="http://schemas.microsoft.com/office/powerpoint/2010/main" xmlns="" val="78290078"/>
      </p:ext>
    </p:extLst>
  </p:cSld>
  <p:clrMapOvr>
    <a:masterClrMapping/>
  </p:clrMapOvr>
  <mc:AlternateContent xmlns:mc="http://schemas.openxmlformats.org/markup-compatibility/2006">
    <mc:Choice xmlns:p14="http://schemas.microsoft.com/office/powerpoint/2010/main" xmlns="" Requires="p14">
      <p:transition spd="slow" p14:dur="2000" advTm="33519"/>
    </mc:Choice>
    <mc:Fallback>
      <p:transition spd="slow" advTm="3351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BAE6AD9-D31A-4EAE-9E20-B3C3D79ACBA4}"/>
              </a:ext>
            </a:extLst>
          </p:cNvPr>
          <p:cNvSpPr/>
          <p:nvPr/>
        </p:nvSpPr>
        <p:spPr>
          <a:xfrm>
            <a:off x="395056" y="1916150"/>
            <a:ext cx="8353888" cy="3721275"/>
          </a:xfrm>
          <a:prstGeom prst="rect">
            <a:avLst/>
          </a:prstGeom>
        </p:spPr>
        <p:txBody>
          <a:bodyPr wrap="square">
            <a:spAutoFit/>
          </a:bodyPr>
          <a:lstStyle/>
          <a:p>
            <a:pPr>
              <a:lnSpc>
                <a:spcPct val="115000"/>
              </a:lnSpc>
              <a:spcAft>
                <a:spcPts val="1000"/>
              </a:spcAft>
            </a:pPr>
            <a:r>
              <a:rPr lang="en-US" sz="4000" b="1" u="sng" dirty="0">
                <a:latin typeface="Calibri" panose="020F0502020204030204" pitchFamily="34" charset="0"/>
                <a:ea typeface="Calibri" panose="020F0502020204030204" pitchFamily="34" charset="0"/>
                <a:cs typeface="Calibri" panose="020F0502020204030204" pitchFamily="34" charset="0"/>
              </a:rPr>
              <a:t>Break-even analysis</a:t>
            </a:r>
          </a:p>
          <a:p>
            <a:pPr marL="285750" indent="-285750">
              <a:buFont typeface="Arial" panose="020B0604020202020204" pitchFamily="34" charset="0"/>
              <a:buChar char="•"/>
            </a:pPr>
            <a:endParaRPr lang="en-GB" altLang="en-US" dirty="0"/>
          </a:p>
          <a:p>
            <a:pPr marL="285750" indent="-285750">
              <a:buFont typeface="Arial" panose="020B0604020202020204" pitchFamily="34" charset="0"/>
              <a:buChar char="•"/>
            </a:pPr>
            <a:r>
              <a:rPr lang="en-GB" altLang="en-US" sz="2400" dirty="0"/>
              <a:t>Breakeven analysis examines the short run relationship between changes in volume and changes in total sales revenue, expenses and net profit </a:t>
            </a:r>
          </a:p>
          <a:p>
            <a:endParaRPr lang="en-GB" altLang="en-US" sz="2400" dirty="0"/>
          </a:p>
          <a:p>
            <a:pPr marL="285750" indent="-285750">
              <a:buFont typeface="Arial" panose="020B0604020202020204" pitchFamily="34" charset="0"/>
              <a:buChar char="•"/>
            </a:pPr>
            <a:endParaRPr lang="en-GB" altLang="en-US" sz="2400" dirty="0"/>
          </a:p>
          <a:p>
            <a:pPr marL="285750" indent="-285750">
              <a:buFont typeface="Arial" panose="020B0604020202020204" pitchFamily="34" charset="0"/>
              <a:buChar char="•"/>
            </a:pPr>
            <a:r>
              <a:rPr lang="en-GB" altLang="en-US" sz="2400" dirty="0"/>
              <a:t>Also known as C-V-P analysis (Cost Volume Profit Analysis)</a:t>
            </a:r>
          </a:p>
          <a:p>
            <a:pPr>
              <a:lnSpc>
                <a:spcPct val="115000"/>
              </a:lnSpc>
              <a:spcAft>
                <a:spcPts val="1000"/>
              </a:spcAft>
            </a:pPr>
            <a:r>
              <a:rPr lang="en-US" b="1" u="sng" dirty="0">
                <a:latin typeface="Calibri" panose="020F050202020403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xmlns="" val="260439026"/>
      </p:ext>
    </p:extLst>
  </p:cSld>
  <p:clrMapOvr>
    <a:masterClrMapping/>
  </p:clrMapOvr>
  <mc:AlternateContent xmlns:mc="http://schemas.openxmlformats.org/markup-compatibility/2006">
    <mc:Choice xmlns:p14="http://schemas.microsoft.com/office/powerpoint/2010/main" xmlns="" Requires="p14">
      <p:transition spd="slow" p14:dur="2000" advTm="20845"/>
    </mc:Choice>
    <mc:Fallback>
      <p:transition spd="slow" advTm="2084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5592614-7771-4B8C-B65B-FE27A005518C}"/>
              </a:ext>
            </a:extLst>
          </p:cNvPr>
          <p:cNvSpPr/>
          <p:nvPr/>
        </p:nvSpPr>
        <p:spPr>
          <a:xfrm>
            <a:off x="398840" y="1779519"/>
            <a:ext cx="8194744" cy="4662815"/>
          </a:xfrm>
          <a:prstGeom prst="rect">
            <a:avLst/>
          </a:prstGeom>
        </p:spPr>
        <p:txBody>
          <a:bodyPr wrap="square">
            <a:spAutoFit/>
          </a:bodyPr>
          <a:lstStyle/>
          <a:p>
            <a:r>
              <a:rPr lang="en-GB" altLang="en-US" b="1" u="sng" dirty="0"/>
              <a:t>Uses of Breakeven Analysis</a:t>
            </a:r>
          </a:p>
          <a:p>
            <a:endParaRPr lang="en-GB" b="1" u="sng" dirty="0"/>
          </a:p>
          <a:p>
            <a:pPr marL="285750" indent="-285750">
              <a:lnSpc>
                <a:spcPct val="90000"/>
              </a:lnSpc>
              <a:buFont typeface="Arial" panose="020B0604020202020204" pitchFamily="34" charset="0"/>
              <a:buChar char="•"/>
            </a:pPr>
            <a:r>
              <a:rPr lang="en-GB" altLang="en-US" dirty="0"/>
              <a:t>C-V-P analysis is an important tool in terms of </a:t>
            </a:r>
            <a:r>
              <a:rPr lang="en-GB" altLang="en-US" b="1" u="sng" dirty="0"/>
              <a:t>short-term</a:t>
            </a:r>
            <a:r>
              <a:rPr lang="en-GB" altLang="en-US" dirty="0"/>
              <a:t> planning and decision making</a:t>
            </a:r>
          </a:p>
          <a:p>
            <a:pPr marL="285750" indent="-285750">
              <a:lnSpc>
                <a:spcPct val="90000"/>
              </a:lnSpc>
              <a:buFont typeface="Arial" panose="020B0604020202020204" pitchFamily="34" charset="0"/>
              <a:buChar char="•"/>
            </a:pPr>
            <a:endParaRPr lang="en-GB" altLang="en-US" dirty="0"/>
          </a:p>
          <a:p>
            <a:pPr marL="285750" indent="-285750">
              <a:lnSpc>
                <a:spcPct val="90000"/>
              </a:lnSpc>
              <a:buFont typeface="Arial" panose="020B0604020202020204" pitchFamily="34" charset="0"/>
              <a:buChar char="•"/>
            </a:pPr>
            <a:r>
              <a:rPr lang="en-GB" altLang="en-US" dirty="0"/>
              <a:t>It looks at the relationship between costs, revenue, output levels and profit</a:t>
            </a:r>
          </a:p>
          <a:p>
            <a:pPr marL="285750" indent="-285750">
              <a:lnSpc>
                <a:spcPct val="90000"/>
              </a:lnSpc>
              <a:buFont typeface="Arial" panose="020B0604020202020204" pitchFamily="34" charset="0"/>
              <a:buChar char="•"/>
            </a:pPr>
            <a:endParaRPr lang="en-GB" altLang="en-US" dirty="0"/>
          </a:p>
          <a:p>
            <a:pPr marL="285750" indent="-285750">
              <a:lnSpc>
                <a:spcPct val="90000"/>
              </a:lnSpc>
              <a:buFont typeface="Arial" panose="020B0604020202020204" pitchFamily="34" charset="0"/>
              <a:buChar char="•"/>
            </a:pPr>
            <a:r>
              <a:rPr lang="en-GB" altLang="en-US" dirty="0"/>
              <a:t>Short run decisions where C-V-P is used include choice of sales mix, pricing policy etc.</a:t>
            </a:r>
          </a:p>
          <a:p>
            <a:pPr>
              <a:lnSpc>
                <a:spcPct val="90000"/>
              </a:lnSpc>
            </a:pPr>
            <a:endParaRPr lang="en-GB" altLang="en-US" dirty="0"/>
          </a:p>
          <a:p>
            <a:pPr>
              <a:lnSpc>
                <a:spcPct val="90000"/>
              </a:lnSpc>
            </a:pPr>
            <a:r>
              <a:rPr lang="en-IE" altLang="en-US" b="1" u="sng" dirty="0"/>
              <a:t>Decision making and Breakeven Analysis: Examples</a:t>
            </a:r>
          </a:p>
          <a:p>
            <a:pPr>
              <a:lnSpc>
                <a:spcPct val="90000"/>
              </a:lnSpc>
            </a:pPr>
            <a:endParaRPr lang="en-IE" altLang="en-US" b="1" u="sng" dirty="0"/>
          </a:p>
          <a:p>
            <a:pPr marL="285750" indent="-285750">
              <a:lnSpc>
                <a:spcPct val="90000"/>
              </a:lnSpc>
              <a:buFont typeface="Arial" panose="020B0604020202020204" pitchFamily="34" charset="0"/>
              <a:buChar char="•"/>
            </a:pPr>
            <a:r>
              <a:rPr lang="en-IE" altLang="en-US" dirty="0"/>
              <a:t>How many units must be sold to breakeven?</a:t>
            </a:r>
          </a:p>
          <a:p>
            <a:pPr marL="285750" indent="-285750">
              <a:lnSpc>
                <a:spcPct val="90000"/>
              </a:lnSpc>
              <a:buFont typeface="Arial" panose="020B0604020202020204" pitchFamily="34" charset="0"/>
              <a:buChar char="•"/>
            </a:pPr>
            <a:r>
              <a:rPr lang="en-IE" altLang="en-US" dirty="0"/>
              <a:t>How many units must be sold to achieve a target profit?</a:t>
            </a:r>
          </a:p>
          <a:p>
            <a:pPr marL="285750" indent="-285750">
              <a:lnSpc>
                <a:spcPct val="90000"/>
              </a:lnSpc>
              <a:buFont typeface="Arial" panose="020B0604020202020204" pitchFamily="34" charset="0"/>
              <a:buChar char="•"/>
            </a:pPr>
            <a:r>
              <a:rPr lang="en-IE" altLang="en-US" dirty="0"/>
              <a:t>Should a special order be accepted?</a:t>
            </a:r>
          </a:p>
          <a:p>
            <a:pPr marL="285750" indent="-285750">
              <a:lnSpc>
                <a:spcPct val="90000"/>
              </a:lnSpc>
              <a:buFont typeface="Arial" panose="020B0604020202020204" pitchFamily="34" charset="0"/>
              <a:buChar char="•"/>
            </a:pPr>
            <a:r>
              <a:rPr lang="en-IE" altLang="en-US" dirty="0"/>
              <a:t>How will profits be affected if we introduce a new product or service?</a:t>
            </a:r>
            <a:endParaRPr lang="en-GB" altLang="en-US" dirty="0"/>
          </a:p>
          <a:p>
            <a:pPr>
              <a:lnSpc>
                <a:spcPct val="90000"/>
              </a:lnSpc>
            </a:pPr>
            <a:endParaRPr lang="en-GB" altLang="en-US" u="sng" dirty="0"/>
          </a:p>
          <a:p>
            <a:endParaRPr lang="en-US" u="sng" dirty="0"/>
          </a:p>
        </p:txBody>
      </p:sp>
    </p:spTree>
    <p:extLst>
      <p:ext uri="{BB962C8B-B14F-4D97-AF65-F5344CB8AC3E}">
        <p14:creationId xmlns:p14="http://schemas.microsoft.com/office/powerpoint/2010/main" xmlns="" val="3956386207"/>
      </p:ext>
    </p:extLst>
  </p:cSld>
  <p:clrMapOvr>
    <a:masterClrMapping/>
  </p:clrMapOvr>
  <mc:AlternateContent xmlns:mc="http://schemas.openxmlformats.org/markup-compatibility/2006">
    <mc:Choice xmlns:p14="http://schemas.microsoft.com/office/powerpoint/2010/main" xmlns="" Requires="p14">
      <p:transition spd="slow" p14:dur="2000" advTm="44705"/>
    </mc:Choice>
    <mc:Fallback>
      <p:transition spd="slow" advTm="44705"/>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8F50E3D-D5E3-4E38-8F96-A3A648521B68}"/>
              </a:ext>
            </a:extLst>
          </p:cNvPr>
          <p:cNvSpPr/>
          <p:nvPr/>
        </p:nvSpPr>
        <p:spPr>
          <a:xfrm>
            <a:off x="474955" y="1770603"/>
            <a:ext cx="8207406" cy="4524315"/>
          </a:xfrm>
          <a:prstGeom prst="rect">
            <a:avLst/>
          </a:prstGeom>
        </p:spPr>
        <p:txBody>
          <a:bodyPr wrap="square">
            <a:spAutoFit/>
          </a:bodyPr>
          <a:lstStyle/>
          <a:p>
            <a:pPr marL="285750" indent="-285750">
              <a:buFont typeface="Arial" panose="020B0604020202020204" pitchFamily="34" charset="0"/>
              <a:buChar char="•"/>
            </a:pPr>
            <a:r>
              <a:rPr lang="en-US" dirty="0"/>
              <a:t>Break even point-the point at which a company makes neither a profit or a loss.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Contribution per unit-the sales price minus the variable cost per unit. It measures the contribution made by each item of output to the fixed costs and profit of the organization.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r>
              <a:rPr lang="en-IE" altLang="en-US" b="1" u="sng" dirty="0"/>
              <a:t>Breakeven Formula</a:t>
            </a:r>
          </a:p>
          <a:p>
            <a:endParaRPr lang="en-IE" b="1" u="sng" dirty="0"/>
          </a:p>
          <a:p>
            <a:pPr algn="ctr"/>
            <a:r>
              <a:rPr lang="en-US" u="sng" dirty="0"/>
              <a:t>Fixed Costs</a:t>
            </a:r>
          </a:p>
          <a:p>
            <a:pPr algn="ctr"/>
            <a:r>
              <a:rPr lang="en-US" dirty="0"/>
              <a:t>*Contribution per unit</a:t>
            </a:r>
          </a:p>
          <a:p>
            <a:endParaRPr lang="en-US" u="sng" dirty="0"/>
          </a:p>
          <a:p>
            <a:endParaRPr lang="en-US" u="sng" dirty="0"/>
          </a:p>
          <a:p>
            <a:endParaRPr lang="en-US" u="sng" dirty="0"/>
          </a:p>
          <a:p>
            <a:r>
              <a:rPr lang="en-US" dirty="0"/>
              <a:t>*Contribution per unit = Selling Price per unit – Variable Cost per unit</a:t>
            </a:r>
          </a:p>
          <a:p>
            <a:endParaRPr lang="en-US" u="sng" dirty="0"/>
          </a:p>
        </p:txBody>
      </p:sp>
    </p:spTree>
    <p:extLst>
      <p:ext uri="{BB962C8B-B14F-4D97-AF65-F5344CB8AC3E}">
        <p14:creationId xmlns:p14="http://schemas.microsoft.com/office/powerpoint/2010/main" xmlns="" val="538618391"/>
      </p:ext>
    </p:extLst>
  </p:cSld>
  <p:clrMapOvr>
    <a:masterClrMapping/>
  </p:clrMapOvr>
  <mc:AlternateContent xmlns:mc="http://schemas.openxmlformats.org/markup-compatibility/2006">
    <mc:Choice xmlns:p14="http://schemas.microsoft.com/office/powerpoint/2010/main" xmlns="" Requires="p14">
      <p:transition spd="slow" p14:dur="2000" advTm="27975"/>
    </mc:Choice>
    <mc:Fallback>
      <p:transition spd="slow" advTm="27975"/>
    </mc:Fallback>
  </mc:AlternateContent>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244</TotalTime>
  <Words>1400</Words>
  <Application>Microsoft Office PowerPoint</Application>
  <PresentationFormat>Προβολή στην οθόνη (4:3)</PresentationFormat>
  <Paragraphs>181</Paragraphs>
  <Slides>24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24</vt:i4>
      </vt:variant>
    </vt:vector>
  </HeadingPairs>
  <TitlesOfParts>
    <vt:vector size="25" baseType="lpstr">
      <vt:lpstr>Θέμα του Office</vt:lpstr>
      <vt:lpstr>Διαφάνεια 1</vt:lpstr>
      <vt:lpstr>Module 4</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Γιωργος</cp:lastModifiedBy>
  <cp:revision>24</cp:revision>
  <dcterms:created xsi:type="dcterms:W3CDTF">2018-04-11T10:41:41Z</dcterms:created>
  <dcterms:modified xsi:type="dcterms:W3CDTF">2019-02-09T21:59:25Z</dcterms:modified>
</cp:coreProperties>
</file>