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1" r:id="rId23"/>
    <p:sldId id="280" r:id="rId24"/>
    <p:sldId id="282" r:id="rId25"/>
    <p:sldId id="283" r:id="rId26"/>
    <p:sldId id="284" r:id="rId27"/>
    <p:sldId id="285" r:id="rId28"/>
    <p:sldId id="286" r:id="rId29"/>
    <p:sldId id="287" r:id="rId30"/>
    <p:sldId id="260" r:id="rId3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0000"/>
    <a:srgbClr val="700000"/>
    <a:srgbClr val="3C7486"/>
    <a:srgbClr val="003399"/>
    <a:srgbClr val="599B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143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Στυλ κύριου υπότιτλου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82454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31797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8801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93089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59376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80614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42049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12296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37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8547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/>
              <a:t>Κάντε κλικ στο εικονίδιο για να προσθέσετε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5260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υποδείγματος κειμένου</a:t>
            </a:r>
          </a:p>
          <a:p>
            <a:pPr lvl="1"/>
            <a:r>
              <a:rPr lang="el-GR"/>
              <a:t>Δεύτερου επιπέδου</a:t>
            </a:r>
          </a:p>
          <a:p>
            <a:pPr lvl="2"/>
            <a:r>
              <a:rPr lang="el-GR"/>
              <a:t>Τρίτου επιπέδου</a:t>
            </a:r>
          </a:p>
          <a:p>
            <a:pPr lvl="3"/>
            <a:r>
              <a:rPr lang="el-GR"/>
              <a:t>Τέταρτου επιπέδου</a:t>
            </a:r>
          </a:p>
          <a:p>
            <a:pPr lvl="4"/>
            <a:r>
              <a:rPr lang="el-GR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8C579-8D33-4354-BC4A-C23CA90E65B9}" type="datetimeFigureOut">
              <a:rPr lang="el-GR" smtClean="0"/>
              <a:t>4/2/2019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3803B-E54B-42D2-832A-EED6019A64A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199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1413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236764" y="1521286"/>
            <a:ext cx="8720624" cy="4730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/>
              <a:t>A good manager should have these skills:</a:t>
            </a:r>
            <a:endParaRPr lang="en-US" dirty="0"/>
          </a:p>
          <a:p>
            <a:pPr marL="512763" lvl="0" indent="-512763"/>
            <a:r>
              <a:rPr lang="en-US" sz="2600" dirty="0"/>
              <a:t>He should be technically knowledgeable about the business and its goods and services.</a:t>
            </a:r>
          </a:p>
          <a:p>
            <a:pPr marL="512763" lvl="0" indent="-512763"/>
            <a:r>
              <a:rPr lang="en-US" sz="2600" dirty="0"/>
              <a:t>He should be good at managing both money and people.</a:t>
            </a:r>
          </a:p>
          <a:p>
            <a:pPr marL="512763" lvl="0" indent="-512763"/>
            <a:r>
              <a:rPr lang="en-US" sz="2600" dirty="0"/>
              <a:t>He should be a good communicator. </a:t>
            </a:r>
          </a:p>
          <a:p>
            <a:pPr marL="512763" lvl="0" indent="-512763"/>
            <a:r>
              <a:rPr lang="en-US" sz="2600" dirty="0"/>
              <a:t>He should be an effective motivator.</a:t>
            </a:r>
          </a:p>
          <a:p>
            <a:pPr marL="512763" lvl="0" indent="-512763"/>
            <a:r>
              <a:rPr lang="en-US" sz="2600" dirty="0"/>
              <a:t>He should be able to identify resources and use them well.</a:t>
            </a:r>
          </a:p>
          <a:p>
            <a:pPr marL="512763" lvl="0" indent="-512763"/>
            <a:r>
              <a:rPr lang="en-US" sz="2600" dirty="0"/>
              <a:t>He should know how to maintain good relations with other businesses.</a:t>
            </a:r>
          </a:p>
        </p:txBody>
      </p:sp>
    </p:spTree>
    <p:extLst>
      <p:ext uri="{BB962C8B-B14F-4D97-AF65-F5344CB8AC3E}">
        <p14:creationId xmlns:p14="http://schemas.microsoft.com/office/powerpoint/2010/main" val="821438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236764" y="1521286"/>
            <a:ext cx="8720624" cy="4730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i="1" dirty="0"/>
              <a:t>Decision-making </a:t>
            </a:r>
          </a:p>
          <a:p>
            <a:pPr marL="0" indent="0">
              <a:buNone/>
            </a:pPr>
            <a:r>
              <a:rPr lang="en-US" dirty="0"/>
              <a:t>Running a business in the best way possible will require good decision making, so that the business can achieve its goals. </a:t>
            </a:r>
          </a:p>
          <a:p>
            <a:pPr marL="0" indent="0">
              <a:buNone/>
            </a:pPr>
            <a:r>
              <a:rPr lang="en-US" dirty="0"/>
              <a:t>A manager will need to choose the right decision-making technique:</a:t>
            </a:r>
          </a:p>
          <a:p>
            <a:pPr marL="690563" indent="-522288"/>
            <a:r>
              <a:rPr lang="en-US" sz="2400" dirty="0"/>
              <a:t>Decisions by consensus </a:t>
            </a:r>
          </a:p>
          <a:p>
            <a:pPr marL="690563" indent="-522288"/>
            <a:r>
              <a:rPr lang="en-US" sz="2400" dirty="0"/>
              <a:t>Decisions by voting </a:t>
            </a:r>
          </a:p>
          <a:p>
            <a:pPr marL="690563" indent="-522288"/>
            <a:r>
              <a:rPr lang="en-US" sz="2400" dirty="0"/>
              <a:t>Decision-making by Delegation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847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236764" y="1521286"/>
            <a:ext cx="8720624" cy="4730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These steps help to make better decisions more easily.</a:t>
            </a:r>
            <a:endParaRPr lang="en-US" dirty="0"/>
          </a:p>
          <a:p>
            <a:pPr marL="457200" lvl="0" indent="-457200"/>
            <a:r>
              <a:rPr lang="en-US" sz="2400" dirty="0"/>
              <a:t>Identify the problem that requires a decision.</a:t>
            </a:r>
          </a:p>
          <a:p>
            <a:pPr marL="457200" lvl="0" indent="-457200"/>
            <a:r>
              <a:rPr lang="en-US" sz="2400" dirty="0"/>
              <a:t>List possible solutions to the problems.</a:t>
            </a:r>
          </a:p>
          <a:p>
            <a:pPr marL="457200" lvl="0" indent="-457200"/>
            <a:r>
              <a:rPr lang="en-US" sz="2400" dirty="0"/>
              <a:t>Think about each of the solutions and analyze them for their effectiveness in solving the problem. Select the best solution.</a:t>
            </a:r>
          </a:p>
          <a:p>
            <a:pPr marL="457200" lvl="0" indent="-457200"/>
            <a:r>
              <a:rPr lang="en-US" sz="2400" dirty="0"/>
              <a:t>Take action to implement the decision.</a:t>
            </a:r>
          </a:p>
          <a:p>
            <a:pPr marL="457200" lvl="0" indent="-457200"/>
            <a:r>
              <a:rPr lang="en-US" sz="2400" dirty="0"/>
              <a:t>Evaluate the results of the decision to see if it was the best one.</a:t>
            </a:r>
          </a:p>
        </p:txBody>
      </p:sp>
    </p:spTree>
    <p:extLst>
      <p:ext uri="{BB962C8B-B14F-4D97-AF65-F5344CB8AC3E}">
        <p14:creationId xmlns:p14="http://schemas.microsoft.com/office/powerpoint/2010/main" val="8992328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8062" y="1511955"/>
            <a:ext cx="8720624" cy="4730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Management is not an easy process. </a:t>
            </a:r>
          </a:p>
          <a:p>
            <a:pPr marL="0" indent="0">
              <a:buNone/>
            </a:pPr>
            <a:r>
              <a:rPr lang="en-US" dirty="0"/>
              <a:t>Managers face a number of difficulties in their job. </a:t>
            </a:r>
          </a:p>
          <a:p>
            <a:pPr marL="512763" indent="-344488"/>
            <a:r>
              <a:rPr lang="en-US" sz="2400" dirty="0"/>
              <a:t>Time management </a:t>
            </a:r>
          </a:p>
          <a:p>
            <a:pPr marL="512763" indent="-344488"/>
            <a:r>
              <a:rPr lang="en-US" sz="2400" dirty="0"/>
              <a:t>Cost management</a:t>
            </a:r>
          </a:p>
          <a:p>
            <a:pPr marL="512763" indent="-344488"/>
            <a:r>
              <a:rPr lang="en-US" sz="2400" dirty="0"/>
              <a:t>Ensuring credit</a:t>
            </a:r>
          </a:p>
          <a:p>
            <a:pPr marL="512763" indent="-344488"/>
            <a:r>
              <a:rPr lang="en-US" sz="2400" dirty="0"/>
              <a:t>Employee management</a:t>
            </a:r>
          </a:p>
          <a:p>
            <a:pPr marL="512763" indent="-344488"/>
            <a:r>
              <a:rPr lang="en-US" sz="2400" dirty="0"/>
              <a:t>Motivating employees</a:t>
            </a:r>
          </a:p>
          <a:p>
            <a:pPr marL="512763" indent="-344488"/>
            <a:r>
              <a:rPr lang="en-US" sz="2400" dirty="0"/>
              <a:t>Conflict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88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520670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3600" dirty="0"/>
              <a:t>Topic 3: General Financial Literacy</a:t>
            </a:r>
            <a:br>
              <a:rPr lang="en-US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2640563"/>
            <a:ext cx="7886700" cy="36855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i="1" dirty="0"/>
              <a:t>Cash management</a:t>
            </a:r>
            <a:r>
              <a:rPr lang="en-US" dirty="0"/>
              <a:t> commonly known as “liquidity” </a:t>
            </a:r>
          </a:p>
          <a:p>
            <a:pPr marL="0" indent="0" algn="just">
              <a:buNone/>
            </a:pPr>
            <a:r>
              <a:rPr lang="en-US" sz="2400" dirty="0"/>
              <a:t>A business can generate profit, but without sufficient liquidity it may not survive.</a:t>
            </a:r>
          </a:p>
          <a:p>
            <a:pPr marL="0" indent="0">
              <a:buNone/>
            </a:pPr>
            <a:r>
              <a:rPr lang="en-US" sz="2400" i="1" dirty="0"/>
              <a:t>Some difficulties associated with poor cash management:</a:t>
            </a:r>
          </a:p>
          <a:p>
            <a:pPr marL="512763" lvl="0" indent="-344488"/>
            <a:r>
              <a:rPr lang="en-US" sz="2400" dirty="0"/>
              <a:t>Regular cash shortages in meeting current liabilities</a:t>
            </a:r>
          </a:p>
          <a:p>
            <a:pPr marL="512763" lvl="0" indent="-344488"/>
            <a:r>
              <a:rPr lang="en-US" sz="2400" dirty="0"/>
              <a:t>Little or no clarity on the short-term cash requirements</a:t>
            </a:r>
          </a:p>
          <a:p>
            <a:pPr marL="512763" indent="-344488"/>
            <a:r>
              <a:rPr lang="en-US" sz="2400" dirty="0"/>
              <a:t>No efficient controls over inventory, receivables and payables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909269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4563" y="1782147"/>
            <a:ext cx="8160787" cy="45440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Steps towards an effective cash management process:</a:t>
            </a:r>
          </a:p>
          <a:p>
            <a:pPr marL="512763" indent="-400050" algn="just"/>
            <a:r>
              <a:rPr lang="en-US" sz="2600" dirty="0"/>
              <a:t>Forecasting</a:t>
            </a:r>
          </a:p>
          <a:p>
            <a:pPr marL="512763" indent="-400050" algn="just"/>
            <a:r>
              <a:rPr lang="en-US" sz="2600" dirty="0"/>
              <a:t>Subsequent monitoring and adjustment of the cash forecasts </a:t>
            </a:r>
          </a:p>
          <a:p>
            <a:pPr marL="512763" indent="-400050" algn="just"/>
            <a:r>
              <a:rPr lang="en-US" sz="2600" dirty="0"/>
              <a:t>Disciplined control over cash flows  </a:t>
            </a:r>
            <a:endParaRPr lang="el-GR" sz="2600" dirty="0"/>
          </a:p>
        </p:txBody>
      </p:sp>
    </p:spTree>
    <p:extLst>
      <p:ext uri="{BB962C8B-B14F-4D97-AF65-F5344CB8AC3E}">
        <p14:creationId xmlns:p14="http://schemas.microsoft.com/office/powerpoint/2010/main" val="2821106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4563" y="1782147"/>
            <a:ext cx="8332237" cy="454400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b="1" dirty="0"/>
              <a:t>Cash Flow drivers:</a:t>
            </a:r>
          </a:p>
          <a:p>
            <a:pPr marL="690563" indent="-401638" algn="just"/>
            <a:r>
              <a:rPr lang="en-US" sz="2600" b="1" dirty="0"/>
              <a:t>Accounts receivable (debt collection) </a:t>
            </a:r>
            <a:r>
              <a:rPr lang="en-US" sz="2400" dirty="0"/>
              <a:t>- business must have good procedures in place to ensure it can convert sales to cash as quickly as possible</a:t>
            </a:r>
          </a:p>
          <a:p>
            <a:pPr marL="690563" indent="-401638" algn="just"/>
            <a:r>
              <a:rPr lang="en-US" sz="2600" b="1" dirty="0"/>
              <a:t>Accounts payable (creditor payments)</a:t>
            </a:r>
            <a:r>
              <a:rPr lang="en-US" sz="2600" dirty="0"/>
              <a:t> - </a:t>
            </a:r>
            <a:r>
              <a:rPr lang="en-US" sz="2400" dirty="0"/>
              <a:t>Postponing the payment can generate cash flow. </a:t>
            </a:r>
          </a:p>
          <a:p>
            <a:pPr marL="690563" indent="-401638" algn="just"/>
            <a:r>
              <a:rPr lang="en-US" sz="2600" b="1" dirty="0"/>
              <a:t>Inventory</a:t>
            </a:r>
            <a:r>
              <a:rPr lang="en-US" sz="2600" dirty="0"/>
              <a:t> </a:t>
            </a:r>
            <a:r>
              <a:rPr lang="en-US" sz="2400" dirty="0"/>
              <a:t>- Maintaining the right amount of inventory</a:t>
            </a:r>
          </a:p>
          <a:p>
            <a:pPr marL="690563" indent="-401638" algn="just"/>
            <a:r>
              <a:rPr lang="en-US" sz="2600" b="1" dirty="0"/>
              <a:t>Capital expenditure </a:t>
            </a:r>
            <a:r>
              <a:rPr lang="en-US" sz="2400" dirty="0"/>
              <a:t>– expenses for technology, </a:t>
            </a:r>
            <a:r>
              <a:rPr lang="en-US" sz="2400" dirty="0" err="1"/>
              <a:t>equipments</a:t>
            </a:r>
            <a:r>
              <a:rPr lang="en-US" sz="2400" dirty="0"/>
              <a:t>, etc.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21791087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4563" y="1782147"/>
            <a:ext cx="8160787" cy="4544008"/>
          </a:xfrm>
        </p:spPr>
        <p:txBody>
          <a:bodyPr>
            <a:normAutofit/>
          </a:bodyPr>
          <a:lstStyle/>
          <a:p>
            <a:pPr marL="55562" indent="0" algn="just">
              <a:buNone/>
            </a:pPr>
            <a:r>
              <a:rPr lang="en-US" sz="2600" b="1" dirty="0"/>
              <a:t>Maintaining profitability</a:t>
            </a:r>
          </a:p>
          <a:p>
            <a:pPr marL="512762" indent="-457200" algn="just"/>
            <a:r>
              <a:rPr lang="en-US" sz="2000" b="1" dirty="0"/>
              <a:t>Gross margin </a:t>
            </a:r>
            <a:r>
              <a:rPr lang="en-US" sz="2000" dirty="0"/>
              <a:t>(in $ value or %) - revenue from sales remaining after the deduction of the costs of goods sold</a:t>
            </a:r>
          </a:p>
          <a:p>
            <a:pPr marL="512762" indent="-457200" algn="just"/>
            <a:r>
              <a:rPr lang="en-US" sz="2000" b="1" dirty="0"/>
              <a:t>Net margin </a:t>
            </a:r>
            <a:r>
              <a:rPr lang="en-US" sz="2000" dirty="0"/>
              <a:t>(in $ value or %) - sales amount left after subtracting both the cost of goods sold and the overhead (admin.) expenses</a:t>
            </a:r>
          </a:p>
          <a:p>
            <a:pPr marL="512762" indent="-457200" algn="just"/>
            <a:r>
              <a:rPr lang="en-US" sz="2000" b="1" dirty="0"/>
              <a:t>Mark-up </a:t>
            </a:r>
            <a:r>
              <a:rPr lang="en-US" sz="2000" dirty="0"/>
              <a:t>(in %) - amount the goods are sold above what it cost to purchase or manufacture them</a:t>
            </a:r>
          </a:p>
          <a:p>
            <a:pPr marL="512762" indent="-457200" algn="just"/>
            <a:r>
              <a:rPr lang="en-US" sz="2000" b="1" dirty="0"/>
              <a:t>Break-even analysis </a:t>
            </a:r>
            <a:r>
              <a:rPr lang="en-US" sz="2000" dirty="0"/>
              <a:t>(in $ value or units) - how many sales have to be made, before all the expenses are covered and actual profit begins.</a:t>
            </a:r>
          </a:p>
          <a:p>
            <a:pPr marL="512762" indent="-457200" algn="just"/>
            <a:endParaRPr lang="en-US" sz="2000" dirty="0"/>
          </a:p>
          <a:p>
            <a:pPr marL="457200" indent="-401638" algn="just"/>
            <a:endParaRPr lang="el-GR" sz="2600" dirty="0"/>
          </a:p>
        </p:txBody>
      </p:sp>
    </p:spTree>
    <p:extLst>
      <p:ext uri="{BB962C8B-B14F-4D97-AF65-F5344CB8AC3E}">
        <p14:creationId xmlns:p14="http://schemas.microsoft.com/office/powerpoint/2010/main" val="2768455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4563" y="1782147"/>
            <a:ext cx="8160787" cy="4544008"/>
          </a:xfrm>
        </p:spPr>
        <p:txBody>
          <a:bodyPr>
            <a:normAutofit/>
          </a:bodyPr>
          <a:lstStyle/>
          <a:p>
            <a:pPr marL="55562" indent="0" algn="just">
              <a:buNone/>
            </a:pPr>
            <a:r>
              <a:rPr lang="en-US" sz="2600" b="1" dirty="0"/>
              <a:t>Financing opportunities </a:t>
            </a:r>
          </a:p>
          <a:p>
            <a:pPr lvl="0"/>
            <a:r>
              <a:rPr lang="en-US" sz="2400" b="1" i="1" dirty="0"/>
              <a:t>debt </a:t>
            </a:r>
            <a:r>
              <a:rPr lang="en-US" sz="2400" dirty="0"/>
              <a:t>— financing provided from an external source, such as a bank.</a:t>
            </a:r>
          </a:p>
          <a:p>
            <a:pPr lvl="0"/>
            <a:r>
              <a:rPr lang="en-US" sz="2400" b="1" i="1" dirty="0"/>
              <a:t>equity</a:t>
            </a:r>
            <a:r>
              <a:rPr lang="en-US" sz="2400" dirty="0"/>
              <a:t> — financing provided from an internal source, such as an owner or investor.</a:t>
            </a:r>
          </a:p>
          <a:p>
            <a:pPr lvl="0"/>
            <a:r>
              <a:rPr lang="en-US" sz="2400" b="1" i="1" dirty="0"/>
              <a:t>internal funds</a:t>
            </a:r>
            <a:r>
              <a:rPr lang="en-US" sz="2400" dirty="0"/>
              <a:t> — profits and cash generated by the business are used to fund the ongoing operations and expansion of the business.</a:t>
            </a:r>
          </a:p>
          <a:p>
            <a:pPr marL="457200" indent="-401638" algn="just"/>
            <a:endParaRPr lang="el-GR" sz="2600" dirty="0"/>
          </a:p>
        </p:txBody>
      </p:sp>
    </p:spTree>
    <p:extLst>
      <p:ext uri="{BB962C8B-B14F-4D97-AF65-F5344CB8AC3E}">
        <p14:creationId xmlns:p14="http://schemas.microsoft.com/office/powerpoint/2010/main" val="41057321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4563" y="1782147"/>
            <a:ext cx="8160787" cy="4544008"/>
          </a:xfrm>
        </p:spPr>
        <p:txBody>
          <a:bodyPr>
            <a:normAutofit fontScale="62500" lnSpcReduction="20000"/>
          </a:bodyPr>
          <a:lstStyle/>
          <a:p>
            <a:pPr marL="55562" indent="0" algn="just">
              <a:buNone/>
            </a:pPr>
            <a:r>
              <a:rPr lang="en-US" sz="3800" b="1" dirty="0"/>
              <a:t>Financing Controls</a:t>
            </a:r>
          </a:p>
          <a:p>
            <a:pPr marL="512763" lvl="0" indent="-344488" algn="just"/>
            <a:r>
              <a:rPr lang="en-US" b="1" dirty="0"/>
              <a:t>Completeness</a:t>
            </a:r>
            <a:r>
              <a:rPr lang="en-US" dirty="0"/>
              <a:t> - records and transactions included in the reports of the business.</a:t>
            </a:r>
          </a:p>
          <a:p>
            <a:pPr marL="512763" lvl="0" indent="-344488" algn="just"/>
            <a:r>
              <a:rPr lang="en-US" b="1" dirty="0"/>
              <a:t>Accuracy</a:t>
            </a:r>
            <a:r>
              <a:rPr lang="en-US" dirty="0"/>
              <a:t> - The right amounts are recorded in the correct accounts.</a:t>
            </a:r>
          </a:p>
          <a:p>
            <a:pPr marL="512763" lvl="0" indent="-344488" algn="just"/>
            <a:r>
              <a:rPr lang="en-US" b="1" dirty="0"/>
              <a:t>Authorization- </a:t>
            </a:r>
            <a:r>
              <a:rPr lang="en-US" dirty="0"/>
              <a:t>Approved authorization levels are in place for approval, payments, data entry and computer access.</a:t>
            </a:r>
          </a:p>
          <a:p>
            <a:pPr marL="512763" lvl="0" indent="-344488" algn="just"/>
            <a:r>
              <a:rPr lang="en-US" b="1" dirty="0"/>
              <a:t>Validity - </a:t>
            </a:r>
            <a:r>
              <a:rPr lang="en-US" dirty="0"/>
              <a:t>The invoice is for work performed or products received, and the business has recorded the liability properly.</a:t>
            </a:r>
          </a:p>
          <a:p>
            <a:pPr marL="512763" lvl="0" indent="-344488" algn="just"/>
            <a:r>
              <a:rPr lang="en-US" b="1" dirty="0"/>
              <a:t>Existence</a:t>
            </a:r>
            <a:r>
              <a:rPr lang="en-US" dirty="0"/>
              <a:t> - All assets and liabilities recorded in the books actually exist, and the documentation is correct and supports the item. </a:t>
            </a:r>
          </a:p>
          <a:p>
            <a:pPr marL="512763" lvl="0" indent="-344488" algn="just"/>
            <a:r>
              <a:rPr lang="en-US" b="1" dirty="0"/>
              <a:t>Handling errors – </a:t>
            </a:r>
            <a:r>
              <a:rPr lang="en-US" dirty="0"/>
              <a:t>Procedures ensure that errors in the system have been identified and corrected.</a:t>
            </a:r>
          </a:p>
          <a:p>
            <a:pPr marL="512763" lvl="0" indent="-344488" algn="just"/>
            <a:r>
              <a:rPr lang="en-US" b="1" dirty="0"/>
              <a:t>Segregation of duties - </a:t>
            </a:r>
            <a:r>
              <a:rPr lang="en-US" dirty="0"/>
              <a:t>Certain functions are separated (separation of authorization and execution)</a:t>
            </a:r>
          </a:p>
          <a:p>
            <a:pPr marL="512763" lvl="0" indent="-344488" algn="just"/>
            <a:r>
              <a:rPr lang="en-US" b="1" dirty="0"/>
              <a:t>Presentation and disclosure - </a:t>
            </a:r>
            <a:r>
              <a:rPr lang="en-US" dirty="0"/>
              <a:t>There is timely preparation of reports for compliance and/or review. </a:t>
            </a:r>
          </a:p>
          <a:p>
            <a:pPr marL="457200" indent="-401638" algn="just"/>
            <a:endParaRPr lang="el-GR" sz="2600" dirty="0"/>
          </a:p>
        </p:txBody>
      </p:sp>
    </p:spTree>
    <p:extLst>
      <p:ext uri="{BB962C8B-B14F-4D97-AF65-F5344CB8AC3E}">
        <p14:creationId xmlns:p14="http://schemas.microsoft.com/office/powerpoint/2010/main" val="3684641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3C7486"/>
                </a:solidFill>
                <a:latin typeface="Century" panose="02040604050505020304" pitchFamily="18" charset="0"/>
              </a:rPr>
              <a:t>AGROINNOECO</a:t>
            </a:r>
            <a:br>
              <a:rPr lang="en-US" dirty="0">
                <a:solidFill>
                  <a:srgbClr val="3C7486"/>
                </a:solidFill>
                <a:latin typeface="Century" panose="02040604050505020304" pitchFamily="18" charset="0"/>
              </a:rPr>
            </a:br>
            <a:endParaRPr lang="el-GR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33412" y="3967438"/>
            <a:ext cx="7886700" cy="2122217"/>
          </a:xfrm>
        </p:spPr>
        <p:txBody>
          <a:bodyPr>
            <a:normAutofit/>
          </a:bodyPr>
          <a:lstStyle/>
          <a:p>
            <a:pPr marL="1997075" indent="-1997075"/>
            <a:r>
              <a:rPr lang="en-US" sz="3200" dirty="0">
                <a:solidFill>
                  <a:srgbClr val="003399"/>
                </a:solidFill>
                <a:latin typeface="Century" panose="02040604050505020304" pitchFamily="18" charset="0"/>
              </a:rPr>
              <a:t>Module 2: ‘Entrepreneurial capabilities - Business and management’</a:t>
            </a:r>
          </a:p>
        </p:txBody>
      </p:sp>
    </p:spTree>
    <p:extLst>
      <p:ext uri="{BB962C8B-B14F-4D97-AF65-F5344CB8AC3E}">
        <p14:creationId xmlns:p14="http://schemas.microsoft.com/office/powerpoint/2010/main" val="10663847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520670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3600" dirty="0"/>
              <a:t>Topic 4: General accounting</a:t>
            </a:r>
            <a:br>
              <a:rPr lang="en-US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2640563"/>
            <a:ext cx="8123464" cy="3685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Three financial statements used to record financial information on a business:</a:t>
            </a:r>
          </a:p>
          <a:p>
            <a:pPr marL="512763" lvl="0" indent="-400050"/>
            <a:r>
              <a:rPr lang="en-US" sz="2400" b="1" i="1" dirty="0"/>
              <a:t>profit and loss statement</a:t>
            </a:r>
            <a:r>
              <a:rPr lang="en-US" sz="2400" dirty="0"/>
              <a:t> (or referred to as the statement of financial performance or income statement)</a:t>
            </a:r>
          </a:p>
          <a:p>
            <a:pPr marL="512763" lvl="0" indent="-400050"/>
            <a:r>
              <a:rPr lang="en-US" sz="2400" b="1" i="1" dirty="0"/>
              <a:t>balance sheet</a:t>
            </a:r>
            <a:r>
              <a:rPr lang="en-US" sz="2400" dirty="0"/>
              <a:t> (sometimes referred to as the statement of financial position)</a:t>
            </a:r>
          </a:p>
          <a:p>
            <a:pPr marL="512763" lvl="0" indent="-400050"/>
            <a:r>
              <a:rPr lang="en-US" sz="2400" b="1" i="1" dirty="0"/>
              <a:t>statement of cash flows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255507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6995EE0-85BC-448F-82FB-3BDD46013DB4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533525"/>
            <a:ext cx="4419600" cy="532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262D7F1-0B03-4D19-BECF-68A6C1566918}"/>
              </a:ext>
            </a:extLst>
          </p:cNvPr>
          <p:cNvSpPr/>
          <p:nvPr/>
        </p:nvSpPr>
        <p:spPr>
          <a:xfrm>
            <a:off x="326572" y="1785119"/>
            <a:ext cx="4572000" cy="32969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8890" marR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US" sz="2400" b="1" i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Profit and loss statement</a:t>
            </a:r>
          </a:p>
          <a:p>
            <a:pPr marL="351790" marR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a summary of a business income and expenses over a specific period of time. </a:t>
            </a:r>
          </a:p>
          <a:p>
            <a:pPr marL="351790" marR="0" indent="-34290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prepared at regular intervals (usually monthly and at financial year end).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5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DBE1636-A586-48D5-A482-408F1FCFDAFA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04157" y="1533040"/>
            <a:ext cx="4716529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571857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62D7F1-0B03-4D19-BECF-68A6C1566918}"/>
              </a:ext>
            </a:extLst>
          </p:cNvPr>
          <p:cNvSpPr/>
          <p:nvPr/>
        </p:nvSpPr>
        <p:spPr>
          <a:xfrm>
            <a:off x="326572" y="1785119"/>
            <a:ext cx="4572000" cy="28612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8890" lvl="0" algn="just">
              <a:lnSpc>
                <a:spcPct val="115000"/>
              </a:lnSpc>
              <a:spcAft>
                <a:spcPts val="1000"/>
              </a:spcAft>
            </a:pPr>
            <a:r>
              <a:rPr lang="en-US" sz="2400" b="1" i="1" dirty="0">
                <a:solidFill>
                  <a:srgbClr val="C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Balance sheet  statement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provides a picture of the financial health of a business at a given moment in time (usually the end of a month or financial year).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lists in detail the various assets the business owns, the liabilities owed by the business and the value of the shareholders’ equity (or net worth of the business).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CB4E29-AA81-401B-BE3B-7008AB631699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9725" y="1423210"/>
            <a:ext cx="37242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66510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0B760F-F926-4568-AE5C-9CB3B5F25983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228" y="1675519"/>
            <a:ext cx="3752850" cy="164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37E6B52-8E24-40CC-8E01-6EE737A849C6}"/>
              </a:ext>
            </a:extLst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6364" y="3919149"/>
            <a:ext cx="43910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77981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04716" y="1586203"/>
            <a:ext cx="8459366" cy="4805265"/>
          </a:xfrm>
        </p:spPr>
        <p:txBody>
          <a:bodyPr>
            <a:normAutofit/>
          </a:bodyPr>
          <a:lstStyle/>
          <a:p>
            <a:pPr lvl="0"/>
            <a:r>
              <a:rPr lang="en-US" sz="2000" b="1" i="1" dirty="0"/>
              <a:t>Assets </a:t>
            </a:r>
            <a:r>
              <a:rPr lang="en-US" sz="2000" dirty="0"/>
              <a:t>can include cash, inventory, land, buildings, equipment, machinery, furniture, patents and trademarks, as well as money due from individuals or other businesses (known as debtors or accounts receivable). </a:t>
            </a:r>
          </a:p>
          <a:p>
            <a:pPr lvl="0"/>
            <a:r>
              <a:rPr lang="en-US" sz="2000" b="1" i="1" dirty="0"/>
              <a:t>Current Assets </a:t>
            </a:r>
            <a:r>
              <a:rPr lang="en-US" sz="2000" dirty="0"/>
              <a:t>- are those that mature in less than one year. They are the sum of the following categories:</a:t>
            </a:r>
          </a:p>
          <a:p>
            <a:pPr lvl="1"/>
            <a:r>
              <a:rPr lang="en-US" sz="2000" dirty="0"/>
              <a:t>Cash</a:t>
            </a:r>
          </a:p>
          <a:p>
            <a:pPr lvl="1"/>
            <a:r>
              <a:rPr lang="en-US" sz="2000" dirty="0"/>
              <a:t>Accounts Receivable </a:t>
            </a:r>
          </a:p>
          <a:p>
            <a:pPr lvl="1"/>
            <a:r>
              <a:rPr lang="en-US" sz="2000" dirty="0"/>
              <a:t>Inventory</a:t>
            </a:r>
          </a:p>
          <a:p>
            <a:pPr lvl="1"/>
            <a:r>
              <a:rPr lang="en-US" sz="2000" dirty="0"/>
              <a:t>Prepaid Expenses</a:t>
            </a:r>
          </a:p>
          <a:p>
            <a:pPr lvl="1"/>
            <a:r>
              <a:rPr lang="en-US" sz="2000" dirty="0"/>
              <a:t>Other Current Assets</a:t>
            </a:r>
          </a:p>
          <a:p>
            <a:pPr marL="0" indent="0">
              <a:buNone/>
            </a:pPr>
            <a:endParaRPr lang="en-US" sz="2000" dirty="0"/>
          </a:p>
          <a:p>
            <a:pPr lvl="0"/>
            <a:r>
              <a:rPr lang="en-US" sz="2000" b="1" i="1" dirty="0"/>
              <a:t>Fixed Assets </a:t>
            </a:r>
            <a:r>
              <a:rPr lang="en-US" sz="2000" dirty="0"/>
              <a:t>- are those that mature in more than one year. Usually they include investments in machinery, facilities, equipment and furniture. </a:t>
            </a:r>
          </a:p>
          <a:p>
            <a:pPr lvl="0"/>
            <a:endParaRPr lang="en-US" sz="1600" dirty="0"/>
          </a:p>
          <a:p>
            <a:pPr marL="512763" lvl="0" indent="-40005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434253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04716" y="1586203"/>
            <a:ext cx="8459366" cy="4767943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US" sz="8000" b="1" i="1" dirty="0"/>
              <a:t>Liabilities </a:t>
            </a:r>
            <a:r>
              <a:rPr lang="en-US" sz="8000" dirty="0"/>
              <a:t>- funds made available to the business from external stakeholders by loans, overdrafts and other credit.  </a:t>
            </a:r>
          </a:p>
          <a:p>
            <a:pPr lvl="0"/>
            <a:r>
              <a:rPr lang="en-US" sz="8000" b="1" i="1" dirty="0"/>
              <a:t>Current liabilities: </a:t>
            </a:r>
            <a:r>
              <a:rPr lang="en-US" sz="8000" dirty="0"/>
              <a:t>obligations that will mature and must be paid within 12 months. </a:t>
            </a:r>
          </a:p>
          <a:p>
            <a:pPr lvl="0"/>
            <a:r>
              <a:rPr lang="en-US" sz="8000" dirty="0"/>
              <a:t>Current liabilities consist of the following obligation accounts:</a:t>
            </a:r>
          </a:p>
          <a:p>
            <a:pPr lvl="1"/>
            <a:r>
              <a:rPr lang="en-US" sz="8000" dirty="0"/>
              <a:t>Accounts Payable</a:t>
            </a:r>
          </a:p>
          <a:p>
            <a:pPr lvl="1"/>
            <a:r>
              <a:rPr lang="en-US" sz="8000" dirty="0"/>
              <a:t>Accrued Expenses</a:t>
            </a:r>
          </a:p>
          <a:p>
            <a:r>
              <a:rPr lang="en-US" sz="8000" b="1" i="1" dirty="0"/>
              <a:t>Long term liabilities: </a:t>
            </a:r>
            <a:r>
              <a:rPr lang="en-US" sz="8000" dirty="0"/>
              <a:t>obligations that will mature and must be paid in a long period of time, over 12 months. </a:t>
            </a:r>
          </a:p>
          <a:p>
            <a:r>
              <a:rPr lang="en-US" sz="8000" dirty="0"/>
              <a:t>Usually such liabilities are used to cover the business needs for long-term investments. </a:t>
            </a:r>
          </a:p>
          <a:p>
            <a:r>
              <a:rPr lang="en-US" sz="8000" b="1" i="1" dirty="0"/>
              <a:t>Shareholders’ equity </a:t>
            </a:r>
            <a:r>
              <a:rPr lang="en-US" sz="8000" dirty="0"/>
              <a:t>(or net worth capital) is money put into a business by its owners for use by the business in acquiring assets and paying for the cash requirements of the business.</a:t>
            </a:r>
            <a:r>
              <a:rPr lang="en-US" sz="3600" dirty="0"/>
              <a:t> </a:t>
            </a:r>
          </a:p>
          <a:p>
            <a:pPr lvl="0"/>
            <a:endParaRPr lang="en-US" sz="2900" dirty="0"/>
          </a:p>
          <a:p>
            <a:pPr marL="512763" lvl="0" indent="-40005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48837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62D7F1-0B03-4D19-BECF-68A6C1566918}"/>
              </a:ext>
            </a:extLst>
          </p:cNvPr>
          <p:cNvSpPr/>
          <p:nvPr/>
        </p:nvSpPr>
        <p:spPr>
          <a:xfrm>
            <a:off x="80580" y="1327919"/>
            <a:ext cx="8649477" cy="175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Cash flow statement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/>
              <a:t>a summary of money coming into, and going out of, the business over a specific period.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cash flows (in and out) are summarized on the statement into three categories: </a:t>
            </a:r>
            <a:r>
              <a:rPr lang="en-US" b="1" i="1" dirty="0"/>
              <a:t>operating activities, investing activities </a:t>
            </a:r>
            <a:r>
              <a:rPr lang="en-US" dirty="0"/>
              <a:t>and </a:t>
            </a:r>
            <a:r>
              <a:rPr lang="en-US" b="1" i="1" dirty="0"/>
              <a:t>financing activities.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606C70-A3B2-4360-B10E-CA2DFBEAAB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668213" y="382213"/>
            <a:ext cx="3888154" cy="9063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7882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04716" y="1586203"/>
            <a:ext cx="8459366" cy="480526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Statement of cash flows shows only the historical data and differs from a cash flow forecast.</a:t>
            </a:r>
          </a:p>
          <a:p>
            <a:r>
              <a:rPr lang="en-US" b="1" i="1" dirty="0"/>
              <a:t>Operating activities</a:t>
            </a:r>
            <a:r>
              <a:rPr lang="en-US" dirty="0"/>
              <a:t>: are day-to-day activities that arise from the selling of goods and services and usually include:</a:t>
            </a:r>
          </a:p>
          <a:p>
            <a:pPr lvl="1"/>
            <a:r>
              <a:rPr lang="en-US" dirty="0"/>
              <a:t>receipts from income</a:t>
            </a:r>
          </a:p>
          <a:p>
            <a:pPr lvl="1"/>
            <a:r>
              <a:rPr lang="en-US" dirty="0"/>
              <a:t>payment for expenses and employees</a:t>
            </a:r>
          </a:p>
          <a:p>
            <a:pPr lvl="1"/>
            <a:r>
              <a:rPr lang="en-US" dirty="0"/>
              <a:t>payments received from customers (debtors)</a:t>
            </a:r>
          </a:p>
          <a:p>
            <a:pPr lvl="1"/>
            <a:r>
              <a:rPr lang="en-US" dirty="0"/>
              <a:t>payments made to suppliers (creditors)</a:t>
            </a:r>
          </a:p>
          <a:p>
            <a:r>
              <a:rPr lang="en-US" b="1" i="1" dirty="0"/>
              <a:t>Investing activities: </a:t>
            </a:r>
            <a:r>
              <a:rPr lang="en-US" dirty="0"/>
              <a:t>will support or promote the future activities of the business. </a:t>
            </a:r>
          </a:p>
          <a:p>
            <a:r>
              <a:rPr lang="en-US" dirty="0"/>
              <a:t>They are the purchase and sale of fixed assets, investments or other assets and can include:</a:t>
            </a:r>
          </a:p>
          <a:p>
            <a:pPr lvl="1"/>
            <a:r>
              <a:rPr lang="en-US" dirty="0"/>
              <a:t>payment for purchase of plant, equipment and property</a:t>
            </a:r>
          </a:p>
          <a:p>
            <a:pPr lvl="1"/>
            <a:r>
              <a:rPr lang="en-US" dirty="0"/>
              <a:t>proceeds from the sale of the above</a:t>
            </a:r>
          </a:p>
          <a:p>
            <a:pPr lvl="1"/>
            <a:r>
              <a:rPr lang="en-US" dirty="0"/>
              <a:t>payment for new investments, such as shares or term deposits</a:t>
            </a:r>
          </a:p>
          <a:p>
            <a:pPr lvl="1"/>
            <a:r>
              <a:rPr lang="en-US" dirty="0"/>
              <a:t>proceeds from the sale of investments</a:t>
            </a:r>
          </a:p>
          <a:p>
            <a:pPr lvl="1"/>
            <a:endParaRPr lang="en-US" dirty="0"/>
          </a:p>
          <a:p>
            <a:pPr marL="512763" lvl="0" indent="-40005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816135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04716" y="1586203"/>
            <a:ext cx="8459366" cy="4805265"/>
          </a:xfrm>
        </p:spPr>
        <p:txBody>
          <a:bodyPr>
            <a:normAutofit fontScale="92500" lnSpcReduction="10000"/>
          </a:bodyPr>
          <a:lstStyle/>
          <a:p>
            <a:r>
              <a:rPr lang="en-US" b="1" i="1" dirty="0"/>
              <a:t>Financing activities: </a:t>
            </a:r>
            <a:r>
              <a:rPr lang="en-US" dirty="0"/>
              <a:t>the methods by which a business finances its operations through:</a:t>
            </a:r>
          </a:p>
          <a:p>
            <a:pPr lvl="1"/>
            <a:r>
              <a:rPr lang="en-US" dirty="0"/>
              <a:t> borrowings from external stakeholders and equity injections</a:t>
            </a:r>
          </a:p>
          <a:p>
            <a:pPr lvl="1"/>
            <a:r>
              <a:rPr lang="en-US" dirty="0"/>
              <a:t> the repayment of debt or equity</a:t>
            </a:r>
          </a:p>
          <a:p>
            <a:pPr lvl="1"/>
            <a:r>
              <a:rPr lang="en-US" dirty="0"/>
              <a:t> the payment of dividends. 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r>
              <a:rPr lang="en-US" i="1" dirty="0"/>
              <a:t>Three warning signs, which in combination can indicate the potential for a business to fail, are:</a:t>
            </a:r>
            <a:endParaRPr lang="en-US" sz="2400" dirty="0"/>
          </a:p>
          <a:p>
            <a:pPr lvl="1"/>
            <a:r>
              <a:rPr lang="en-US" b="1" dirty="0">
                <a:solidFill>
                  <a:srgbClr val="9A0000"/>
                </a:solidFill>
              </a:rPr>
              <a:t>cash receipts are less than cash payments </a:t>
            </a:r>
            <a:r>
              <a:rPr lang="en-US" dirty="0"/>
              <a:t>(that is, you are running out of money)</a:t>
            </a:r>
          </a:p>
          <a:p>
            <a:pPr lvl="1"/>
            <a:r>
              <a:rPr lang="en-US" b="1" dirty="0">
                <a:solidFill>
                  <a:srgbClr val="9A0000"/>
                </a:solidFill>
              </a:rPr>
              <a:t>net operating cash flow is an “outflow”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dirty="0"/>
              <a:t>(that is, it is negative)</a:t>
            </a:r>
          </a:p>
          <a:p>
            <a:pPr lvl="1"/>
            <a:r>
              <a:rPr lang="en-US" b="1" dirty="0">
                <a:solidFill>
                  <a:srgbClr val="9A0000"/>
                </a:solidFill>
              </a:rPr>
              <a:t>net operating cash flow is less than profit after tax </a:t>
            </a:r>
            <a:r>
              <a:rPr lang="en-US" dirty="0"/>
              <a:t>(you are failing to collect your debts, paying creditors too quickly or building up inventory)</a:t>
            </a:r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156279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520670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Topic 1: General Business Knowledge</a:t>
            </a:r>
            <a:br>
              <a:rPr lang="en-US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2846233"/>
            <a:ext cx="7886700" cy="333073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en-US" dirty="0"/>
              <a:t>A business is a set of activities which is undertaken by one or more individuals to generate profit, by fulfilling the needs of its customers, through offering goods or services or a combination of both.</a:t>
            </a:r>
          </a:p>
          <a:p>
            <a:pPr marL="0" indent="0" algn="just">
              <a:buNone/>
            </a:pPr>
            <a:endParaRPr lang="en-US" sz="2400" dirty="0"/>
          </a:p>
          <a:p>
            <a:pPr marL="0" indent="0" algn="just">
              <a:buNone/>
            </a:pPr>
            <a:r>
              <a:rPr lang="en-US" sz="2400" i="1" dirty="0"/>
              <a:t>Different types of businesses: </a:t>
            </a:r>
          </a:p>
          <a:p>
            <a:pPr marL="568325" lvl="0" indent="-334963"/>
            <a:r>
              <a:rPr lang="en-US" sz="2400" dirty="0"/>
              <a:t>Businesses offering services </a:t>
            </a:r>
          </a:p>
          <a:p>
            <a:pPr marL="568325" lvl="0" indent="-334963"/>
            <a:r>
              <a:rPr lang="en-US" sz="2400" dirty="0"/>
              <a:t>Manufacturing businesses</a:t>
            </a:r>
          </a:p>
          <a:p>
            <a:pPr marL="568325" lvl="0" indent="-334963"/>
            <a:r>
              <a:rPr lang="en-US" sz="2400" dirty="0"/>
              <a:t>Retail businesses</a:t>
            </a:r>
          </a:p>
          <a:p>
            <a:pPr marL="0" indent="0" algn="just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4007176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86612" y="1601500"/>
            <a:ext cx="8271588" cy="1325563"/>
          </a:xfrm>
        </p:spPr>
        <p:txBody>
          <a:bodyPr>
            <a:noAutofit/>
          </a:bodyPr>
          <a:lstStyle/>
          <a:p>
            <a:r>
              <a:rPr lang="en-US" sz="2400" b="1" i="1" dirty="0"/>
              <a:t>Assessing business financial health </a:t>
            </a:r>
            <a:r>
              <a:rPr lang="en-US" sz="2400" dirty="0"/>
              <a:t>–the following ratios could be used to assess the financial health of a business performance:</a:t>
            </a:r>
            <a:br>
              <a:rPr lang="en-US" sz="2400" dirty="0"/>
            </a:br>
            <a:endParaRPr lang="el-GR" sz="24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628650" y="3023360"/>
            <a:ext cx="3886200" cy="3222894"/>
          </a:xfrm>
        </p:spPr>
        <p:txBody>
          <a:bodyPr>
            <a:normAutofit/>
          </a:bodyPr>
          <a:lstStyle/>
          <a:p>
            <a:pPr marL="625475" indent="-400050"/>
            <a:r>
              <a:rPr lang="en-US" sz="2600" b="1" dirty="0"/>
              <a:t>Liquidity ratios: 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current ratio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quick ratio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working capital</a:t>
            </a:r>
          </a:p>
          <a:p>
            <a:pPr marL="625475" indent="-400050"/>
            <a:r>
              <a:rPr lang="en-US" sz="2600" b="1" dirty="0"/>
              <a:t>Solvency ratios 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Leverage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Debt to assets</a:t>
            </a:r>
          </a:p>
          <a:p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29150" y="3023360"/>
            <a:ext cx="3886200" cy="3222894"/>
          </a:xfrm>
        </p:spPr>
        <p:txBody>
          <a:bodyPr>
            <a:normAutofit/>
          </a:bodyPr>
          <a:lstStyle/>
          <a:p>
            <a:pPr marL="625475" lvl="1" indent="-400050">
              <a:spcBef>
                <a:spcPts val="1000"/>
              </a:spcBef>
            </a:pPr>
            <a:r>
              <a:rPr lang="en-US" sz="2600" b="1" dirty="0"/>
              <a:t>Profitability ratios 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Gross margin ratio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Net margin ratio</a:t>
            </a:r>
          </a:p>
          <a:p>
            <a:pPr marL="625475" indent="-400050"/>
            <a:r>
              <a:rPr lang="en-US" sz="2600" b="1" dirty="0"/>
              <a:t>BSH ratios: 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ROA</a:t>
            </a:r>
          </a:p>
          <a:p>
            <a:pPr marL="915988" lvl="1" indent="-342900">
              <a:buFont typeface="Courier New" panose="02070309020205020404" pitchFamily="49" charset="0"/>
              <a:buChar char="o"/>
            </a:pPr>
            <a:r>
              <a:rPr lang="en-US" sz="2200" dirty="0"/>
              <a:t>ROI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13342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2537927"/>
            <a:ext cx="7886700" cy="3639037"/>
          </a:xfrm>
        </p:spPr>
        <p:txBody>
          <a:bodyPr>
            <a:normAutofit/>
          </a:bodyPr>
          <a:lstStyle/>
          <a:p>
            <a:pPr algn="just"/>
            <a:r>
              <a:rPr lang="en-US" dirty="0"/>
              <a:t>a business can take different legal forms;</a:t>
            </a:r>
          </a:p>
          <a:p>
            <a:pPr algn="just"/>
            <a:r>
              <a:rPr lang="en-US" dirty="0"/>
              <a:t>in Albania are regulated by the law no.9901 dt.14.04.2008 (with changes) for commercial companies. </a:t>
            </a:r>
          </a:p>
          <a:p>
            <a:pPr marL="0" indent="0" algn="just">
              <a:buNone/>
            </a:pPr>
            <a:endParaRPr lang="el-G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F7FF13-0F34-447F-8ECF-9CA5FDBB2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831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1884785"/>
            <a:ext cx="7886700" cy="1544215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dirty="0"/>
              <a:t>In order to </a:t>
            </a:r>
            <a:r>
              <a:rPr lang="en-US" b="1" i="1" dirty="0"/>
              <a:t>perform well</a:t>
            </a:r>
            <a:r>
              <a:rPr lang="en-US" dirty="0"/>
              <a:t>, </a:t>
            </a:r>
            <a:r>
              <a:rPr lang="en-US" b="1" i="1" dirty="0"/>
              <a:t>be efficient</a:t>
            </a:r>
            <a:r>
              <a:rPr lang="en-US" dirty="0"/>
              <a:t>, as well as </a:t>
            </a:r>
            <a:r>
              <a:rPr lang="en-US" b="1" i="1" dirty="0"/>
              <a:t>guarantee the elements of checks and balance</a:t>
            </a:r>
            <a:r>
              <a:rPr lang="en-US" dirty="0"/>
              <a:t>, a business must have a well-defined organizational structure. </a:t>
            </a:r>
            <a:endParaRPr lang="el-G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F7FF13-0F34-447F-8ECF-9CA5FDBB2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1DB2EC9-946A-4CE8-97A7-8AC6EF40D045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592242" y="3965316"/>
            <a:ext cx="3499485" cy="23050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E86E67-5BD0-42BB-A364-86CDCB56A16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932659" y="4374891"/>
            <a:ext cx="3653129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678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1856793"/>
            <a:ext cx="7886700" cy="43201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A business can organize its activity by:</a:t>
            </a:r>
          </a:p>
          <a:p>
            <a:pPr marL="625475" algn="just"/>
            <a:r>
              <a:rPr lang="en-US" dirty="0"/>
              <a:t>Activity</a:t>
            </a:r>
          </a:p>
          <a:p>
            <a:pPr marL="625475" algn="just"/>
            <a:r>
              <a:rPr lang="en-US" dirty="0"/>
              <a:t>Product</a:t>
            </a:r>
          </a:p>
          <a:p>
            <a:pPr marL="625475" algn="just"/>
            <a:r>
              <a:rPr lang="en-US" dirty="0"/>
              <a:t>Geographical location</a:t>
            </a:r>
          </a:p>
          <a:p>
            <a:pPr marL="0" indent="0" algn="just">
              <a:buNone/>
            </a:pPr>
            <a:endParaRPr lang="el-G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F7FF13-0F34-447F-8ECF-9CA5FDBB2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850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1856793"/>
            <a:ext cx="7886700" cy="43201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Main business functions:</a:t>
            </a:r>
          </a:p>
          <a:p>
            <a:pPr marL="512763" indent="-457200"/>
            <a:r>
              <a:rPr lang="en-US" dirty="0"/>
              <a:t>Administration</a:t>
            </a:r>
          </a:p>
          <a:p>
            <a:pPr marL="512763" indent="-457200"/>
            <a:r>
              <a:rPr lang="en-US" dirty="0"/>
              <a:t>Marketing</a:t>
            </a:r>
          </a:p>
          <a:p>
            <a:pPr marL="512763" indent="-457200"/>
            <a:r>
              <a:rPr lang="en-US" dirty="0"/>
              <a:t>Finance</a:t>
            </a:r>
          </a:p>
          <a:p>
            <a:pPr marL="512763" indent="-457200"/>
            <a:r>
              <a:rPr lang="en-US" dirty="0"/>
              <a:t>Operations</a:t>
            </a:r>
          </a:p>
          <a:p>
            <a:pPr marL="512763" indent="-457200"/>
            <a:r>
              <a:rPr lang="en-US" dirty="0"/>
              <a:t>Human resources</a:t>
            </a:r>
          </a:p>
          <a:p>
            <a:pPr marL="512763" indent="-457200"/>
            <a:r>
              <a:rPr lang="en-US" dirty="0"/>
              <a:t>Information technology.</a:t>
            </a:r>
          </a:p>
          <a:p>
            <a:pPr marL="0" indent="0" algn="just">
              <a:buNone/>
            </a:pPr>
            <a:endParaRPr lang="el-GR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DF7FF13-0F34-447F-8ECF-9CA5FDBB2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65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628650" y="1520670"/>
            <a:ext cx="7886700" cy="1325563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sz="3600" dirty="0"/>
              <a:t>Topic 2: General Enterprise Management Skills</a:t>
            </a:r>
            <a:br>
              <a:rPr lang="en-US" dirty="0"/>
            </a:b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2846233"/>
            <a:ext cx="7886700" cy="333073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b="1" i="1" dirty="0"/>
              <a:t>What is Management?</a:t>
            </a:r>
            <a:r>
              <a:rPr lang="en-US" sz="2400" dirty="0"/>
              <a:t>   Management is running a business efficiently by combining resources, people and ideas to achieve the goals of the business. 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515658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628650" y="1690693"/>
            <a:ext cx="7886700" cy="44862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400" dirty="0"/>
              <a:t>   </a:t>
            </a:r>
            <a:endParaRPr lang="el-GR" sz="2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1CBDCC0-3C9E-4712-9637-03E72E8CDC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782346"/>
              </p:ext>
            </p:extLst>
          </p:nvPr>
        </p:nvGraphicFramePr>
        <p:xfrm>
          <a:off x="419878" y="2429357"/>
          <a:ext cx="8095472" cy="35965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0573">
                  <a:extLst>
                    <a:ext uri="{9D8B030D-6E8A-4147-A177-3AD203B41FA5}">
                      <a16:colId xmlns:a16="http://schemas.microsoft.com/office/drawing/2014/main" val="1962746044"/>
                    </a:ext>
                  </a:extLst>
                </a:gridCol>
                <a:gridCol w="6224899">
                  <a:extLst>
                    <a:ext uri="{9D8B030D-6E8A-4147-A177-3AD203B41FA5}">
                      <a16:colId xmlns:a16="http://schemas.microsoft.com/office/drawing/2014/main" val="2321739308"/>
                    </a:ext>
                  </a:extLst>
                </a:gridCol>
              </a:tblGrid>
              <a:tr h="876228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Planning: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Making plans for the future of the business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6848461"/>
                  </a:ext>
                </a:extLst>
              </a:tr>
              <a:tr h="967835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Organizing: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Developing ways to carry out the plans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5672559"/>
                  </a:ext>
                </a:extLst>
              </a:tr>
              <a:tr h="876228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Directing: 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Directing the business to implement the plans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98395184"/>
                  </a:ext>
                </a:extLst>
              </a:tr>
              <a:tr h="876228"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Controlling: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  <a:p>
                      <a:pPr marL="0" marR="0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Monitoring the progress of the business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4579505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65E74B2F-6009-4693-A432-E18238A66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923" y="1690693"/>
            <a:ext cx="880407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1" i="0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Management cycle: </a:t>
            </a:r>
            <a:r>
              <a:rPr kumimoji="0" lang="en-US" altLang="en-US" sz="2400" b="1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Proper management should undergo four steps:</a:t>
            </a:r>
            <a:endParaRPr kumimoji="0" lang="en-US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106160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Θέμα του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Θέμα του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Θέμα του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</TotalTime>
  <Words>1559</Words>
  <Application>Microsoft Office PowerPoint</Application>
  <PresentationFormat>On-screen Show (4:3)</PresentationFormat>
  <Paragraphs>187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Century</vt:lpstr>
      <vt:lpstr>Courier New</vt:lpstr>
      <vt:lpstr>Θέμα του Office</vt:lpstr>
      <vt:lpstr>PowerPoint Presentation</vt:lpstr>
      <vt:lpstr>AGROINNOECO </vt:lpstr>
      <vt:lpstr> Topic 1: General Business Knowledge </vt:lpstr>
      <vt:lpstr>PowerPoint Presentation</vt:lpstr>
      <vt:lpstr>PowerPoint Presentation</vt:lpstr>
      <vt:lpstr>PowerPoint Presentation</vt:lpstr>
      <vt:lpstr>PowerPoint Presentation</vt:lpstr>
      <vt:lpstr> Topic 2: General Enterprise Management Skills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Topic 3: General Financial Literacy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Topic 4: General accounting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Assessing business financial health –the following ratios could be used to assess the financial health of a business performance: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nikos-maria</dc:creator>
  <cp:lastModifiedBy>Amalia Tola</cp:lastModifiedBy>
  <cp:revision>21</cp:revision>
  <dcterms:created xsi:type="dcterms:W3CDTF">2018-04-11T10:41:41Z</dcterms:created>
  <dcterms:modified xsi:type="dcterms:W3CDTF">2019-02-04T13:41:42Z</dcterms:modified>
</cp:coreProperties>
</file>