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 id="2147483768" r:id="rId5"/>
    <p:sldMasterId id="2147483780" r:id="rId6"/>
    <p:sldMasterId id="2147483792" r:id="rId7"/>
    <p:sldMasterId id="2147483804" r:id="rId8"/>
    <p:sldMasterId id="2147483816" r:id="rId9"/>
  </p:sldMasterIdLst>
  <p:sldIdLst>
    <p:sldId id="257" r:id="rId10"/>
    <p:sldId id="258" r:id="rId11"/>
    <p:sldId id="260" r:id="rId12"/>
    <p:sldId id="262" r:id="rId13"/>
    <p:sldId id="263" r:id="rId14"/>
    <p:sldId id="264" r:id="rId15"/>
    <p:sldId id="265" r:id="rId16"/>
    <p:sldId id="266" r:id="rId17"/>
    <p:sldId id="281" r:id="rId18"/>
    <p:sldId id="269" r:id="rId19"/>
    <p:sldId id="282" r:id="rId20"/>
    <p:sldId id="283" r:id="rId21"/>
    <p:sldId id="284" r:id="rId22"/>
    <p:sldId id="285" r:id="rId23"/>
    <p:sldId id="286" r:id="rId24"/>
    <p:sldId id="267" r:id="rId25"/>
    <p:sldId id="287" r:id="rId26"/>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7486"/>
    <a:srgbClr val="599B99"/>
    <a:srgbClr val="00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96" d="100"/>
          <a:sy n="96" d="100"/>
        </p:scale>
        <p:origin x="-1094" y="211"/>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 Type="http://schemas.openxmlformats.org/officeDocument/2006/relationships/slideMaster" Target="slideMasters/slideMaster3.xml"/><Relationship Id="rId21" Type="http://schemas.openxmlformats.org/officeDocument/2006/relationships/slide" Target="slides/slide12.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viewProps" Target="viewProps.xml"/><Relationship Id="rId10" Type="http://schemas.openxmlformats.org/officeDocument/2006/relationships/slide" Target="slides/slide1.xml"/><Relationship Id="rId19" Type="http://schemas.openxmlformats.org/officeDocument/2006/relationships/slide" Target="slides/slide10.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F6EAFB1-5BDE-42D2-AB1E-4DD3D3678720}" type="doc">
      <dgm:prSet loTypeId="urn:microsoft.com/office/officeart/2005/8/layout/radial3" loCatId="cycle" qsTypeId="urn:microsoft.com/office/officeart/2005/8/quickstyle/simple1" qsCatId="simple" csTypeId="urn:microsoft.com/office/officeart/2005/8/colors/accent1_2" csCatId="accent1" phldr="1"/>
      <dgm:spPr/>
      <dgm:t>
        <a:bodyPr/>
        <a:lstStyle/>
        <a:p>
          <a:endParaRPr lang="pl-PL"/>
        </a:p>
      </dgm:t>
    </dgm:pt>
    <dgm:pt modelId="{23CD710B-3238-456C-A409-6394941BB3F2}">
      <dgm:prSet phldrT="[Tekst]" custT="1"/>
      <dgm:spPr>
        <a:solidFill>
          <a:srgbClr val="3C7486">
            <a:alpha val="40000"/>
          </a:srgbClr>
        </a:solidFill>
        <a:ln>
          <a:solidFill>
            <a:srgbClr val="3C7486"/>
          </a:solidFill>
        </a:ln>
      </dgm:spPr>
      <dgm:t>
        <a:bodyPr/>
        <a:lstStyle/>
        <a:p>
          <a:r>
            <a:rPr lang="pl-PL" sz="900" b="1" baseline="0" dirty="0">
              <a:solidFill>
                <a:schemeClr val="bg1"/>
              </a:solidFill>
              <a:latin typeface="Century" panose="02040604050505020304" pitchFamily="18" charset="0"/>
            </a:rPr>
            <a:t>Lenders (banks, bondholders)</a:t>
          </a:r>
        </a:p>
      </dgm:t>
    </dgm:pt>
    <dgm:pt modelId="{3B578318-36B2-45F7-B339-108479FB9214}" type="parTrans" cxnId="{8E58BE5E-5F2B-4465-9A18-CD2C977158D0}">
      <dgm:prSet/>
      <dgm:spPr/>
      <dgm:t>
        <a:bodyPr/>
        <a:lstStyle/>
        <a:p>
          <a:endParaRPr lang="pl-PL" sz="900">
            <a:solidFill>
              <a:schemeClr val="bg1"/>
            </a:solidFill>
            <a:latin typeface="Century" panose="02040604050505020304" pitchFamily="18" charset="0"/>
          </a:endParaRPr>
        </a:p>
      </dgm:t>
    </dgm:pt>
    <dgm:pt modelId="{79465F5F-D90E-4EA6-B9C5-5B52F245E727}" type="sibTrans" cxnId="{8E58BE5E-5F2B-4465-9A18-CD2C977158D0}">
      <dgm:prSet/>
      <dgm:spPr/>
      <dgm:t>
        <a:bodyPr/>
        <a:lstStyle/>
        <a:p>
          <a:endParaRPr lang="pl-PL" sz="900">
            <a:solidFill>
              <a:schemeClr val="bg1"/>
            </a:solidFill>
            <a:latin typeface="Century" panose="02040604050505020304" pitchFamily="18" charset="0"/>
          </a:endParaRPr>
        </a:p>
      </dgm:t>
    </dgm:pt>
    <dgm:pt modelId="{1E4AAD90-67FE-4D5B-B3C1-CF6EB6DE1899}">
      <dgm:prSet phldrT="[Tekst]" custT="1"/>
      <dgm:spPr>
        <a:solidFill>
          <a:srgbClr val="3C7486">
            <a:alpha val="40000"/>
          </a:srgbClr>
        </a:solidFill>
        <a:ln>
          <a:solidFill>
            <a:srgbClr val="3C7486"/>
          </a:solidFill>
        </a:ln>
      </dgm:spPr>
      <dgm:t>
        <a:bodyPr/>
        <a:lstStyle/>
        <a:p>
          <a:r>
            <a:rPr lang="pl-PL" sz="900" b="1" baseline="0">
              <a:solidFill>
                <a:schemeClr val="bg1"/>
              </a:solidFill>
              <a:latin typeface="Century" panose="02040604050505020304" pitchFamily="18" charset="0"/>
            </a:rPr>
            <a:t>Shareholders</a:t>
          </a:r>
        </a:p>
      </dgm:t>
    </dgm:pt>
    <dgm:pt modelId="{F859582A-E91A-46F8-BEA2-8667265D10E0}" type="parTrans" cxnId="{86D79979-237C-403A-BC04-06C15E166E7A}">
      <dgm:prSet/>
      <dgm:spPr/>
      <dgm:t>
        <a:bodyPr/>
        <a:lstStyle/>
        <a:p>
          <a:endParaRPr lang="pl-PL" sz="900">
            <a:solidFill>
              <a:schemeClr val="bg1"/>
            </a:solidFill>
            <a:latin typeface="Century" panose="02040604050505020304" pitchFamily="18" charset="0"/>
          </a:endParaRPr>
        </a:p>
      </dgm:t>
    </dgm:pt>
    <dgm:pt modelId="{6475ED03-45B3-40EF-AA31-069E43AB24D0}" type="sibTrans" cxnId="{86D79979-237C-403A-BC04-06C15E166E7A}">
      <dgm:prSet/>
      <dgm:spPr/>
      <dgm:t>
        <a:bodyPr/>
        <a:lstStyle/>
        <a:p>
          <a:endParaRPr lang="pl-PL" sz="900">
            <a:solidFill>
              <a:schemeClr val="bg1"/>
            </a:solidFill>
            <a:latin typeface="Century" panose="02040604050505020304" pitchFamily="18" charset="0"/>
          </a:endParaRPr>
        </a:p>
      </dgm:t>
    </dgm:pt>
    <dgm:pt modelId="{0BE77A9A-4969-4172-9750-96E35974858A}">
      <dgm:prSet phldrT="[Tekst]" custT="1"/>
      <dgm:spPr>
        <a:solidFill>
          <a:srgbClr val="3C7486">
            <a:alpha val="40000"/>
          </a:srgbClr>
        </a:solidFill>
        <a:ln>
          <a:solidFill>
            <a:srgbClr val="3C7486"/>
          </a:solidFill>
        </a:ln>
      </dgm:spPr>
      <dgm:t>
        <a:bodyPr/>
        <a:lstStyle/>
        <a:p>
          <a:r>
            <a:rPr lang="pl-PL" sz="900" b="1" baseline="0">
              <a:solidFill>
                <a:schemeClr val="bg1"/>
              </a:solidFill>
              <a:latin typeface="Century" panose="02040604050505020304" pitchFamily="18" charset="0"/>
            </a:rPr>
            <a:t>Employees</a:t>
          </a:r>
        </a:p>
      </dgm:t>
    </dgm:pt>
    <dgm:pt modelId="{4BBBFC41-E811-49BA-8EE8-F9E1C687E86E}" type="parTrans" cxnId="{EFAFD575-8636-4247-9E88-AE72DF1179E3}">
      <dgm:prSet/>
      <dgm:spPr/>
      <dgm:t>
        <a:bodyPr/>
        <a:lstStyle/>
        <a:p>
          <a:endParaRPr lang="pl-PL" sz="900">
            <a:solidFill>
              <a:schemeClr val="bg1"/>
            </a:solidFill>
            <a:latin typeface="Century" panose="02040604050505020304" pitchFamily="18" charset="0"/>
          </a:endParaRPr>
        </a:p>
      </dgm:t>
    </dgm:pt>
    <dgm:pt modelId="{9522E763-7697-41F9-9F30-C40B1609E06B}" type="sibTrans" cxnId="{EFAFD575-8636-4247-9E88-AE72DF1179E3}">
      <dgm:prSet/>
      <dgm:spPr/>
      <dgm:t>
        <a:bodyPr/>
        <a:lstStyle/>
        <a:p>
          <a:endParaRPr lang="pl-PL" sz="900">
            <a:solidFill>
              <a:schemeClr val="bg1"/>
            </a:solidFill>
            <a:latin typeface="Century" panose="02040604050505020304" pitchFamily="18" charset="0"/>
          </a:endParaRPr>
        </a:p>
      </dgm:t>
    </dgm:pt>
    <dgm:pt modelId="{504C1659-CCCA-4BA9-BCB1-1EF2F0118D1F}">
      <dgm:prSet phldrT="[Tekst]" custT="1"/>
      <dgm:spPr>
        <a:solidFill>
          <a:srgbClr val="3C7486">
            <a:alpha val="40000"/>
          </a:srgbClr>
        </a:solidFill>
        <a:ln>
          <a:solidFill>
            <a:srgbClr val="3C7486"/>
          </a:solidFill>
        </a:ln>
      </dgm:spPr>
      <dgm:t>
        <a:bodyPr/>
        <a:lstStyle/>
        <a:p>
          <a:r>
            <a:rPr lang="pl-PL" sz="900" b="1" baseline="0">
              <a:solidFill>
                <a:schemeClr val="bg1"/>
              </a:solidFill>
              <a:latin typeface="Century" panose="02040604050505020304" pitchFamily="18" charset="0"/>
            </a:rPr>
            <a:t>Customers</a:t>
          </a:r>
        </a:p>
      </dgm:t>
    </dgm:pt>
    <dgm:pt modelId="{94691632-12BF-4226-B767-A46B644B1FBE}" type="parTrans" cxnId="{6B6180BE-7285-4495-BD4C-B4869DA13DA8}">
      <dgm:prSet/>
      <dgm:spPr/>
      <dgm:t>
        <a:bodyPr/>
        <a:lstStyle/>
        <a:p>
          <a:endParaRPr lang="pl-PL" sz="900">
            <a:solidFill>
              <a:schemeClr val="bg1"/>
            </a:solidFill>
            <a:latin typeface="Century" panose="02040604050505020304" pitchFamily="18" charset="0"/>
          </a:endParaRPr>
        </a:p>
      </dgm:t>
    </dgm:pt>
    <dgm:pt modelId="{EF809D02-D401-492A-AECB-DAD39EB07912}" type="sibTrans" cxnId="{6B6180BE-7285-4495-BD4C-B4869DA13DA8}">
      <dgm:prSet/>
      <dgm:spPr/>
      <dgm:t>
        <a:bodyPr/>
        <a:lstStyle/>
        <a:p>
          <a:endParaRPr lang="pl-PL" sz="900">
            <a:solidFill>
              <a:schemeClr val="bg1"/>
            </a:solidFill>
            <a:latin typeface="Century" panose="02040604050505020304" pitchFamily="18" charset="0"/>
          </a:endParaRPr>
        </a:p>
      </dgm:t>
    </dgm:pt>
    <dgm:pt modelId="{8FC68FBA-56DE-4F4F-B3D8-DF613585B675}">
      <dgm:prSet phldrT="[Tekst]" custT="1"/>
      <dgm:spPr>
        <a:solidFill>
          <a:srgbClr val="3C7486">
            <a:alpha val="40000"/>
          </a:srgbClr>
        </a:solidFill>
        <a:ln>
          <a:solidFill>
            <a:srgbClr val="3C7486"/>
          </a:solidFill>
        </a:ln>
      </dgm:spPr>
      <dgm:t>
        <a:bodyPr/>
        <a:lstStyle/>
        <a:p>
          <a:r>
            <a:rPr lang="pl-PL" sz="900" b="1" baseline="0">
              <a:solidFill>
                <a:schemeClr val="bg1"/>
              </a:solidFill>
              <a:latin typeface="Century" panose="02040604050505020304" pitchFamily="18" charset="0"/>
            </a:rPr>
            <a:t>Local community</a:t>
          </a:r>
        </a:p>
      </dgm:t>
    </dgm:pt>
    <dgm:pt modelId="{47DD577E-C497-4C87-B6DB-9FACE60AD069}" type="parTrans" cxnId="{048FA75C-60F2-4294-961D-C04F980E5D37}">
      <dgm:prSet/>
      <dgm:spPr/>
      <dgm:t>
        <a:bodyPr/>
        <a:lstStyle/>
        <a:p>
          <a:endParaRPr lang="pl-PL" sz="900">
            <a:solidFill>
              <a:schemeClr val="bg1"/>
            </a:solidFill>
            <a:latin typeface="Century" panose="02040604050505020304" pitchFamily="18" charset="0"/>
          </a:endParaRPr>
        </a:p>
      </dgm:t>
    </dgm:pt>
    <dgm:pt modelId="{555D429A-4B56-4DA8-925D-D87A8CD7BC19}" type="sibTrans" cxnId="{048FA75C-60F2-4294-961D-C04F980E5D37}">
      <dgm:prSet/>
      <dgm:spPr/>
      <dgm:t>
        <a:bodyPr/>
        <a:lstStyle/>
        <a:p>
          <a:endParaRPr lang="pl-PL" sz="900">
            <a:solidFill>
              <a:schemeClr val="bg1"/>
            </a:solidFill>
            <a:latin typeface="Century" panose="02040604050505020304" pitchFamily="18" charset="0"/>
          </a:endParaRPr>
        </a:p>
      </dgm:t>
    </dgm:pt>
    <dgm:pt modelId="{93B1CBC6-8F41-49C1-B771-7CC83F00B7EA}">
      <dgm:prSet phldrT="[Tekst]" custT="1"/>
      <dgm:spPr>
        <a:solidFill>
          <a:srgbClr val="3C7486">
            <a:alpha val="40000"/>
          </a:srgbClr>
        </a:solidFill>
        <a:ln>
          <a:solidFill>
            <a:srgbClr val="3C7486"/>
          </a:solidFill>
        </a:ln>
      </dgm:spPr>
      <dgm:t>
        <a:bodyPr/>
        <a:lstStyle/>
        <a:p>
          <a:r>
            <a:rPr lang="pl-PL" sz="900" b="1" baseline="0">
              <a:solidFill>
                <a:schemeClr val="bg1"/>
              </a:solidFill>
              <a:latin typeface="Century" panose="02040604050505020304" pitchFamily="18" charset="0"/>
            </a:rPr>
            <a:t>Suppliers</a:t>
          </a:r>
        </a:p>
      </dgm:t>
    </dgm:pt>
    <dgm:pt modelId="{5203CF8D-5C1C-488B-A747-5204066DDCD7}" type="parTrans" cxnId="{D107AD32-0E2A-48A8-89BA-BFD21D809529}">
      <dgm:prSet/>
      <dgm:spPr/>
      <dgm:t>
        <a:bodyPr/>
        <a:lstStyle/>
        <a:p>
          <a:endParaRPr lang="pl-PL" sz="900">
            <a:solidFill>
              <a:schemeClr val="bg1"/>
            </a:solidFill>
            <a:latin typeface="Century" panose="02040604050505020304" pitchFamily="18" charset="0"/>
          </a:endParaRPr>
        </a:p>
      </dgm:t>
    </dgm:pt>
    <dgm:pt modelId="{C8ABF004-925A-41C9-92D2-7C0FD3ED35BE}" type="sibTrans" cxnId="{D107AD32-0E2A-48A8-89BA-BFD21D809529}">
      <dgm:prSet/>
      <dgm:spPr/>
      <dgm:t>
        <a:bodyPr/>
        <a:lstStyle/>
        <a:p>
          <a:endParaRPr lang="pl-PL" sz="900">
            <a:solidFill>
              <a:schemeClr val="bg1"/>
            </a:solidFill>
            <a:latin typeface="Century" panose="02040604050505020304" pitchFamily="18" charset="0"/>
          </a:endParaRPr>
        </a:p>
      </dgm:t>
    </dgm:pt>
    <dgm:pt modelId="{B3ECF685-FE23-4A0C-824C-65FAD52E29A3}">
      <dgm:prSet phldrT="[Tekst]" custT="1"/>
      <dgm:spPr>
        <a:solidFill>
          <a:srgbClr val="3C7486">
            <a:alpha val="40000"/>
          </a:srgbClr>
        </a:solidFill>
        <a:ln>
          <a:solidFill>
            <a:srgbClr val="3C7486"/>
          </a:solidFill>
        </a:ln>
      </dgm:spPr>
      <dgm:t>
        <a:bodyPr/>
        <a:lstStyle/>
        <a:p>
          <a:r>
            <a:rPr lang="pl-PL" sz="900" b="1" baseline="0">
              <a:solidFill>
                <a:schemeClr val="bg1"/>
              </a:solidFill>
              <a:latin typeface="Century" panose="02040604050505020304" pitchFamily="18" charset="0"/>
            </a:rPr>
            <a:t>Government</a:t>
          </a:r>
        </a:p>
      </dgm:t>
    </dgm:pt>
    <dgm:pt modelId="{4577176C-5765-467C-B0D3-4C1AF84F7D5A}" type="parTrans" cxnId="{B97DBCCE-8314-4468-B30E-E75A22B808FD}">
      <dgm:prSet/>
      <dgm:spPr/>
      <dgm:t>
        <a:bodyPr/>
        <a:lstStyle/>
        <a:p>
          <a:endParaRPr lang="pl-PL" sz="900">
            <a:solidFill>
              <a:schemeClr val="bg1"/>
            </a:solidFill>
            <a:latin typeface="Century" panose="02040604050505020304" pitchFamily="18" charset="0"/>
          </a:endParaRPr>
        </a:p>
      </dgm:t>
    </dgm:pt>
    <dgm:pt modelId="{83699BDF-7E09-4E3F-A2EE-C2CDA2B1504E}" type="sibTrans" cxnId="{B97DBCCE-8314-4468-B30E-E75A22B808FD}">
      <dgm:prSet/>
      <dgm:spPr/>
      <dgm:t>
        <a:bodyPr/>
        <a:lstStyle/>
        <a:p>
          <a:endParaRPr lang="pl-PL" sz="900">
            <a:solidFill>
              <a:schemeClr val="bg1"/>
            </a:solidFill>
            <a:latin typeface="Century" panose="02040604050505020304" pitchFamily="18" charset="0"/>
          </a:endParaRPr>
        </a:p>
      </dgm:t>
    </dgm:pt>
    <dgm:pt modelId="{977142E4-7D47-457B-B780-53B184E74A62}">
      <dgm:prSet phldrT="[Tekst]" custT="1"/>
      <dgm:spPr>
        <a:solidFill>
          <a:srgbClr val="3C7486">
            <a:alpha val="40000"/>
          </a:srgbClr>
        </a:solidFill>
        <a:ln>
          <a:solidFill>
            <a:srgbClr val="3C7486"/>
          </a:solidFill>
        </a:ln>
      </dgm:spPr>
      <dgm:t>
        <a:bodyPr/>
        <a:lstStyle/>
        <a:p>
          <a:r>
            <a:rPr lang="pl-PL" sz="900" b="1" baseline="0">
              <a:solidFill>
                <a:schemeClr val="bg1"/>
              </a:solidFill>
              <a:latin typeface="Century" panose="02040604050505020304" pitchFamily="18" charset="0"/>
            </a:rPr>
            <a:t>Media</a:t>
          </a:r>
        </a:p>
      </dgm:t>
    </dgm:pt>
    <dgm:pt modelId="{06C6F7B2-9847-40D3-9D8B-FEB1683BD243}" type="parTrans" cxnId="{859BDA39-B0B8-4457-BF7E-3054BF29D219}">
      <dgm:prSet/>
      <dgm:spPr/>
      <dgm:t>
        <a:bodyPr/>
        <a:lstStyle/>
        <a:p>
          <a:endParaRPr lang="pl-PL" sz="900">
            <a:solidFill>
              <a:schemeClr val="bg1"/>
            </a:solidFill>
            <a:latin typeface="Century" panose="02040604050505020304" pitchFamily="18" charset="0"/>
          </a:endParaRPr>
        </a:p>
      </dgm:t>
    </dgm:pt>
    <dgm:pt modelId="{C4A75089-6EE0-4242-BE33-B5D2EC17FC9E}" type="sibTrans" cxnId="{859BDA39-B0B8-4457-BF7E-3054BF29D219}">
      <dgm:prSet/>
      <dgm:spPr/>
      <dgm:t>
        <a:bodyPr/>
        <a:lstStyle/>
        <a:p>
          <a:endParaRPr lang="pl-PL" sz="900">
            <a:solidFill>
              <a:schemeClr val="bg1"/>
            </a:solidFill>
            <a:latin typeface="Century" panose="02040604050505020304" pitchFamily="18" charset="0"/>
          </a:endParaRPr>
        </a:p>
      </dgm:t>
    </dgm:pt>
    <dgm:pt modelId="{DA16D130-F7D2-4899-B221-AFE212B64BF7}">
      <dgm:prSet phldrT="[Tekst]" custT="1"/>
      <dgm:spPr>
        <a:solidFill>
          <a:srgbClr val="3C7486">
            <a:alpha val="40000"/>
          </a:srgbClr>
        </a:solidFill>
        <a:ln>
          <a:solidFill>
            <a:srgbClr val="3C7486"/>
          </a:solidFill>
        </a:ln>
      </dgm:spPr>
      <dgm:t>
        <a:bodyPr/>
        <a:lstStyle/>
        <a:p>
          <a:r>
            <a:rPr lang="pl-PL" sz="900" b="1" baseline="0" dirty="0">
              <a:solidFill>
                <a:schemeClr val="bg1"/>
              </a:solidFill>
              <a:latin typeface="Century" panose="02040604050505020304" pitchFamily="18" charset="0"/>
            </a:rPr>
            <a:t>Others</a:t>
          </a:r>
        </a:p>
      </dgm:t>
    </dgm:pt>
    <dgm:pt modelId="{BEA82069-CCDE-4979-A149-9E4B6C2D27CA}" type="parTrans" cxnId="{F8C55F29-5824-43DF-9B3C-32D9D7C115CF}">
      <dgm:prSet/>
      <dgm:spPr/>
      <dgm:t>
        <a:bodyPr/>
        <a:lstStyle/>
        <a:p>
          <a:endParaRPr lang="pl-PL" sz="900">
            <a:solidFill>
              <a:schemeClr val="bg1"/>
            </a:solidFill>
            <a:latin typeface="Century" panose="02040604050505020304" pitchFamily="18" charset="0"/>
          </a:endParaRPr>
        </a:p>
      </dgm:t>
    </dgm:pt>
    <dgm:pt modelId="{BC931D19-1FB3-4838-A3E7-4E7AC686D2CD}" type="sibTrans" cxnId="{F8C55F29-5824-43DF-9B3C-32D9D7C115CF}">
      <dgm:prSet/>
      <dgm:spPr/>
      <dgm:t>
        <a:bodyPr/>
        <a:lstStyle/>
        <a:p>
          <a:endParaRPr lang="pl-PL" sz="900">
            <a:solidFill>
              <a:schemeClr val="bg1"/>
            </a:solidFill>
            <a:latin typeface="Century" panose="02040604050505020304" pitchFamily="18" charset="0"/>
          </a:endParaRPr>
        </a:p>
      </dgm:t>
    </dgm:pt>
    <dgm:pt modelId="{F2CBB7CC-2D2D-4221-B08E-19E807DFC200}">
      <dgm:prSet phldrT="[Tekst]" custT="1"/>
      <dgm:spPr>
        <a:solidFill>
          <a:srgbClr val="3C7486">
            <a:alpha val="50000"/>
          </a:srgbClr>
        </a:solidFill>
        <a:ln>
          <a:solidFill>
            <a:srgbClr val="3C7486"/>
          </a:solidFill>
        </a:ln>
      </dgm:spPr>
      <dgm:t>
        <a:bodyPr/>
        <a:lstStyle/>
        <a:p>
          <a:r>
            <a:rPr lang="pl-PL" sz="1100" b="1">
              <a:solidFill>
                <a:schemeClr val="bg1"/>
              </a:solidFill>
              <a:latin typeface="Century" panose="02040604050505020304" pitchFamily="18" charset="0"/>
            </a:rPr>
            <a:t>Enterprise</a:t>
          </a:r>
        </a:p>
      </dgm:t>
    </dgm:pt>
    <dgm:pt modelId="{19CDCFF9-6F83-4871-884E-66ABC1E84F46}" type="sibTrans" cxnId="{09BC9A28-96A7-49E5-9241-DB53D4C6FF86}">
      <dgm:prSet/>
      <dgm:spPr/>
      <dgm:t>
        <a:bodyPr/>
        <a:lstStyle/>
        <a:p>
          <a:endParaRPr lang="pl-PL" sz="900">
            <a:solidFill>
              <a:schemeClr val="bg1"/>
            </a:solidFill>
            <a:latin typeface="Century" panose="02040604050505020304" pitchFamily="18" charset="0"/>
          </a:endParaRPr>
        </a:p>
      </dgm:t>
    </dgm:pt>
    <dgm:pt modelId="{C0246967-F9A9-4E68-9109-55A51FC648E9}" type="parTrans" cxnId="{09BC9A28-96A7-49E5-9241-DB53D4C6FF86}">
      <dgm:prSet/>
      <dgm:spPr/>
      <dgm:t>
        <a:bodyPr/>
        <a:lstStyle/>
        <a:p>
          <a:endParaRPr lang="pl-PL" sz="900">
            <a:solidFill>
              <a:schemeClr val="bg1"/>
            </a:solidFill>
            <a:latin typeface="Century" panose="02040604050505020304" pitchFamily="18" charset="0"/>
          </a:endParaRPr>
        </a:p>
      </dgm:t>
    </dgm:pt>
    <dgm:pt modelId="{603C0AF0-94E3-4BEE-9C09-0AD283653F54}" type="pres">
      <dgm:prSet presAssocID="{AF6EAFB1-5BDE-42D2-AB1E-4DD3D3678720}" presName="composite" presStyleCnt="0">
        <dgm:presLayoutVars>
          <dgm:chMax val="1"/>
          <dgm:dir/>
          <dgm:resizeHandles val="exact"/>
        </dgm:presLayoutVars>
      </dgm:prSet>
      <dgm:spPr/>
      <dgm:t>
        <a:bodyPr/>
        <a:lstStyle/>
        <a:p>
          <a:endParaRPr lang="pl-PL"/>
        </a:p>
      </dgm:t>
    </dgm:pt>
    <dgm:pt modelId="{B8357FD6-7C27-40E2-A670-CAFD32AD2754}" type="pres">
      <dgm:prSet presAssocID="{AF6EAFB1-5BDE-42D2-AB1E-4DD3D3678720}" presName="radial" presStyleCnt="0">
        <dgm:presLayoutVars>
          <dgm:animLvl val="ctr"/>
        </dgm:presLayoutVars>
      </dgm:prSet>
      <dgm:spPr/>
    </dgm:pt>
    <dgm:pt modelId="{30AA7AE7-9FCC-4950-A105-054D3354D4C4}" type="pres">
      <dgm:prSet presAssocID="{F2CBB7CC-2D2D-4221-B08E-19E807DFC200}" presName="centerShape" presStyleLbl="vennNode1" presStyleIdx="0" presStyleCnt="10" custScaleX="62995" custScaleY="60618"/>
      <dgm:spPr/>
      <dgm:t>
        <a:bodyPr/>
        <a:lstStyle/>
        <a:p>
          <a:endParaRPr lang="pl-PL"/>
        </a:p>
      </dgm:t>
    </dgm:pt>
    <dgm:pt modelId="{74C987DB-7AB7-4977-918B-762AFBB6BD1D}" type="pres">
      <dgm:prSet presAssocID="{23CD710B-3238-456C-A409-6394941BB3F2}" presName="node" presStyleLbl="vennNode1" presStyleIdx="1" presStyleCnt="10" custRadScaleRad="100526" custRadScaleInc="-848">
        <dgm:presLayoutVars>
          <dgm:bulletEnabled val="1"/>
        </dgm:presLayoutVars>
      </dgm:prSet>
      <dgm:spPr/>
      <dgm:t>
        <a:bodyPr/>
        <a:lstStyle/>
        <a:p>
          <a:endParaRPr lang="pl-PL"/>
        </a:p>
      </dgm:t>
    </dgm:pt>
    <dgm:pt modelId="{2E3C3C2E-5C9B-4664-A5F4-091C727C7BBF}" type="pres">
      <dgm:prSet presAssocID="{1E4AAD90-67FE-4D5B-B3C1-CF6EB6DE1899}" presName="node" presStyleLbl="vennNode1" presStyleIdx="2" presStyleCnt="10" custRadScaleRad="122861" custRadScaleInc="-2101">
        <dgm:presLayoutVars>
          <dgm:bulletEnabled val="1"/>
        </dgm:presLayoutVars>
      </dgm:prSet>
      <dgm:spPr/>
      <dgm:t>
        <a:bodyPr/>
        <a:lstStyle/>
        <a:p>
          <a:endParaRPr lang="pl-PL"/>
        </a:p>
      </dgm:t>
    </dgm:pt>
    <dgm:pt modelId="{C7DB94F0-10AF-436A-BC08-4E10975810EC}" type="pres">
      <dgm:prSet presAssocID="{0BE77A9A-4969-4172-9750-96E35974858A}" presName="node" presStyleLbl="vennNode1" presStyleIdx="3" presStyleCnt="10" custRadScaleRad="114696" custRadScaleInc="-6737">
        <dgm:presLayoutVars>
          <dgm:bulletEnabled val="1"/>
        </dgm:presLayoutVars>
      </dgm:prSet>
      <dgm:spPr/>
      <dgm:t>
        <a:bodyPr/>
        <a:lstStyle/>
        <a:p>
          <a:endParaRPr lang="pl-PL"/>
        </a:p>
      </dgm:t>
    </dgm:pt>
    <dgm:pt modelId="{5B2F49D9-C457-49CC-8C3A-5A2BEE0A0C2B}" type="pres">
      <dgm:prSet presAssocID="{93B1CBC6-8F41-49C1-B771-7CC83F00B7EA}" presName="node" presStyleLbl="vennNode1" presStyleIdx="4" presStyleCnt="10" custRadScaleRad="119787" custRadScaleInc="-6771">
        <dgm:presLayoutVars>
          <dgm:bulletEnabled val="1"/>
        </dgm:presLayoutVars>
      </dgm:prSet>
      <dgm:spPr/>
      <dgm:t>
        <a:bodyPr/>
        <a:lstStyle/>
        <a:p>
          <a:endParaRPr lang="pl-PL"/>
        </a:p>
      </dgm:t>
    </dgm:pt>
    <dgm:pt modelId="{6A103177-0DE2-45DC-9CB4-128DF632BA89}" type="pres">
      <dgm:prSet presAssocID="{504C1659-CCCA-4BA9-BCB1-1EF2F0118D1F}" presName="node" presStyleLbl="vennNode1" presStyleIdx="5" presStyleCnt="10" custRadScaleRad="101066" custRadScaleInc="-7604">
        <dgm:presLayoutVars>
          <dgm:bulletEnabled val="1"/>
        </dgm:presLayoutVars>
      </dgm:prSet>
      <dgm:spPr/>
      <dgm:t>
        <a:bodyPr/>
        <a:lstStyle/>
        <a:p>
          <a:endParaRPr lang="pl-PL"/>
        </a:p>
      </dgm:t>
    </dgm:pt>
    <dgm:pt modelId="{E464C961-33BF-4ADF-B681-A29E73EED578}" type="pres">
      <dgm:prSet presAssocID="{8FC68FBA-56DE-4F4F-B3D8-DF613585B675}" presName="node" presStyleLbl="vennNode1" presStyleIdx="6" presStyleCnt="10" custRadScaleRad="101537" custRadScaleInc="9149">
        <dgm:presLayoutVars>
          <dgm:bulletEnabled val="1"/>
        </dgm:presLayoutVars>
      </dgm:prSet>
      <dgm:spPr/>
      <dgm:t>
        <a:bodyPr/>
        <a:lstStyle/>
        <a:p>
          <a:endParaRPr lang="pl-PL"/>
        </a:p>
      </dgm:t>
    </dgm:pt>
    <dgm:pt modelId="{07F6AB97-B93F-4857-BBC2-42B306D61150}" type="pres">
      <dgm:prSet presAssocID="{B3ECF685-FE23-4A0C-824C-65FAD52E29A3}" presName="node" presStyleLbl="vennNode1" presStyleIdx="7" presStyleCnt="10" custRadScaleRad="119058" custRadScaleInc="7052">
        <dgm:presLayoutVars>
          <dgm:bulletEnabled val="1"/>
        </dgm:presLayoutVars>
      </dgm:prSet>
      <dgm:spPr/>
      <dgm:t>
        <a:bodyPr/>
        <a:lstStyle/>
        <a:p>
          <a:endParaRPr lang="pl-PL"/>
        </a:p>
      </dgm:t>
    </dgm:pt>
    <dgm:pt modelId="{A21B0E3F-3751-41BE-B3F2-E56B7D554A6C}" type="pres">
      <dgm:prSet presAssocID="{977142E4-7D47-457B-B780-53B184E74A62}" presName="node" presStyleLbl="vennNode1" presStyleIdx="8" presStyleCnt="10" custRadScaleRad="115716" custRadScaleInc="3317">
        <dgm:presLayoutVars>
          <dgm:bulletEnabled val="1"/>
        </dgm:presLayoutVars>
      </dgm:prSet>
      <dgm:spPr/>
      <dgm:t>
        <a:bodyPr/>
        <a:lstStyle/>
        <a:p>
          <a:endParaRPr lang="pl-PL"/>
        </a:p>
      </dgm:t>
    </dgm:pt>
    <dgm:pt modelId="{A9E8ED3F-859F-40A4-8334-5B3BD53447B3}" type="pres">
      <dgm:prSet presAssocID="{DA16D130-F7D2-4899-B221-AFE212B64BF7}" presName="node" presStyleLbl="vennNode1" presStyleIdx="9" presStyleCnt="10" custRadScaleRad="123068" custRadScaleInc="-4150">
        <dgm:presLayoutVars>
          <dgm:bulletEnabled val="1"/>
        </dgm:presLayoutVars>
      </dgm:prSet>
      <dgm:spPr/>
      <dgm:t>
        <a:bodyPr/>
        <a:lstStyle/>
        <a:p>
          <a:endParaRPr lang="pl-PL"/>
        </a:p>
      </dgm:t>
    </dgm:pt>
  </dgm:ptLst>
  <dgm:cxnLst>
    <dgm:cxn modelId="{2AAA1B63-7277-45A7-88C3-420045C702C1}" type="presOf" srcId="{0BE77A9A-4969-4172-9750-96E35974858A}" destId="{C7DB94F0-10AF-436A-BC08-4E10975810EC}" srcOrd="0" destOrd="0" presId="urn:microsoft.com/office/officeart/2005/8/layout/radial3"/>
    <dgm:cxn modelId="{56EC7B25-AD94-469A-94E0-93BAAB20540A}" type="presOf" srcId="{AF6EAFB1-5BDE-42D2-AB1E-4DD3D3678720}" destId="{603C0AF0-94E3-4BEE-9C09-0AD283653F54}" srcOrd="0" destOrd="0" presId="urn:microsoft.com/office/officeart/2005/8/layout/radial3"/>
    <dgm:cxn modelId="{8E58BE5E-5F2B-4465-9A18-CD2C977158D0}" srcId="{F2CBB7CC-2D2D-4221-B08E-19E807DFC200}" destId="{23CD710B-3238-456C-A409-6394941BB3F2}" srcOrd="0" destOrd="0" parTransId="{3B578318-36B2-45F7-B339-108479FB9214}" sibTransId="{79465F5F-D90E-4EA6-B9C5-5B52F245E727}"/>
    <dgm:cxn modelId="{2B955386-407C-4D8C-9272-BD9518BC5F8B}" type="presOf" srcId="{DA16D130-F7D2-4899-B221-AFE212B64BF7}" destId="{A9E8ED3F-859F-40A4-8334-5B3BD53447B3}" srcOrd="0" destOrd="0" presId="urn:microsoft.com/office/officeart/2005/8/layout/radial3"/>
    <dgm:cxn modelId="{AE3CD423-D231-4B32-9412-0CEB712B1224}" type="presOf" srcId="{F2CBB7CC-2D2D-4221-B08E-19E807DFC200}" destId="{30AA7AE7-9FCC-4950-A105-054D3354D4C4}" srcOrd="0" destOrd="0" presId="urn:microsoft.com/office/officeart/2005/8/layout/radial3"/>
    <dgm:cxn modelId="{5AC5FB8D-CD8A-48B5-9A51-5CD4586F0D33}" type="presOf" srcId="{23CD710B-3238-456C-A409-6394941BB3F2}" destId="{74C987DB-7AB7-4977-918B-762AFBB6BD1D}" srcOrd="0" destOrd="0" presId="urn:microsoft.com/office/officeart/2005/8/layout/radial3"/>
    <dgm:cxn modelId="{4CF05EBD-703E-468E-A7AA-0AA5B4B6FBA4}" type="presOf" srcId="{977142E4-7D47-457B-B780-53B184E74A62}" destId="{A21B0E3F-3751-41BE-B3F2-E56B7D554A6C}" srcOrd="0" destOrd="0" presId="urn:microsoft.com/office/officeart/2005/8/layout/radial3"/>
    <dgm:cxn modelId="{B97DBCCE-8314-4468-B30E-E75A22B808FD}" srcId="{F2CBB7CC-2D2D-4221-B08E-19E807DFC200}" destId="{B3ECF685-FE23-4A0C-824C-65FAD52E29A3}" srcOrd="6" destOrd="0" parTransId="{4577176C-5765-467C-B0D3-4C1AF84F7D5A}" sibTransId="{83699BDF-7E09-4E3F-A2EE-C2CDA2B1504E}"/>
    <dgm:cxn modelId="{5CC44898-63D4-4690-8696-659449D78311}" type="presOf" srcId="{1E4AAD90-67FE-4D5B-B3C1-CF6EB6DE1899}" destId="{2E3C3C2E-5C9B-4664-A5F4-091C727C7BBF}" srcOrd="0" destOrd="0" presId="urn:microsoft.com/office/officeart/2005/8/layout/radial3"/>
    <dgm:cxn modelId="{96F952FF-A0E2-4070-912D-D4202CCC3231}" type="presOf" srcId="{B3ECF685-FE23-4A0C-824C-65FAD52E29A3}" destId="{07F6AB97-B93F-4857-BBC2-42B306D61150}" srcOrd="0" destOrd="0" presId="urn:microsoft.com/office/officeart/2005/8/layout/radial3"/>
    <dgm:cxn modelId="{994628B8-6502-4501-BA58-D2723C71741B}" type="presOf" srcId="{8FC68FBA-56DE-4F4F-B3D8-DF613585B675}" destId="{E464C961-33BF-4ADF-B681-A29E73EED578}" srcOrd="0" destOrd="0" presId="urn:microsoft.com/office/officeart/2005/8/layout/radial3"/>
    <dgm:cxn modelId="{25E5EB81-CAB5-4A70-9A9F-0856A00049D7}" type="presOf" srcId="{93B1CBC6-8F41-49C1-B771-7CC83F00B7EA}" destId="{5B2F49D9-C457-49CC-8C3A-5A2BEE0A0C2B}" srcOrd="0" destOrd="0" presId="urn:microsoft.com/office/officeart/2005/8/layout/radial3"/>
    <dgm:cxn modelId="{09BC9A28-96A7-49E5-9241-DB53D4C6FF86}" srcId="{AF6EAFB1-5BDE-42D2-AB1E-4DD3D3678720}" destId="{F2CBB7CC-2D2D-4221-B08E-19E807DFC200}" srcOrd="0" destOrd="0" parTransId="{C0246967-F9A9-4E68-9109-55A51FC648E9}" sibTransId="{19CDCFF9-6F83-4871-884E-66ABC1E84F46}"/>
    <dgm:cxn modelId="{6B6180BE-7285-4495-BD4C-B4869DA13DA8}" srcId="{F2CBB7CC-2D2D-4221-B08E-19E807DFC200}" destId="{504C1659-CCCA-4BA9-BCB1-1EF2F0118D1F}" srcOrd="4" destOrd="0" parTransId="{94691632-12BF-4226-B767-A46B644B1FBE}" sibTransId="{EF809D02-D401-492A-AECB-DAD39EB07912}"/>
    <dgm:cxn modelId="{EFAFD575-8636-4247-9E88-AE72DF1179E3}" srcId="{F2CBB7CC-2D2D-4221-B08E-19E807DFC200}" destId="{0BE77A9A-4969-4172-9750-96E35974858A}" srcOrd="2" destOrd="0" parTransId="{4BBBFC41-E811-49BA-8EE8-F9E1C687E86E}" sibTransId="{9522E763-7697-41F9-9F30-C40B1609E06B}"/>
    <dgm:cxn modelId="{F8C55F29-5824-43DF-9B3C-32D9D7C115CF}" srcId="{F2CBB7CC-2D2D-4221-B08E-19E807DFC200}" destId="{DA16D130-F7D2-4899-B221-AFE212B64BF7}" srcOrd="8" destOrd="0" parTransId="{BEA82069-CCDE-4979-A149-9E4B6C2D27CA}" sibTransId="{BC931D19-1FB3-4838-A3E7-4E7AC686D2CD}"/>
    <dgm:cxn modelId="{86D79979-237C-403A-BC04-06C15E166E7A}" srcId="{F2CBB7CC-2D2D-4221-B08E-19E807DFC200}" destId="{1E4AAD90-67FE-4D5B-B3C1-CF6EB6DE1899}" srcOrd="1" destOrd="0" parTransId="{F859582A-E91A-46F8-BEA2-8667265D10E0}" sibTransId="{6475ED03-45B3-40EF-AA31-069E43AB24D0}"/>
    <dgm:cxn modelId="{50E33500-BF91-4AA3-A37C-1A7900036206}" type="presOf" srcId="{504C1659-CCCA-4BA9-BCB1-1EF2F0118D1F}" destId="{6A103177-0DE2-45DC-9CB4-128DF632BA89}" srcOrd="0" destOrd="0" presId="urn:microsoft.com/office/officeart/2005/8/layout/radial3"/>
    <dgm:cxn modelId="{859BDA39-B0B8-4457-BF7E-3054BF29D219}" srcId="{F2CBB7CC-2D2D-4221-B08E-19E807DFC200}" destId="{977142E4-7D47-457B-B780-53B184E74A62}" srcOrd="7" destOrd="0" parTransId="{06C6F7B2-9847-40D3-9D8B-FEB1683BD243}" sibTransId="{C4A75089-6EE0-4242-BE33-B5D2EC17FC9E}"/>
    <dgm:cxn modelId="{D107AD32-0E2A-48A8-89BA-BFD21D809529}" srcId="{F2CBB7CC-2D2D-4221-B08E-19E807DFC200}" destId="{93B1CBC6-8F41-49C1-B771-7CC83F00B7EA}" srcOrd="3" destOrd="0" parTransId="{5203CF8D-5C1C-488B-A747-5204066DDCD7}" sibTransId="{C8ABF004-925A-41C9-92D2-7C0FD3ED35BE}"/>
    <dgm:cxn modelId="{048FA75C-60F2-4294-961D-C04F980E5D37}" srcId="{F2CBB7CC-2D2D-4221-B08E-19E807DFC200}" destId="{8FC68FBA-56DE-4F4F-B3D8-DF613585B675}" srcOrd="5" destOrd="0" parTransId="{47DD577E-C497-4C87-B6DB-9FACE60AD069}" sibTransId="{555D429A-4B56-4DA8-925D-D87A8CD7BC19}"/>
    <dgm:cxn modelId="{2B78CF18-6E34-42B3-B263-E30FC5601D60}" type="presParOf" srcId="{603C0AF0-94E3-4BEE-9C09-0AD283653F54}" destId="{B8357FD6-7C27-40E2-A670-CAFD32AD2754}" srcOrd="0" destOrd="0" presId="urn:microsoft.com/office/officeart/2005/8/layout/radial3"/>
    <dgm:cxn modelId="{F79F15C6-2C3C-4070-8978-A4535690374B}" type="presParOf" srcId="{B8357FD6-7C27-40E2-A670-CAFD32AD2754}" destId="{30AA7AE7-9FCC-4950-A105-054D3354D4C4}" srcOrd="0" destOrd="0" presId="urn:microsoft.com/office/officeart/2005/8/layout/radial3"/>
    <dgm:cxn modelId="{9003823F-BA0C-4953-8BD4-5A4E7DC2F480}" type="presParOf" srcId="{B8357FD6-7C27-40E2-A670-CAFD32AD2754}" destId="{74C987DB-7AB7-4977-918B-762AFBB6BD1D}" srcOrd="1" destOrd="0" presId="urn:microsoft.com/office/officeart/2005/8/layout/radial3"/>
    <dgm:cxn modelId="{626C28C1-B5B5-4073-AFFE-E8E2CEFCC5C3}" type="presParOf" srcId="{B8357FD6-7C27-40E2-A670-CAFD32AD2754}" destId="{2E3C3C2E-5C9B-4664-A5F4-091C727C7BBF}" srcOrd="2" destOrd="0" presId="urn:microsoft.com/office/officeart/2005/8/layout/radial3"/>
    <dgm:cxn modelId="{008CCCA4-B55B-402A-BB49-43ADD62A5E6D}" type="presParOf" srcId="{B8357FD6-7C27-40E2-A670-CAFD32AD2754}" destId="{C7DB94F0-10AF-436A-BC08-4E10975810EC}" srcOrd="3" destOrd="0" presId="urn:microsoft.com/office/officeart/2005/8/layout/radial3"/>
    <dgm:cxn modelId="{4A9AFB39-DC81-44AF-A9BB-8B459BE88DE0}" type="presParOf" srcId="{B8357FD6-7C27-40E2-A670-CAFD32AD2754}" destId="{5B2F49D9-C457-49CC-8C3A-5A2BEE0A0C2B}" srcOrd="4" destOrd="0" presId="urn:microsoft.com/office/officeart/2005/8/layout/radial3"/>
    <dgm:cxn modelId="{9F4D705F-B16B-4289-B809-CCDDA01860B6}" type="presParOf" srcId="{B8357FD6-7C27-40E2-A670-CAFD32AD2754}" destId="{6A103177-0DE2-45DC-9CB4-128DF632BA89}" srcOrd="5" destOrd="0" presId="urn:microsoft.com/office/officeart/2005/8/layout/radial3"/>
    <dgm:cxn modelId="{9639976B-F380-4E2E-953D-51881820721B}" type="presParOf" srcId="{B8357FD6-7C27-40E2-A670-CAFD32AD2754}" destId="{E464C961-33BF-4ADF-B681-A29E73EED578}" srcOrd="6" destOrd="0" presId="urn:microsoft.com/office/officeart/2005/8/layout/radial3"/>
    <dgm:cxn modelId="{4266445F-EBDF-4369-B21E-130A2D17B50B}" type="presParOf" srcId="{B8357FD6-7C27-40E2-A670-CAFD32AD2754}" destId="{07F6AB97-B93F-4857-BBC2-42B306D61150}" srcOrd="7" destOrd="0" presId="urn:microsoft.com/office/officeart/2005/8/layout/radial3"/>
    <dgm:cxn modelId="{FE33E986-425B-4105-87E9-AB8B52EF2FC4}" type="presParOf" srcId="{B8357FD6-7C27-40E2-A670-CAFD32AD2754}" destId="{A21B0E3F-3751-41BE-B3F2-E56B7D554A6C}" srcOrd="8" destOrd="0" presId="urn:microsoft.com/office/officeart/2005/8/layout/radial3"/>
    <dgm:cxn modelId="{8915BCE9-3498-4192-8A33-99F9B5FD4823}" type="presParOf" srcId="{B8357FD6-7C27-40E2-A670-CAFD32AD2754}" destId="{A9E8ED3F-859F-40A4-8334-5B3BD53447B3}" srcOrd="9" destOrd="0" presId="urn:microsoft.com/office/officeart/2005/8/layout/radial3"/>
  </dgm:cxnLst>
  <dgm:bg>
    <a:noFill/>
  </dgm:bg>
  <dgm:whole>
    <a:ln>
      <a:solidFill>
        <a:srgbClr val="3C7486"/>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FEB0F9E-3812-48E1-9E55-82C433B7379A}" type="doc">
      <dgm:prSet loTypeId="urn:microsoft.com/office/officeart/2005/8/layout/default#2" loCatId="list" qsTypeId="urn:microsoft.com/office/officeart/2005/8/quickstyle/simple1" qsCatId="simple" csTypeId="urn:microsoft.com/office/officeart/2005/8/colors/accent1_2" csCatId="accent1" phldr="1"/>
      <dgm:spPr/>
      <dgm:t>
        <a:bodyPr/>
        <a:lstStyle/>
        <a:p>
          <a:endParaRPr lang="ro-RO"/>
        </a:p>
      </dgm:t>
    </dgm:pt>
    <dgm:pt modelId="{9FD021AD-5582-40D2-9DF4-591BCBE2365E}">
      <dgm:prSet phldrT="[Text]" custT="1"/>
      <dgm:spPr>
        <a:solidFill>
          <a:srgbClr val="599B99"/>
        </a:solidFill>
      </dgm:spPr>
      <dgm:t>
        <a:bodyPr/>
        <a:lstStyle/>
        <a:p>
          <a:pPr algn="ctr"/>
          <a:r>
            <a:rPr lang="en-US" sz="1400" b="1">
              <a:latin typeface="Century" panose="02040604050505020304" pitchFamily="18" charset="0"/>
            </a:rPr>
            <a:t>Strategical planning</a:t>
          </a:r>
          <a:endParaRPr lang="ro-RO" sz="1400" b="1">
            <a:latin typeface="Century" panose="02040604050505020304" pitchFamily="18" charset="0"/>
          </a:endParaRPr>
        </a:p>
      </dgm:t>
    </dgm:pt>
    <dgm:pt modelId="{852E3879-269F-482E-8430-7C936D92ED23}" type="parTrans" cxnId="{B318043A-64CA-4C60-817D-C8021459AC2E}">
      <dgm:prSet/>
      <dgm:spPr/>
      <dgm:t>
        <a:bodyPr/>
        <a:lstStyle/>
        <a:p>
          <a:pPr algn="ctr"/>
          <a:endParaRPr lang="ro-RO" sz="1400">
            <a:latin typeface="Century" panose="02040604050505020304" pitchFamily="18" charset="0"/>
          </a:endParaRPr>
        </a:p>
      </dgm:t>
    </dgm:pt>
    <dgm:pt modelId="{DC31457C-9F0C-4699-ABB6-4738CE57E37F}" type="sibTrans" cxnId="{B318043A-64CA-4C60-817D-C8021459AC2E}">
      <dgm:prSet/>
      <dgm:spPr/>
      <dgm:t>
        <a:bodyPr/>
        <a:lstStyle/>
        <a:p>
          <a:pPr algn="ctr"/>
          <a:endParaRPr lang="ro-RO" sz="1400">
            <a:latin typeface="Century" panose="02040604050505020304" pitchFamily="18" charset="0"/>
          </a:endParaRPr>
        </a:p>
      </dgm:t>
    </dgm:pt>
    <dgm:pt modelId="{A953621C-3B96-4D6E-8A5F-EE2005E1B677}">
      <dgm:prSet phldrT="[Text]" custT="1"/>
      <dgm:spPr>
        <a:solidFill>
          <a:srgbClr val="599B99"/>
        </a:solidFill>
      </dgm:spPr>
      <dgm:t>
        <a:bodyPr/>
        <a:lstStyle/>
        <a:p>
          <a:pPr algn="ctr"/>
          <a:r>
            <a:rPr lang="ro-RO" sz="1400" b="1">
              <a:latin typeface="Century" panose="02040604050505020304" pitchFamily="18" charset="0"/>
            </a:rPr>
            <a:t>Management</a:t>
          </a:r>
          <a:r>
            <a:rPr lang="en-US" sz="1400" b="1">
              <a:latin typeface="Century" panose="02040604050505020304" pitchFamily="18" charset="0"/>
            </a:rPr>
            <a:t> including human resources</a:t>
          </a:r>
          <a:endParaRPr lang="ro-RO" sz="1400" b="1">
            <a:latin typeface="Century" panose="02040604050505020304" pitchFamily="18" charset="0"/>
          </a:endParaRPr>
        </a:p>
      </dgm:t>
    </dgm:pt>
    <dgm:pt modelId="{CE46E855-5E97-4DC1-8A01-3B4AD68184A1}" type="parTrans" cxnId="{F646BD20-B5BC-45AD-8189-6CF71A500F59}">
      <dgm:prSet/>
      <dgm:spPr/>
      <dgm:t>
        <a:bodyPr/>
        <a:lstStyle/>
        <a:p>
          <a:pPr algn="ctr"/>
          <a:endParaRPr lang="ro-RO" sz="1400">
            <a:latin typeface="Century" panose="02040604050505020304" pitchFamily="18" charset="0"/>
          </a:endParaRPr>
        </a:p>
      </dgm:t>
    </dgm:pt>
    <dgm:pt modelId="{48096E7C-A59D-4037-8B08-2129E82347C3}" type="sibTrans" cxnId="{F646BD20-B5BC-45AD-8189-6CF71A500F59}">
      <dgm:prSet/>
      <dgm:spPr/>
      <dgm:t>
        <a:bodyPr/>
        <a:lstStyle/>
        <a:p>
          <a:pPr algn="ctr"/>
          <a:endParaRPr lang="ro-RO" sz="1400">
            <a:latin typeface="Century" panose="02040604050505020304" pitchFamily="18" charset="0"/>
          </a:endParaRPr>
        </a:p>
      </dgm:t>
    </dgm:pt>
    <dgm:pt modelId="{41B7E226-79C8-43A0-836C-11606518CB75}">
      <dgm:prSet phldrT="[Text]" custT="1"/>
      <dgm:spPr>
        <a:solidFill>
          <a:srgbClr val="599B99"/>
        </a:solidFill>
      </dgm:spPr>
      <dgm:t>
        <a:bodyPr/>
        <a:lstStyle/>
        <a:p>
          <a:pPr algn="ctr"/>
          <a:r>
            <a:rPr lang="en-US" sz="1400" b="1">
              <a:latin typeface="Century" panose="02040604050505020304" pitchFamily="18" charset="0"/>
            </a:rPr>
            <a:t>Efficient allocation of resources</a:t>
          </a:r>
          <a:endParaRPr lang="ro-RO" sz="1400" b="1">
            <a:latin typeface="Century" panose="02040604050505020304" pitchFamily="18" charset="0"/>
          </a:endParaRPr>
        </a:p>
      </dgm:t>
    </dgm:pt>
    <dgm:pt modelId="{C261F789-BF21-4C27-9242-2C05BA2F6B00}" type="parTrans" cxnId="{7B5AEA07-B4E8-40A2-BE1B-D80F0AAF1F3C}">
      <dgm:prSet/>
      <dgm:spPr/>
      <dgm:t>
        <a:bodyPr/>
        <a:lstStyle/>
        <a:p>
          <a:pPr algn="ctr"/>
          <a:endParaRPr lang="ro-RO" sz="1400">
            <a:latin typeface="Century" panose="02040604050505020304" pitchFamily="18" charset="0"/>
          </a:endParaRPr>
        </a:p>
      </dgm:t>
    </dgm:pt>
    <dgm:pt modelId="{1F60F986-E326-41F5-B303-086DBDE9F365}" type="sibTrans" cxnId="{7B5AEA07-B4E8-40A2-BE1B-D80F0AAF1F3C}">
      <dgm:prSet/>
      <dgm:spPr/>
      <dgm:t>
        <a:bodyPr/>
        <a:lstStyle/>
        <a:p>
          <a:pPr algn="ctr"/>
          <a:endParaRPr lang="ro-RO" sz="1400">
            <a:latin typeface="Century" panose="02040604050505020304" pitchFamily="18" charset="0"/>
          </a:endParaRPr>
        </a:p>
      </dgm:t>
    </dgm:pt>
    <dgm:pt modelId="{919827A8-4921-4052-8D0F-09C51A567EE6}">
      <dgm:prSet phldrT="[Text]" custT="1"/>
      <dgm:spPr>
        <a:solidFill>
          <a:srgbClr val="599B99"/>
        </a:solidFill>
      </dgm:spPr>
      <dgm:t>
        <a:bodyPr/>
        <a:lstStyle/>
        <a:p>
          <a:pPr algn="ctr"/>
          <a:r>
            <a:rPr lang="en-US" sz="1400" b="1">
              <a:latin typeface="Century" panose="02040604050505020304" pitchFamily="18" charset="0"/>
            </a:rPr>
            <a:t>Coordination and control activities</a:t>
          </a:r>
          <a:endParaRPr lang="ro-RO" sz="1400" b="1">
            <a:latin typeface="Century" panose="02040604050505020304" pitchFamily="18" charset="0"/>
          </a:endParaRPr>
        </a:p>
      </dgm:t>
    </dgm:pt>
    <dgm:pt modelId="{9AF3E2D5-34F2-4FBA-B95C-EBBB6D3FBA2F}" type="parTrans" cxnId="{F4D30AD9-44B9-439C-896C-8E8FCCD7A89B}">
      <dgm:prSet/>
      <dgm:spPr/>
      <dgm:t>
        <a:bodyPr/>
        <a:lstStyle/>
        <a:p>
          <a:pPr algn="ctr"/>
          <a:endParaRPr lang="ro-RO" sz="1400">
            <a:latin typeface="Century" panose="02040604050505020304" pitchFamily="18" charset="0"/>
          </a:endParaRPr>
        </a:p>
      </dgm:t>
    </dgm:pt>
    <dgm:pt modelId="{80D78B5E-AFF0-4328-80B8-A3F6E25D0F9B}" type="sibTrans" cxnId="{F4D30AD9-44B9-439C-896C-8E8FCCD7A89B}">
      <dgm:prSet/>
      <dgm:spPr/>
      <dgm:t>
        <a:bodyPr/>
        <a:lstStyle/>
        <a:p>
          <a:pPr algn="ctr"/>
          <a:endParaRPr lang="ro-RO" sz="1400">
            <a:latin typeface="Century" panose="02040604050505020304" pitchFamily="18" charset="0"/>
          </a:endParaRPr>
        </a:p>
      </dgm:t>
    </dgm:pt>
    <dgm:pt modelId="{16583EEF-F42A-488D-BB22-D87DCBAEBB16}">
      <dgm:prSet custT="1"/>
      <dgm:spPr>
        <a:solidFill>
          <a:srgbClr val="599B99"/>
        </a:solidFill>
      </dgm:spPr>
      <dgm:t>
        <a:bodyPr/>
        <a:lstStyle/>
        <a:p>
          <a:pPr algn="ctr"/>
          <a:r>
            <a:rPr lang="en-US" sz="1400" b="1">
              <a:latin typeface="Century" panose="02040604050505020304" pitchFamily="18" charset="0"/>
            </a:rPr>
            <a:t>Monitor, evaluation and report of economic, financial, social and environmental performance</a:t>
          </a:r>
          <a:endParaRPr lang="ro-RO" sz="1400" b="1">
            <a:latin typeface="Century" panose="02040604050505020304" pitchFamily="18" charset="0"/>
          </a:endParaRPr>
        </a:p>
      </dgm:t>
    </dgm:pt>
    <dgm:pt modelId="{AFE061D3-2654-4EB7-BCCF-E8AC6D2A146F}" type="parTrans" cxnId="{C6DC34C2-21F9-4F1C-AC1E-8706C8F0AD2A}">
      <dgm:prSet/>
      <dgm:spPr/>
      <dgm:t>
        <a:bodyPr/>
        <a:lstStyle/>
        <a:p>
          <a:pPr algn="ctr"/>
          <a:endParaRPr lang="ro-RO" sz="1400">
            <a:latin typeface="Century" panose="02040604050505020304" pitchFamily="18" charset="0"/>
          </a:endParaRPr>
        </a:p>
      </dgm:t>
    </dgm:pt>
    <dgm:pt modelId="{3F9BD051-F948-4FE3-B770-258C251571F1}" type="sibTrans" cxnId="{C6DC34C2-21F9-4F1C-AC1E-8706C8F0AD2A}">
      <dgm:prSet/>
      <dgm:spPr/>
      <dgm:t>
        <a:bodyPr/>
        <a:lstStyle/>
        <a:p>
          <a:pPr algn="ctr"/>
          <a:endParaRPr lang="ro-RO" sz="1400">
            <a:latin typeface="Century" panose="02040604050505020304" pitchFamily="18" charset="0"/>
          </a:endParaRPr>
        </a:p>
      </dgm:t>
    </dgm:pt>
    <dgm:pt modelId="{C728F8B5-A9EB-46AF-BE71-473484B6A575}">
      <dgm:prSet custT="1"/>
      <dgm:spPr>
        <a:solidFill>
          <a:srgbClr val="599B99"/>
        </a:solidFill>
      </dgm:spPr>
      <dgm:t>
        <a:bodyPr/>
        <a:lstStyle/>
        <a:p>
          <a:pPr algn="ctr"/>
          <a:r>
            <a:rPr lang="en-US" sz="1400" b="1">
              <a:latin typeface="Century" panose="02040604050505020304" pitchFamily="18" charset="0"/>
            </a:rPr>
            <a:t>Organization</a:t>
          </a:r>
          <a:endParaRPr lang="ro-RO" sz="1400" b="1">
            <a:latin typeface="Century" panose="02040604050505020304" pitchFamily="18" charset="0"/>
          </a:endParaRPr>
        </a:p>
      </dgm:t>
    </dgm:pt>
    <dgm:pt modelId="{D1C2F403-2E79-4E84-95D9-77168DD58EBE}" type="parTrans" cxnId="{9B63946F-624E-41FE-9C09-DFC222D778A7}">
      <dgm:prSet/>
      <dgm:spPr/>
      <dgm:t>
        <a:bodyPr/>
        <a:lstStyle/>
        <a:p>
          <a:pPr algn="ctr"/>
          <a:endParaRPr lang="ro-RO" sz="1400">
            <a:latin typeface="Century" panose="02040604050505020304" pitchFamily="18" charset="0"/>
          </a:endParaRPr>
        </a:p>
      </dgm:t>
    </dgm:pt>
    <dgm:pt modelId="{A8A869F8-9900-43AB-9BD4-90EB5338D73A}" type="sibTrans" cxnId="{9B63946F-624E-41FE-9C09-DFC222D778A7}">
      <dgm:prSet/>
      <dgm:spPr/>
      <dgm:t>
        <a:bodyPr/>
        <a:lstStyle/>
        <a:p>
          <a:pPr algn="ctr"/>
          <a:endParaRPr lang="ro-RO" sz="1400">
            <a:latin typeface="Century" panose="02040604050505020304" pitchFamily="18" charset="0"/>
          </a:endParaRPr>
        </a:p>
      </dgm:t>
    </dgm:pt>
    <dgm:pt modelId="{4B6562F0-4E2D-4916-BE1B-318B6F3FF927}" type="pres">
      <dgm:prSet presAssocID="{EFEB0F9E-3812-48E1-9E55-82C433B7379A}" presName="diagram" presStyleCnt="0">
        <dgm:presLayoutVars>
          <dgm:dir/>
          <dgm:resizeHandles val="exact"/>
        </dgm:presLayoutVars>
      </dgm:prSet>
      <dgm:spPr/>
      <dgm:t>
        <a:bodyPr/>
        <a:lstStyle/>
        <a:p>
          <a:endParaRPr lang="ro-RO"/>
        </a:p>
      </dgm:t>
    </dgm:pt>
    <dgm:pt modelId="{232537D7-22D5-4C6F-BDAE-45959AF7C915}" type="pres">
      <dgm:prSet presAssocID="{9FD021AD-5582-40D2-9DF4-591BCBE2365E}" presName="node" presStyleLbl="node1" presStyleIdx="0" presStyleCnt="6">
        <dgm:presLayoutVars>
          <dgm:bulletEnabled val="1"/>
        </dgm:presLayoutVars>
      </dgm:prSet>
      <dgm:spPr/>
      <dgm:t>
        <a:bodyPr/>
        <a:lstStyle/>
        <a:p>
          <a:endParaRPr lang="ro-RO"/>
        </a:p>
      </dgm:t>
    </dgm:pt>
    <dgm:pt modelId="{2F35E537-79AD-4F85-8B22-C76CADCCA100}" type="pres">
      <dgm:prSet presAssocID="{DC31457C-9F0C-4699-ABB6-4738CE57E37F}" presName="sibTrans" presStyleCnt="0"/>
      <dgm:spPr/>
      <dgm:t>
        <a:bodyPr/>
        <a:lstStyle/>
        <a:p>
          <a:endParaRPr lang="bg-BG"/>
        </a:p>
      </dgm:t>
    </dgm:pt>
    <dgm:pt modelId="{9B94FC88-A519-4B59-A767-828DA03CBD55}" type="pres">
      <dgm:prSet presAssocID="{A953621C-3B96-4D6E-8A5F-EE2005E1B677}" presName="node" presStyleLbl="node1" presStyleIdx="1" presStyleCnt="6" custLinFactX="-11954" custLinFactY="16243" custLinFactNeighborX="-100000" custLinFactNeighborY="100000">
        <dgm:presLayoutVars>
          <dgm:bulletEnabled val="1"/>
        </dgm:presLayoutVars>
      </dgm:prSet>
      <dgm:spPr/>
      <dgm:t>
        <a:bodyPr/>
        <a:lstStyle/>
        <a:p>
          <a:endParaRPr lang="ro-RO"/>
        </a:p>
      </dgm:t>
    </dgm:pt>
    <dgm:pt modelId="{4D48DA56-18C8-4A4D-9E17-CBBF49DC31DF}" type="pres">
      <dgm:prSet presAssocID="{48096E7C-A59D-4037-8B08-2129E82347C3}" presName="sibTrans" presStyleCnt="0"/>
      <dgm:spPr/>
      <dgm:t>
        <a:bodyPr/>
        <a:lstStyle/>
        <a:p>
          <a:endParaRPr lang="bg-BG"/>
        </a:p>
      </dgm:t>
    </dgm:pt>
    <dgm:pt modelId="{A7EF3BA1-0AF3-4E30-A479-CC9233E23D72}" type="pres">
      <dgm:prSet presAssocID="{41B7E226-79C8-43A0-836C-11606518CB75}" presName="node" presStyleLbl="node1" presStyleIdx="2" presStyleCnt="6" custScaleX="112651">
        <dgm:presLayoutVars>
          <dgm:bulletEnabled val="1"/>
        </dgm:presLayoutVars>
      </dgm:prSet>
      <dgm:spPr/>
      <dgm:t>
        <a:bodyPr/>
        <a:lstStyle/>
        <a:p>
          <a:endParaRPr lang="ro-RO"/>
        </a:p>
      </dgm:t>
    </dgm:pt>
    <dgm:pt modelId="{4AEE4ADB-A7DB-4993-8E12-3CBC5F52688A}" type="pres">
      <dgm:prSet presAssocID="{1F60F986-E326-41F5-B303-086DBDE9F365}" presName="sibTrans" presStyleCnt="0"/>
      <dgm:spPr/>
      <dgm:t>
        <a:bodyPr/>
        <a:lstStyle/>
        <a:p>
          <a:endParaRPr lang="bg-BG"/>
        </a:p>
      </dgm:t>
    </dgm:pt>
    <dgm:pt modelId="{C030E64E-A545-42FC-91CC-11CF05A4671A}" type="pres">
      <dgm:prSet presAssocID="{919827A8-4921-4052-8D0F-09C51A567EE6}" presName="node" presStyleLbl="node1" presStyleIdx="3" presStyleCnt="6" custLinFactX="15739" custLinFactNeighborX="100000" custLinFactNeighborY="-3606">
        <dgm:presLayoutVars>
          <dgm:bulletEnabled val="1"/>
        </dgm:presLayoutVars>
      </dgm:prSet>
      <dgm:spPr/>
      <dgm:t>
        <a:bodyPr/>
        <a:lstStyle/>
        <a:p>
          <a:endParaRPr lang="ro-RO"/>
        </a:p>
      </dgm:t>
    </dgm:pt>
    <dgm:pt modelId="{3C158B07-ACC9-49E6-A50F-4C20F6128D99}" type="pres">
      <dgm:prSet presAssocID="{80D78B5E-AFF0-4328-80B8-A3F6E25D0F9B}" presName="sibTrans" presStyleCnt="0"/>
      <dgm:spPr/>
      <dgm:t>
        <a:bodyPr/>
        <a:lstStyle/>
        <a:p>
          <a:endParaRPr lang="bg-BG"/>
        </a:p>
      </dgm:t>
    </dgm:pt>
    <dgm:pt modelId="{65C5B7B5-3714-44CC-9FA8-7F68CFF06AC1}" type="pres">
      <dgm:prSet presAssocID="{16583EEF-F42A-488D-BB22-D87DCBAEBB16}" presName="node" presStyleLbl="node1" presStyleIdx="4" presStyleCnt="6" custScaleX="112041" custLinFactX="14431" custLinFactNeighborX="100000" custLinFactNeighborY="-4507">
        <dgm:presLayoutVars>
          <dgm:bulletEnabled val="1"/>
        </dgm:presLayoutVars>
      </dgm:prSet>
      <dgm:spPr/>
      <dgm:t>
        <a:bodyPr/>
        <a:lstStyle/>
        <a:p>
          <a:endParaRPr lang="ro-RO"/>
        </a:p>
      </dgm:t>
    </dgm:pt>
    <dgm:pt modelId="{72EE32D6-6DF9-4AD5-851F-58E601C7820C}" type="pres">
      <dgm:prSet presAssocID="{3F9BD051-F948-4FE3-B770-258C251571F1}" presName="sibTrans" presStyleCnt="0"/>
      <dgm:spPr/>
      <dgm:t>
        <a:bodyPr/>
        <a:lstStyle/>
        <a:p>
          <a:endParaRPr lang="bg-BG"/>
        </a:p>
      </dgm:t>
    </dgm:pt>
    <dgm:pt modelId="{6F40125B-71DA-405B-85FB-52693105FEB1}" type="pres">
      <dgm:prSet presAssocID="{C728F8B5-A9EB-46AF-BE71-473484B6A575}" presName="node" presStyleLbl="node1" presStyleIdx="5" presStyleCnt="6" custLinFactX="-19993" custLinFactY="-16758" custLinFactNeighborX="-100000" custLinFactNeighborY="-100000">
        <dgm:presLayoutVars>
          <dgm:bulletEnabled val="1"/>
        </dgm:presLayoutVars>
      </dgm:prSet>
      <dgm:spPr/>
      <dgm:t>
        <a:bodyPr/>
        <a:lstStyle/>
        <a:p>
          <a:endParaRPr lang="ro-RO"/>
        </a:p>
      </dgm:t>
    </dgm:pt>
  </dgm:ptLst>
  <dgm:cxnLst>
    <dgm:cxn modelId="{9B63946F-624E-41FE-9C09-DFC222D778A7}" srcId="{EFEB0F9E-3812-48E1-9E55-82C433B7379A}" destId="{C728F8B5-A9EB-46AF-BE71-473484B6A575}" srcOrd="5" destOrd="0" parTransId="{D1C2F403-2E79-4E84-95D9-77168DD58EBE}" sibTransId="{A8A869F8-9900-43AB-9BD4-90EB5338D73A}"/>
    <dgm:cxn modelId="{B318043A-64CA-4C60-817D-C8021459AC2E}" srcId="{EFEB0F9E-3812-48E1-9E55-82C433B7379A}" destId="{9FD021AD-5582-40D2-9DF4-591BCBE2365E}" srcOrd="0" destOrd="0" parTransId="{852E3879-269F-482E-8430-7C936D92ED23}" sibTransId="{DC31457C-9F0C-4699-ABB6-4738CE57E37F}"/>
    <dgm:cxn modelId="{B5208102-BA26-47AF-8FDC-E8B988646EC3}" type="presOf" srcId="{9FD021AD-5582-40D2-9DF4-591BCBE2365E}" destId="{232537D7-22D5-4C6F-BDAE-45959AF7C915}" srcOrd="0" destOrd="0" presId="urn:microsoft.com/office/officeart/2005/8/layout/default#2"/>
    <dgm:cxn modelId="{5C001569-DD63-4489-82E2-6B3B3D6493A9}" type="presOf" srcId="{A953621C-3B96-4D6E-8A5F-EE2005E1B677}" destId="{9B94FC88-A519-4B59-A767-828DA03CBD55}" srcOrd="0" destOrd="0" presId="urn:microsoft.com/office/officeart/2005/8/layout/default#2"/>
    <dgm:cxn modelId="{7FC0FFAE-2A08-434E-B0CD-9DD5541E8B2B}" type="presOf" srcId="{EFEB0F9E-3812-48E1-9E55-82C433B7379A}" destId="{4B6562F0-4E2D-4916-BE1B-318B6F3FF927}" srcOrd="0" destOrd="0" presId="urn:microsoft.com/office/officeart/2005/8/layout/default#2"/>
    <dgm:cxn modelId="{FC314CB9-942A-4A70-8D84-4449D759A587}" type="presOf" srcId="{919827A8-4921-4052-8D0F-09C51A567EE6}" destId="{C030E64E-A545-42FC-91CC-11CF05A4671A}" srcOrd="0" destOrd="0" presId="urn:microsoft.com/office/officeart/2005/8/layout/default#2"/>
    <dgm:cxn modelId="{54DEEC42-858A-4669-ACF7-A0DA0DF78307}" type="presOf" srcId="{C728F8B5-A9EB-46AF-BE71-473484B6A575}" destId="{6F40125B-71DA-405B-85FB-52693105FEB1}" srcOrd="0" destOrd="0" presId="urn:microsoft.com/office/officeart/2005/8/layout/default#2"/>
    <dgm:cxn modelId="{F646BD20-B5BC-45AD-8189-6CF71A500F59}" srcId="{EFEB0F9E-3812-48E1-9E55-82C433B7379A}" destId="{A953621C-3B96-4D6E-8A5F-EE2005E1B677}" srcOrd="1" destOrd="0" parTransId="{CE46E855-5E97-4DC1-8A01-3B4AD68184A1}" sibTransId="{48096E7C-A59D-4037-8B08-2129E82347C3}"/>
    <dgm:cxn modelId="{C6DC34C2-21F9-4F1C-AC1E-8706C8F0AD2A}" srcId="{EFEB0F9E-3812-48E1-9E55-82C433B7379A}" destId="{16583EEF-F42A-488D-BB22-D87DCBAEBB16}" srcOrd="4" destOrd="0" parTransId="{AFE061D3-2654-4EB7-BCCF-E8AC6D2A146F}" sibTransId="{3F9BD051-F948-4FE3-B770-258C251571F1}"/>
    <dgm:cxn modelId="{21F2A833-DC80-4C15-A3F5-93251ED9FAC2}" type="presOf" srcId="{41B7E226-79C8-43A0-836C-11606518CB75}" destId="{A7EF3BA1-0AF3-4E30-A479-CC9233E23D72}" srcOrd="0" destOrd="0" presId="urn:microsoft.com/office/officeart/2005/8/layout/default#2"/>
    <dgm:cxn modelId="{7B5AEA07-B4E8-40A2-BE1B-D80F0AAF1F3C}" srcId="{EFEB0F9E-3812-48E1-9E55-82C433B7379A}" destId="{41B7E226-79C8-43A0-836C-11606518CB75}" srcOrd="2" destOrd="0" parTransId="{C261F789-BF21-4C27-9242-2C05BA2F6B00}" sibTransId="{1F60F986-E326-41F5-B303-086DBDE9F365}"/>
    <dgm:cxn modelId="{66554F16-66AB-475D-8A7B-2D886DC598E9}" type="presOf" srcId="{16583EEF-F42A-488D-BB22-D87DCBAEBB16}" destId="{65C5B7B5-3714-44CC-9FA8-7F68CFF06AC1}" srcOrd="0" destOrd="0" presId="urn:microsoft.com/office/officeart/2005/8/layout/default#2"/>
    <dgm:cxn modelId="{F4D30AD9-44B9-439C-896C-8E8FCCD7A89B}" srcId="{EFEB0F9E-3812-48E1-9E55-82C433B7379A}" destId="{919827A8-4921-4052-8D0F-09C51A567EE6}" srcOrd="3" destOrd="0" parTransId="{9AF3E2D5-34F2-4FBA-B95C-EBBB6D3FBA2F}" sibTransId="{80D78B5E-AFF0-4328-80B8-A3F6E25D0F9B}"/>
    <dgm:cxn modelId="{F1CD79B9-F5F7-4A8C-A33B-9E4DD80D1888}" type="presParOf" srcId="{4B6562F0-4E2D-4916-BE1B-318B6F3FF927}" destId="{232537D7-22D5-4C6F-BDAE-45959AF7C915}" srcOrd="0" destOrd="0" presId="urn:microsoft.com/office/officeart/2005/8/layout/default#2"/>
    <dgm:cxn modelId="{012E4475-69E6-49CF-9F62-70505276D205}" type="presParOf" srcId="{4B6562F0-4E2D-4916-BE1B-318B6F3FF927}" destId="{2F35E537-79AD-4F85-8B22-C76CADCCA100}" srcOrd="1" destOrd="0" presId="urn:microsoft.com/office/officeart/2005/8/layout/default#2"/>
    <dgm:cxn modelId="{38062CA6-F7BB-47F4-BA04-1BCBDA23C0ED}" type="presParOf" srcId="{4B6562F0-4E2D-4916-BE1B-318B6F3FF927}" destId="{9B94FC88-A519-4B59-A767-828DA03CBD55}" srcOrd="2" destOrd="0" presId="urn:microsoft.com/office/officeart/2005/8/layout/default#2"/>
    <dgm:cxn modelId="{84048FDC-79FA-4EA1-BF60-347C7FDA47E8}" type="presParOf" srcId="{4B6562F0-4E2D-4916-BE1B-318B6F3FF927}" destId="{4D48DA56-18C8-4A4D-9E17-CBBF49DC31DF}" srcOrd="3" destOrd="0" presId="urn:microsoft.com/office/officeart/2005/8/layout/default#2"/>
    <dgm:cxn modelId="{E3B1AE69-92FA-4BBB-8D04-E3C2B375D4BF}" type="presParOf" srcId="{4B6562F0-4E2D-4916-BE1B-318B6F3FF927}" destId="{A7EF3BA1-0AF3-4E30-A479-CC9233E23D72}" srcOrd="4" destOrd="0" presId="urn:microsoft.com/office/officeart/2005/8/layout/default#2"/>
    <dgm:cxn modelId="{D8E1650A-78A3-4CDD-83BB-4481BB015875}" type="presParOf" srcId="{4B6562F0-4E2D-4916-BE1B-318B6F3FF927}" destId="{4AEE4ADB-A7DB-4993-8E12-3CBC5F52688A}" srcOrd="5" destOrd="0" presId="urn:microsoft.com/office/officeart/2005/8/layout/default#2"/>
    <dgm:cxn modelId="{F4758C9F-A89B-4493-8D79-E95F918205B5}" type="presParOf" srcId="{4B6562F0-4E2D-4916-BE1B-318B6F3FF927}" destId="{C030E64E-A545-42FC-91CC-11CF05A4671A}" srcOrd="6" destOrd="0" presId="urn:microsoft.com/office/officeart/2005/8/layout/default#2"/>
    <dgm:cxn modelId="{E2D6D889-1660-4882-9AE5-F9C979F6B7FB}" type="presParOf" srcId="{4B6562F0-4E2D-4916-BE1B-318B6F3FF927}" destId="{3C158B07-ACC9-49E6-A50F-4C20F6128D99}" srcOrd="7" destOrd="0" presId="urn:microsoft.com/office/officeart/2005/8/layout/default#2"/>
    <dgm:cxn modelId="{9FABA335-A33B-4F36-9065-B7AA3E5E8233}" type="presParOf" srcId="{4B6562F0-4E2D-4916-BE1B-318B6F3FF927}" destId="{65C5B7B5-3714-44CC-9FA8-7F68CFF06AC1}" srcOrd="8" destOrd="0" presId="urn:microsoft.com/office/officeart/2005/8/layout/default#2"/>
    <dgm:cxn modelId="{5211BDAF-04B3-4588-A6B7-EAF73F823DAD}" type="presParOf" srcId="{4B6562F0-4E2D-4916-BE1B-318B6F3FF927}" destId="{72EE32D6-6DF9-4AD5-851F-58E601C7820C}" srcOrd="9" destOrd="0" presId="urn:microsoft.com/office/officeart/2005/8/layout/default#2"/>
    <dgm:cxn modelId="{FF8BBC65-348F-4FA4-A53E-086ABCBA1F37}" type="presParOf" srcId="{4B6562F0-4E2D-4916-BE1B-318B6F3FF927}" destId="{6F40125B-71DA-405B-85FB-52693105FEB1}" srcOrd="10" destOrd="0" presId="urn:microsoft.com/office/officeart/2005/8/layout/default#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AA7AE7-9FCC-4950-A105-054D3354D4C4}">
      <dsp:nvSpPr>
        <dsp:cNvPr id="0" name=""/>
        <dsp:cNvSpPr/>
      </dsp:nvSpPr>
      <dsp:spPr>
        <a:xfrm>
          <a:off x="1926747" y="1494617"/>
          <a:ext cx="1547179" cy="1488799"/>
        </a:xfrm>
        <a:prstGeom prst="ellipse">
          <a:avLst/>
        </a:prstGeom>
        <a:solidFill>
          <a:srgbClr val="3C7486">
            <a:alpha val="50000"/>
          </a:srgbClr>
        </a:solidFill>
        <a:ln w="12700" cap="flat" cmpd="sng" algn="ctr">
          <a:solidFill>
            <a:srgbClr val="3C7486"/>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pl-PL" sz="1100" b="1" kern="1200">
              <a:solidFill>
                <a:schemeClr val="bg1"/>
              </a:solidFill>
              <a:latin typeface="Century" panose="02040604050505020304" pitchFamily="18" charset="0"/>
            </a:rPr>
            <a:t>Enterprise</a:t>
          </a:r>
        </a:p>
      </dsp:txBody>
      <dsp:txXfrm>
        <a:off x="2153326" y="1712647"/>
        <a:ext cx="1094021" cy="1052739"/>
      </dsp:txXfrm>
    </dsp:sp>
    <dsp:sp modelId="{74C987DB-7AB7-4977-918B-762AFBB6BD1D}">
      <dsp:nvSpPr>
        <dsp:cNvPr id="0" name=""/>
        <dsp:cNvSpPr/>
      </dsp:nvSpPr>
      <dsp:spPr>
        <a:xfrm>
          <a:off x="2076802" y="15893"/>
          <a:ext cx="1228018" cy="1228018"/>
        </a:xfrm>
        <a:prstGeom prst="ellipse">
          <a:avLst/>
        </a:prstGeom>
        <a:solidFill>
          <a:srgbClr val="3C7486">
            <a:alpha val="40000"/>
          </a:srgbClr>
        </a:solidFill>
        <a:ln w="12700" cap="flat" cmpd="sng" algn="ctr">
          <a:solidFill>
            <a:srgbClr val="3C7486"/>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pl-PL" sz="900" b="1" kern="1200" baseline="0" dirty="0">
              <a:solidFill>
                <a:schemeClr val="bg1"/>
              </a:solidFill>
              <a:latin typeface="Century" panose="02040604050505020304" pitchFamily="18" charset="0"/>
            </a:rPr>
            <a:t>Lenders (banks, bondholders)</a:t>
          </a:r>
        </a:p>
      </dsp:txBody>
      <dsp:txXfrm>
        <a:off x="2256641" y="195732"/>
        <a:ext cx="868340" cy="868340"/>
      </dsp:txXfrm>
    </dsp:sp>
    <dsp:sp modelId="{2E3C3C2E-5C9B-4664-A5F4-091C727C7BBF}">
      <dsp:nvSpPr>
        <dsp:cNvPr id="0" name=""/>
        <dsp:cNvSpPr/>
      </dsp:nvSpPr>
      <dsp:spPr>
        <a:xfrm>
          <a:off x="3328243" y="100075"/>
          <a:ext cx="1228018" cy="1228018"/>
        </a:xfrm>
        <a:prstGeom prst="ellipse">
          <a:avLst/>
        </a:prstGeom>
        <a:solidFill>
          <a:srgbClr val="3C7486">
            <a:alpha val="40000"/>
          </a:srgbClr>
        </a:solidFill>
        <a:ln w="12700" cap="flat" cmpd="sng" algn="ctr">
          <a:solidFill>
            <a:srgbClr val="3C7486"/>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pl-PL" sz="900" b="1" kern="1200" baseline="0">
              <a:solidFill>
                <a:schemeClr val="bg1"/>
              </a:solidFill>
              <a:latin typeface="Century" panose="02040604050505020304" pitchFamily="18" charset="0"/>
            </a:rPr>
            <a:t>Shareholders</a:t>
          </a:r>
        </a:p>
      </dsp:txBody>
      <dsp:txXfrm>
        <a:off x="3508082" y="279914"/>
        <a:ext cx="868340" cy="868340"/>
      </dsp:txXfrm>
    </dsp:sp>
    <dsp:sp modelId="{C7DB94F0-10AF-436A-BC08-4E10975810EC}">
      <dsp:nvSpPr>
        <dsp:cNvPr id="0" name=""/>
        <dsp:cNvSpPr/>
      </dsp:nvSpPr>
      <dsp:spPr>
        <a:xfrm>
          <a:off x="3877413" y="1221540"/>
          <a:ext cx="1228018" cy="1228018"/>
        </a:xfrm>
        <a:prstGeom prst="ellipse">
          <a:avLst/>
        </a:prstGeom>
        <a:solidFill>
          <a:srgbClr val="3C7486">
            <a:alpha val="40000"/>
          </a:srgbClr>
        </a:solidFill>
        <a:ln w="12700" cap="flat" cmpd="sng" algn="ctr">
          <a:solidFill>
            <a:srgbClr val="3C7486"/>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pl-PL" sz="900" b="1" kern="1200" baseline="0">
              <a:solidFill>
                <a:schemeClr val="bg1"/>
              </a:solidFill>
              <a:latin typeface="Century" panose="02040604050505020304" pitchFamily="18" charset="0"/>
            </a:rPr>
            <a:t>Employees</a:t>
          </a:r>
        </a:p>
      </dsp:txBody>
      <dsp:txXfrm>
        <a:off x="4057252" y="1401379"/>
        <a:ext cx="868340" cy="868340"/>
      </dsp:txXfrm>
    </dsp:sp>
    <dsp:sp modelId="{5B2F49D9-C457-49CC-8C3A-5A2BEE0A0C2B}">
      <dsp:nvSpPr>
        <dsp:cNvPr id="0" name=""/>
        <dsp:cNvSpPr/>
      </dsp:nvSpPr>
      <dsp:spPr>
        <a:xfrm>
          <a:off x="3790344" y="2504200"/>
          <a:ext cx="1228018" cy="1228018"/>
        </a:xfrm>
        <a:prstGeom prst="ellipse">
          <a:avLst/>
        </a:prstGeom>
        <a:solidFill>
          <a:srgbClr val="3C7486">
            <a:alpha val="40000"/>
          </a:srgbClr>
        </a:solidFill>
        <a:ln w="12700" cap="flat" cmpd="sng" algn="ctr">
          <a:solidFill>
            <a:srgbClr val="3C7486"/>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pl-PL" sz="900" b="1" kern="1200" baseline="0">
              <a:solidFill>
                <a:schemeClr val="bg1"/>
              </a:solidFill>
              <a:latin typeface="Century" panose="02040604050505020304" pitchFamily="18" charset="0"/>
            </a:rPr>
            <a:t>Suppliers</a:t>
          </a:r>
        </a:p>
      </dsp:txBody>
      <dsp:txXfrm>
        <a:off x="3970183" y="2684039"/>
        <a:ext cx="868340" cy="868340"/>
      </dsp:txXfrm>
    </dsp:sp>
    <dsp:sp modelId="{6A103177-0DE2-45DC-9CB4-128DF632BA89}">
      <dsp:nvSpPr>
        <dsp:cNvPr id="0" name=""/>
        <dsp:cNvSpPr/>
      </dsp:nvSpPr>
      <dsp:spPr>
        <a:xfrm>
          <a:off x="2719529" y="3113730"/>
          <a:ext cx="1228018" cy="1228018"/>
        </a:xfrm>
        <a:prstGeom prst="ellipse">
          <a:avLst/>
        </a:prstGeom>
        <a:solidFill>
          <a:srgbClr val="3C7486">
            <a:alpha val="40000"/>
          </a:srgbClr>
        </a:solidFill>
        <a:ln w="12700" cap="flat" cmpd="sng" algn="ctr">
          <a:solidFill>
            <a:srgbClr val="3C7486"/>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pl-PL" sz="900" b="1" kern="1200" baseline="0">
              <a:solidFill>
                <a:schemeClr val="bg1"/>
              </a:solidFill>
              <a:latin typeface="Century" panose="02040604050505020304" pitchFamily="18" charset="0"/>
            </a:rPr>
            <a:t>Customers</a:t>
          </a:r>
        </a:p>
      </dsp:txBody>
      <dsp:txXfrm>
        <a:off x="2899368" y="3293569"/>
        <a:ext cx="868340" cy="868340"/>
      </dsp:txXfrm>
    </dsp:sp>
    <dsp:sp modelId="{E464C961-33BF-4ADF-B681-A29E73EED578}">
      <dsp:nvSpPr>
        <dsp:cNvPr id="0" name=""/>
        <dsp:cNvSpPr/>
      </dsp:nvSpPr>
      <dsp:spPr>
        <a:xfrm>
          <a:off x="1434081" y="3113720"/>
          <a:ext cx="1228018" cy="1228018"/>
        </a:xfrm>
        <a:prstGeom prst="ellipse">
          <a:avLst/>
        </a:prstGeom>
        <a:solidFill>
          <a:srgbClr val="3C7486">
            <a:alpha val="40000"/>
          </a:srgbClr>
        </a:solidFill>
        <a:ln w="12700" cap="flat" cmpd="sng" algn="ctr">
          <a:solidFill>
            <a:srgbClr val="3C7486"/>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pl-PL" sz="900" b="1" kern="1200" baseline="0">
              <a:solidFill>
                <a:schemeClr val="bg1"/>
              </a:solidFill>
              <a:latin typeface="Century" panose="02040604050505020304" pitchFamily="18" charset="0"/>
            </a:rPr>
            <a:t>Local community</a:t>
          </a:r>
        </a:p>
      </dsp:txBody>
      <dsp:txXfrm>
        <a:off x="1613920" y="3293559"/>
        <a:ext cx="868340" cy="868340"/>
      </dsp:txXfrm>
    </dsp:sp>
    <dsp:sp modelId="{07F6AB97-B93F-4857-BBC2-42B306D61150}">
      <dsp:nvSpPr>
        <dsp:cNvPr id="0" name=""/>
        <dsp:cNvSpPr/>
      </dsp:nvSpPr>
      <dsp:spPr>
        <a:xfrm>
          <a:off x="390971" y="2495525"/>
          <a:ext cx="1228018" cy="1228018"/>
        </a:xfrm>
        <a:prstGeom prst="ellipse">
          <a:avLst/>
        </a:prstGeom>
        <a:solidFill>
          <a:srgbClr val="3C7486">
            <a:alpha val="40000"/>
          </a:srgbClr>
        </a:solidFill>
        <a:ln w="12700" cap="flat" cmpd="sng" algn="ctr">
          <a:solidFill>
            <a:srgbClr val="3C7486"/>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pl-PL" sz="900" b="1" kern="1200" baseline="0">
              <a:solidFill>
                <a:schemeClr val="bg1"/>
              </a:solidFill>
              <a:latin typeface="Century" panose="02040604050505020304" pitchFamily="18" charset="0"/>
            </a:rPr>
            <a:t>Government</a:t>
          </a:r>
        </a:p>
      </dsp:txBody>
      <dsp:txXfrm>
        <a:off x="570810" y="2675364"/>
        <a:ext cx="868340" cy="868340"/>
      </dsp:txXfrm>
    </dsp:sp>
    <dsp:sp modelId="{A21B0E3F-3751-41BE-B3F2-E56B7D554A6C}">
      <dsp:nvSpPr>
        <dsp:cNvPr id="0" name=""/>
        <dsp:cNvSpPr/>
      </dsp:nvSpPr>
      <dsp:spPr>
        <a:xfrm>
          <a:off x="270111" y="1261209"/>
          <a:ext cx="1228018" cy="1228018"/>
        </a:xfrm>
        <a:prstGeom prst="ellipse">
          <a:avLst/>
        </a:prstGeom>
        <a:solidFill>
          <a:srgbClr val="3C7486">
            <a:alpha val="40000"/>
          </a:srgbClr>
        </a:solidFill>
        <a:ln w="12700" cap="flat" cmpd="sng" algn="ctr">
          <a:solidFill>
            <a:srgbClr val="3C7486"/>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pl-PL" sz="900" b="1" kern="1200" baseline="0">
              <a:solidFill>
                <a:schemeClr val="bg1"/>
              </a:solidFill>
              <a:latin typeface="Century" panose="02040604050505020304" pitchFamily="18" charset="0"/>
            </a:rPr>
            <a:t>Media</a:t>
          </a:r>
        </a:p>
      </dsp:txBody>
      <dsp:txXfrm>
        <a:off x="449950" y="1441048"/>
        <a:ext cx="868340" cy="868340"/>
      </dsp:txXfrm>
    </dsp:sp>
    <dsp:sp modelId="{A9E8ED3F-859F-40A4-8334-5B3BD53447B3}">
      <dsp:nvSpPr>
        <dsp:cNvPr id="0" name=""/>
        <dsp:cNvSpPr/>
      </dsp:nvSpPr>
      <dsp:spPr>
        <a:xfrm>
          <a:off x="776865" y="153232"/>
          <a:ext cx="1228018" cy="1228018"/>
        </a:xfrm>
        <a:prstGeom prst="ellipse">
          <a:avLst/>
        </a:prstGeom>
        <a:solidFill>
          <a:srgbClr val="3C7486">
            <a:alpha val="40000"/>
          </a:srgbClr>
        </a:solidFill>
        <a:ln w="12700" cap="flat" cmpd="sng" algn="ctr">
          <a:solidFill>
            <a:srgbClr val="3C7486"/>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pl-PL" sz="900" b="1" kern="1200" baseline="0" dirty="0">
              <a:solidFill>
                <a:schemeClr val="bg1"/>
              </a:solidFill>
              <a:latin typeface="Century" panose="02040604050505020304" pitchFamily="18" charset="0"/>
            </a:rPr>
            <a:t>Others</a:t>
          </a:r>
        </a:p>
      </dsp:txBody>
      <dsp:txXfrm>
        <a:off x="956704" y="333071"/>
        <a:ext cx="868340" cy="86834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2537D7-22D5-4C6F-BDAE-45959AF7C915}">
      <dsp:nvSpPr>
        <dsp:cNvPr id="0" name=""/>
        <dsp:cNvSpPr/>
      </dsp:nvSpPr>
      <dsp:spPr>
        <a:xfrm>
          <a:off x="3785" y="111658"/>
          <a:ext cx="2120217" cy="1272130"/>
        </a:xfrm>
        <a:prstGeom prst="rect">
          <a:avLst/>
        </a:prstGeom>
        <a:solidFill>
          <a:srgbClr val="599B9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1" kern="1200">
              <a:latin typeface="Century" panose="02040604050505020304" pitchFamily="18" charset="0"/>
            </a:rPr>
            <a:t>Strategical planning</a:t>
          </a:r>
          <a:endParaRPr lang="ro-RO" sz="1400" b="1" kern="1200">
            <a:latin typeface="Century" panose="02040604050505020304" pitchFamily="18" charset="0"/>
          </a:endParaRPr>
        </a:p>
      </dsp:txBody>
      <dsp:txXfrm>
        <a:off x="3785" y="111658"/>
        <a:ext cx="2120217" cy="1272130"/>
      </dsp:txXfrm>
    </dsp:sp>
    <dsp:sp modelId="{9B94FC88-A519-4B59-A767-828DA03CBD55}">
      <dsp:nvSpPr>
        <dsp:cNvPr id="0" name=""/>
        <dsp:cNvSpPr/>
      </dsp:nvSpPr>
      <dsp:spPr>
        <a:xfrm>
          <a:off x="0" y="1590421"/>
          <a:ext cx="2120217" cy="1272130"/>
        </a:xfrm>
        <a:prstGeom prst="rect">
          <a:avLst/>
        </a:prstGeom>
        <a:solidFill>
          <a:srgbClr val="599B9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o-RO" sz="1400" b="1" kern="1200">
              <a:latin typeface="Century" panose="02040604050505020304" pitchFamily="18" charset="0"/>
            </a:rPr>
            <a:t>Management</a:t>
          </a:r>
          <a:r>
            <a:rPr lang="en-US" sz="1400" b="1" kern="1200">
              <a:latin typeface="Century" panose="02040604050505020304" pitchFamily="18" charset="0"/>
            </a:rPr>
            <a:t> including human resources</a:t>
          </a:r>
          <a:endParaRPr lang="ro-RO" sz="1400" b="1" kern="1200">
            <a:latin typeface="Century" panose="02040604050505020304" pitchFamily="18" charset="0"/>
          </a:endParaRPr>
        </a:p>
      </dsp:txBody>
      <dsp:txXfrm>
        <a:off x="0" y="1590421"/>
        <a:ext cx="2120217" cy="1272130"/>
      </dsp:txXfrm>
    </dsp:sp>
    <dsp:sp modelId="{A7EF3BA1-0AF3-4E30-A479-CC9233E23D72}">
      <dsp:nvSpPr>
        <dsp:cNvPr id="0" name=""/>
        <dsp:cNvSpPr/>
      </dsp:nvSpPr>
      <dsp:spPr>
        <a:xfrm>
          <a:off x="4668264" y="111658"/>
          <a:ext cx="2388445" cy="1272130"/>
        </a:xfrm>
        <a:prstGeom prst="rect">
          <a:avLst/>
        </a:prstGeom>
        <a:solidFill>
          <a:srgbClr val="599B9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1" kern="1200">
              <a:latin typeface="Century" panose="02040604050505020304" pitchFamily="18" charset="0"/>
            </a:rPr>
            <a:t>Efficient allocation of resources</a:t>
          </a:r>
          <a:endParaRPr lang="ro-RO" sz="1400" b="1" kern="1200">
            <a:latin typeface="Century" panose="02040604050505020304" pitchFamily="18" charset="0"/>
          </a:endParaRPr>
        </a:p>
      </dsp:txBody>
      <dsp:txXfrm>
        <a:off x="4668264" y="111658"/>
        <a:ext cx="2388445" cy="1272130"/>
      </dsp:txXfrm>
    </dsp:sp>
    <dsp:sp modelId="{C030E64E-A545-42FC-91CC-11CF05A4671A}">
      <dsp:nvSpPr>
        <dsp:cNvPr id="0" name=""/>
        <dsp:cNvSpPr/>
      </dsp:nvSpPr>
      <dsp:spPr>
        <a:xfrm>
          <a:off x="2464170" y="1549937"/>
          <a:ext cx="2120217" cy="1272130"/>
        </a:xfrm>
        <a:prstGeom prst="rect">
          <a:avLst/>
        </a:prstGeom>
        <a:solidFill>
          <a:srgbClr val="599B9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1" kern="1200">
              <a:latin typeface="Century" panose="02040604050505020304" pitchFamily="18" charset="0"/>
            </a:rPr>
            <a:t>Coordination and control activities</a:t>
          </a:r>
          <a:endParaRPr lang="ro-RO" sz="1400" b="1" kern="1200">
            <a:latin typeface="Century" panose="02040604050505020304" pitchFamily="18" charset="0"/>
          </a:endParaRPr>
        </a:p>
      </dsp:txBody>
      <dsp:txXfrm>
        <a:off x="2464170" y="1549937"/>
        <a:ext cx="2120217" cy="1272130"/>
      </dsp:txXfrm>
    </dsp:sp>
    <dsp:sp modelId="{65C5B7B5-3714-44CC-9FA8-7F68CFF06AC1}">
      <dsp:nvSpPr>
        <dsp:cNvPr id="0" name=""/>
        <dsp:cNvSpPr/>
      </dsp:nvSpPr>
      <dsp:spPr>
        <a:xfrm>
          <a:off x="4684983" y="1538475"/>
          <a:ext cx="2375512" cy="1272130"/>
        </a:xfrm>
        <a:prstGeom prst="rect">
          <a:avLst/>
        </a:prstGeom>
        <a:solidFill>
          <a:srgbClr val="599B9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1" kern="1200">
              <a:latin typeface="Century" panose="02040604050505020304" pitchFamily="18" charset="0"/>
            </a:rPr>
            <a:t>Monitor, evaluation and report of economic, financial, social and environmental performance</a:t>
          </a:r>
          <a:endParaRPr lang="ro-RO" sz="1400" b="1" kern="1200">
            <a:latin typeface="Century" panose="02040604050505020304" pitchFamily="18" charset="0"/>
          </a:endParaRPr>
        </a:p>
      </dsp:txBody>
      <dsp:txXfrm>
        <a:off x="4684983" y="1538475"/>
        <a:ext cx="2375512" cy="1272130"/>
      </dsp:txXfrm>
    </dsp:sp>
    <dsp:sp modelId="{6F40125B-71DA-405B-85FB-52693105FEB1}">
      <dsp:nvSpPr>
        <dsp:cNvPr id="0" name=""/>
        <dsp:cNvSpPr/>
      </dsp:nvSpPr>
      <dsp:spPr>
        <a:xfrm>
          <a:off x="2385913" y="110496"/>
          <a:ext cx="2120217" cy="1272130"/>
        </a:xfrm>
        <a:prstGeom prst="rect">
          <a:avLst/>
        </a:prstGeom>
        <a:solidFill>
          <a:srgbClr val="599B9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1" kern="1200">
              <a:latin typeface="Century" panose="02040604050505020304" pitchFamily="18" charset="0"/>
            </a:rPr>
            <a:t>Organization</a:t>
          </a:r>
          <a:endParaRPr lang="ro-RO" sz="1400" b="1" kern="1200">
            <a:latin typeface="Century" panose="02040604050505020304" pitchFamily="18" charset="0"/>
          </a:endParaRPr>
        </a:p>
      </dsp:txBody>
      <dsp:txXfrm>
        <a:off x="2385913" y="110496"/>
        <a:ext cx="2120217" cy="1272130"/>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default#2">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l-GR"/>
              <a:t>Στυλ κύριου τίτλου</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a:t>Στυλ κύριου υπότιτλου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t>7/1/2019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t>‹#›</a:t>
            </a:fld>
            <a:endParaRPr lang="el-GR"/>
          </a:p>
        </p:txBody>
      </p:sp>
    </p:spTree>
    <p:extLst>
      <p:ext uri="{BB962C8B-B14F-4D97-AF65-F5344CB8AC3E}">
        <p14:creationId xmlns:p14="http://schemas.microsoft.com/office/powerpoint/2010/main" val="17824543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Vertical Text Placeholder 2"/>
          <p:cNvSpPr>
            <a:spLocks noGrp="1"/>
          </p:cNvSpPr>
          <p:nvPr>
            <p:ph type="body" orient="vert" idx="1"/>
          </p:nvPr>
        </p:nvSpPr>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t>7/1/2019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t>‹#›</a:t>
            </a:fld>
            <a:endParaRPr lang="el-GR"/>
          </a:p>
        </p:txBody>
      </p:sp>
    </p:spTree>
    <p:extLst>
      <p:ext uri="{BB962C8B-B14F-4D97-AF65-F5344CB8AC3E}">
        <p14:creationId xmlns:p14="http://schemas.microsoft.com/office/powerpoint/2010/main" val="40317976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l-GR"/>
              <a:t>Στυλ κύριου τίτλου</a:t>
            </a:r>
            <a:endParaRPr lang="en-US" dirty="0"/>
          </a:p>
        </p:txBody>
      </p:sp>
      <p:sp>
        <p:nvSpPr>
          <p:cNvPr id="3" name="Vertical Text Placeholder 2"/>
          <p:cNvSpPr>
            <a:spLocks noGrp="1"/>
          </p:cNvSpPr>
          <p:nvPr>
            <p:ph type="body" orient="vert" idx="1"/>
          </p:nvPr>
        </p:nvSpPr>
        <p:spPr>
          <a:xfrm>
            <a:off x="628652" y="365125"/>
            <a:ext cx="5800725" cy="5811838"/>
          </a:xfrm>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t>7/1/2019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t>‹#›</a:t>
            </a:fld>
            <a:endParaRPr lang="el-GR"/>
          </a:p>
        </p:txBody>
      </p:sp>
    </p:spTree>
    <p:extLst>
      <p:ext uri="{BB962C8B-B14F-4D97-AF65-F5344CB8AC3E}">
        <p14:creationId xmlns:p14="http://schemas.microsoft.com/office/powerpoint/2010/main" val="3788016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l-GR"/>
              <a:t>Στυλ κύριου τίτλου</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a:t>Στυλ κύριου υπότιτλου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7579002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idx="1"/>
          </p:nvPr>
        </p:nvSpPr>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8537609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3"/>
            <a:ext cx="7886700" cy="2852737"/>
          </a:xfrm>
        </p:spPr>
        <p:txBody>
          <a:bodyPr anchor="b"/>
          <a:lstStyle>
            <a:lvl1pPr>
              <a:defRPr sz="6000"/>
            </a:lvl1pPr>
          </a:lstStyle>
          <a:p>
            <a:r>
              <a:rPr lang="el-GR"/>
              <a:t>Στυλ κύριου τίτλου</a:t>
            </a:r>
            <a:endParaRPr lang="en-US" dirty="0"/>
          </a:p>
        </p:txBody>
      </p:sp>
      <p:sp>
        <p:nvSpPr>
          <p:cNvPr id="3" name="Text Placeholder 2"/>
          <p:cNvSpPr>
            <a:spLocks noGrp="1"/>
          </p:cNvSpPr>
          <p:nvPr>
            <p:ph type="body" idx="1"/>
          </p:nvPr>
        </p:nvSpPr>
        <p:spPr>
          <a:xfrm>
            <a:off x="623888" y="4589468"/>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l-GR"/>
              <a:t>Στυλ υποδείγματος κειμένου</a:t>
            </a:r>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4327062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33441579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9"/>
            <a:ext cx="7886700" cy="1325563"/>
          </a:xfrm>
        </p:spPr>
        <p:txBody>
          <a:bodyPr/>
          <a:lstStyle/>
          <a:p>
            <a:r>
              <a:rPr lang="el-GR"/>
              <a:t>Στυλ κύριου τίτλου</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4" name="Content Placeholder 3"/>
          <p:cNvSpPr>
            <a:spLocks noGrp="1"/>
          </p:cNvSpPr>
          <p:nvPr>
            <p:ph sz="half" idx="2"/>
          </p:nvPr>
        </p:nvSpPr>
        <p:spPr>
          <a:xfrm>
            <a:off x="629842" y="2505075"/>
            <a:ext cx="3868340"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6" name="Content Placeholder 5"/>
          <p:cNvSpPr>
            <a:spLocks noGrp="1"/>
          </p:cNvSpPr>
          <p:nvPr>
            <p:ph sz="quarter" idx="4"/>
          </p:nvPr>
        </p:nvSpPr>
        <p:spPr>
          <a:xfrm>
            <a:off x="4629152" y="2505075"/>
            <a:ext cx="3887391"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7" name="Date Placeholder 6"/>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8" name="Footer Placeholder 7"/>
          <p:cNvSpPr>
            <a:spLocks noGrp="1"/>
          </p:cNvSpPr>
          <p:nvPr>
            <p:ph type="ftr" sz="quarter" idx="11"/>
          </p:nvPr>
        </p:nvSpPr>
        <p:spPr/>
        <p:txBody>
          <a:bodyPr/>
          <a:lstStyle/>
          <a:p>
            <a:endParaRPr lang="el-GR">
              <a:solidFill>
                <a:prstClr val="black">
                  <a:tint val="75000"/>
                </a:prstClr>
              </a:solidFill>
            </a:endParaRPr>
          </a:p>
        </p:txBody>
      </p:sp>
      <p:sp>
        <p:nvSpPr>
          <p:cNvPr id="9" name="Slide Number Placeholder 8"/>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33747300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Date Placeholder 2"/>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4" name="Footer Placeholder 3"/>
          <p:cNvSpPr>
            <a:spLocks noGrp="1"/>
          </p:cNvSpPr>
          <p:nvPr>
            <p:ph type="ftr" sz="quarter" idx="11"/>
          </p:nvPr>
        </p:nvSpPr>
        <p:spPr/>
        <p:txBody>
          <a:bodyPr/>
          <a:lstStyle/>
          <a:p>
            <a:endParaRPr lang="el-GR">
              <a:solidFill>
                <a:prstClr val="black">
                  <a:tint val="75000"/>
                </a:prstClr>
              </a:solidFill>
            </a:endParaRPr>
          </a:p>
        </p:txBody>
      </p:sp>
      <p:sp>
        <p:nvSpPr>
          <p:cNvPr id="5" name="Slide Number Placeholder 4"/>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4486293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3" name="Footer Placeholder 2"/>
          <p:cNvSpPr>
            <a:spLocks noGrp="1"/>
          </p:cNvSpPr>
          <p:nvPr>
            <p:ph type="ftr" sz="quarter" idx="11"/>
          </p:nvPr>
        </p:nvSpPr>
        <p:spPr/>
        <p:txBody>
          <a:bodyPr/>
          <a:lstStyle/>
          <a:p>
            <a:endParaRPr lang="el-GR">
              <a:solidFill>
                <a:prstClr val="black">
                  <a:tint val="75000"/>
                </a:prstClr>
              </a:solidFill>
            </a:endParaRPr>
          </a:p>
        </p:txBody>
      </p:sp>
      <p:sp>
        <p:nvSpPr>
          <p:cNvPr id="4" name="Slide Number Placeholder 3"/>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41131690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Content Placeholder 2"/>
          <p:cNvSpPr>
            <a:spLocks noGrp="1"/>
          </p:cNvSpPr>
          <p:nvPr>
            <p:ph idx="1"/>
          </p:nvPr>
        </p:nvSpPr>
        <p:spPr>
          <a:xfrm>
            <a:off x="3887391" y="987430"/>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2318459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idx="1"/>
          </p:nvPr>
        </p:nvSpPr>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t>7/1/2019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t>‹#›</a:t>
            </a:fld>
            <a:endParaRPr lang="el-GR"/>
          </a:p>
        </p:txBody>
      </p:sp>
    </p:spTree>
    <p:extLst>
      <p:ext uri="{BB962C8B-B14F-4D97-AF65-F5344CB8AC3E}">
        <p14:creationId xmlns:p14="http://schemas.microsoft.com/office/powerpoint/2010/main" val="24930890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Picture Placeholder 2"/>
          <p:cNvSpPr>
            <a:spLocks noGrp="1" noChangeAspect="1"/>
          </p:cNvSpPr>
          <p:nvPr>
            <p:ph type="pic" idx="1"/>
          </p:nvPr>
        </p:nvSpPr>
        <p:spPr>
          <a:xfrm>
            <a:off x="3887391" y="987430"/>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l-GR"/>
              <a:t>Κάντε κλικ στο εικονίδιο για να προσθέσετε εικόνα</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3052982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Vertical Text Placeholder 2"/>
          <p:cNvSpPr>
            <a:spLocks noGrp="1"/>
          </p:cNvSpPr>
          <p:nvPr>
            <p:ph type="body" orient="vert" idx="1"/>
          </p:nvPr>
        </p:nvSpPr>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9764580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l-GR"/>
              <a:t>Στυλ κύριου τίτλου</a:t>
            </a:r>
            <a:endParaRPr lang="en-US" dirty="0"/>
          </a:p>
        </p:txBody>
      </p:sp>
      <p:sp>
        <p:nvSpPr>
          <p:cNvPr id="3" name="Vertical Text Placeholder 2"/>
          <p:cNvSpPr>
            <a:spLocks noGrp="1"/>
          </p:cNvSpPr>
          <p:nvPr>
            <p:ph type="body" orient="vert" idx="1"/>
          </p:nvPr>
        </p:nvSpPr>
        <p:spPr>
          <a:xfrm>
            <a:off x="628652" y="365125"/>
            <a:ext cx="5800725" cy="5811838"/>
          </a:xfrm>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4924363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l-GR"/>
              <a:t>Στυλ κύριου τίτλου</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a:t>Στυλ κύριου υπότιτλου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374175058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idx="1"/>
          </p:nvPr>
        </p:nvSpPr>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39644378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3"/>
            <a:ext cx="7886700" cy="2852737"/>
          </a:xfrm>
        </p:spPr>
        <p:txBody>
          <a:bodyPr anchor="b"/>
          <a:lstStyle>
            <a:lvl1pPr>
              <a:defRPr sz="6000"/>
            </a:lvl1pPr>
          </a:lstStyle>
          <a:p>
            <a:r>
              <a:rPr lang="el-GR"/>
              <a:t>Στυλ κύριου τίτλου</a:t>
            </a:r>
            <a:endParaRPr lang="en-US" dirty="0"/>
          </a:p>
        </p:txBody>
      </p:sp>
      <p:sp>
        <p:nvSpPr>
          <p:cNvPr id="3" name="Text Placeholder 2"/>
          <p:cNvSpPr>
            <a:spLocks noGrp="1"/>
          </p:cNvSpPr>
          <p:nvPr>
            <p:ph type="body" idx="1"/>
          </p:nvPr>
        </p:nvSpPr>
        <p:spPr>
          <a:xfrm>
            <a:off x="623888" y="4589468"/>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l-GR"/>
              <a:t>Στυλ υποδείγματος κειμένου</a:t>
            </a:r>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368733737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6329401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9"/>
            <a:ext cx="7886700" cy="1325563"/>
          </a:xfrm>
        </p:spPr>
        <p:txBody>
          <a:bodyPr/>
          <a:lstStyle/>
          <a:p>
            <a:r>
              <a:rPr lang="el-GR"/>
              <a:t>Στυλ κύριου τίτλου</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4" name="Content Placeholder 3"/>
          <p:cNvSpPr>
            <a:spLocks noGrp="1"/>
          </p:cNvSpPr>
          <p:nvPr>
            <p:ph sz="half" idx="2"/>
          </p:nvPr>
        </p:nvSpPr>
        <p:spPr>
          <a:xfrm>
            <a:off x="629842" y="2505075"/>
            <a:ext cx="3868340"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6" name="Content Placeholder 5"/>
          <p:cNvSpPr>
            <a:spLocks noGrp="1"/>
          </p:cNvSpPr>
          <p:nvPr>
            <p:ph sz="quarter" idx="4"/>
          </p:nvPr>
        </p:nvSpPr>
        <p:spPr>
          <a:xfrm>
            <a:off x="4629152" y="2505075"/>
            <a:ext cx="3887391"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7" name="Date Placeholder 6"/>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8" name="Footer Placeholder 7"/>
          <p:cNvSpPr>
            <a:spLocks noGrp="1"/>
          </p:cNvSpPr>
          <p:nvPr>
            <p:ph type="ftr" sz="quarter" idx="11"/>
          </p:nvPr>
        </p:nvSpPr>
        <p:spPr/>
        <p:txBody>
          <a:bodyPr/>
          <a:lstStyle/>
          <a:p>
            <a:endParaRPr lang="el-GR">
              <a:solidFill>
                <a:prstClr val="black">
                  <a:tint val="75000"/>
                </a:prstClr>
              </a:solidFill>
            </a:endParaRPr>
          </a:p>
        </p:txBody>
      </p:sp>
      <p:sp>
        <p:nvSpPr>
          <p:cNvPr id="9" name="Slide Number Placeholder 8"/>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75601770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Date Placeholder 2"/>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4" name="Footer Placeholder 3"/>
          <p:cNvSpPr>
            <a:spLocks noGrp="1"/>
          </p:cNvSpPr>
          <p:nvPr>
            <p:ph type="ftr" sz="quarter" idx="11"/>
          </p:nvPr>
        </p:nvSpPr>
        <p:spPr/>
        <p:txBody>
          <a:bodyPr/>
          <a:lstStyle/>
          <a:p>
            <a:endParaRPr lang="el-GR">
              <a:solidFill>
                <a:prstClr val="black">
                  <a:tint val="75000"/>
                </a:prstClr>
              </a:solidFill>
            </a:endParaRPr>
          </a:p>
        </p:txBody>
      </p:sp>
      <p:sp>
        <p:nvSpPr>
          <p:cNvPr id="5" name="Slide Number Placeholder 4"/>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313148051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3" name="Footer Placeholder 2"/>
          <p:cNvSpPr>
            <a:spLocks noGrp="1"/>
          </p:cNvSpPr>
          <p:nvPr>
            <p:ph type="ftr" sz="quarter" idx="11"/>
          </p:nvPr>
        </p:nvSpPr>
        <p:spPr/>
        <p:txBody>
          <a:bodyPr/>
          <a:lstStyle/>
          <a:p>
            <a:endParaRPr lang="el-GR">
              <a:solidFill>
                <a:prstClr val="black">
                  <a:tint val="75000"/>
                </a:prstClr>
              </a:solidFill>
            </a:endParaRPr>
          </a:p>
        </p:txBody>
      </p:sp>
      <p:sp>
        <p:nvSpPr>
          <p:cNvPr id="4" name="Slide Number Placeholder 3"/>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2667827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3"/>
            <a:ext cx="7886700" cy="2852737"/>
          </a:xfrm>
        </p:spPr>
        <p:txBody>
          <a:bodyPr anchor="b"/>
          <a:lstStyle>
            <a:lvl1pPr>
              <a:defRPr sz="6000"/>
            </a:lvl1pPr>
          </a:lstStyle>
          <a:p>
            <a:r>
              <a:rPr lang="el-GR"/>
              <a:t>Στυλ κύριου τίτλου</a:t>
            </a:r>
            <a:endParaRPr lang="en-US" dirty="0"/>
          </a:p>
        </p:txBody>
      </p:sp>
      <p:sp>
        <p:nvSpPr>
          <p:cNvPr id="3" name="Text Placeholder 2"/>
          <p:cNvSpPr>
            <a:spLocks noGrp="1"/>
          </p:cNvSpPr>
          <p:nvPr>
            <p:ph type="body" idx="1"/>
          </p:nvPr>
        </p:nvSpPr>
        <p:spPr>
          <a:xfrm>
            <a:off x="623888" y="4589468"/>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l-GR"/>
              <a:t>Στυλ υποδείγματος κειμένου</a:t>
            </a:r>
          </a:p>
        </p:txBody>
      </p:sp>
      <p:sp>
        <p:nvSpPr>
          <p:cNvPr id="4" name="Date Placeholder 3"/>
          <p:cNvSpPr>
            <a:spLocks noGrp="1"/>
          </p:cNvSpPr>
          <p:nvPr>
            <p:ph type="dt" sz="half" idx="10"/>
          </p:nvPr>
        </p:nvSpPr>
        <p:spPr/>
        <p:txBody>
          <a:bodyPr/>
          <a:lstStyle/>
          <a:p>
            <a:fld id="{3FD8C579-8D33-4354-BC4A-C23CA90E65B9}" type="datetimeFigureOut">
              <a:rPr lang="el-GR" smtClean="0"/>
              <a:t>7/1/2019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t>‹#›</a:t>
            </a:fld>
            <a:endParaRPr lang="el-GR"/>
          </a:p>
        </p:txBody>
      </p:sp>
    </p:spTree>
    <p:extLst>
      <p:ext uri="{BB962C8B-B14F-4D97-AF65-F5344CB8AC3E}">
        <p14:creationId xmlns:p14="http://schemas.microsoft.com/office/powerpoint/2010/main" val="235937605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Content Placeholder 2"/>
          <p:cNvSpPr>
            <a:spLocks noGrp="1"/>
          </p:cNvSpPr>
          <p:nvPr>
            <p:ph idx="1"/>
          </p:nvPr>
        </p:nvSpPr>
        <p:spPr>
          <a:xfrm>
            <a:off x="3887391" y="987430"/>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9247612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Picture Placeholder 2"/>
          <p:cNvSpPr>
            <a:spLocks noGrp="1" noChangeAspect="1"/>
          </p:cNvSpPr>
          <p:nvPr>
            <p:ph type="pic" idx="1"/>
          </p:nvPr>
        </p:nvSpPr>
        <p:spPr>
          <a:xfrm>
            <a:off x="3887391" y="987430"/>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l-GR"/>
              <a:t>Κάντε κλικ στο εικονίδιο για να προσθέσετε εικόνα</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82344972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Vertical Text Placeholder 2"/>
          <p:cNvSpPr>
            <a:spLocks noGrp="1"/>
          </p:cNvSpPr>
          <p:nvPr>
            <p:ph type="body" orient="vert" idx="1"/>
          </p:nvPr>
        </p:nvSpPr>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97729758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l-GR"/>
              <a:t>Στυλ κύριου τίτλου</a:t>
            </a:r>
            <a:endParaRPr lang="en-US" dirty="0"/>
          </a:p>
        </p:txBody>
      </p:sp>
      <p:sp>
        <p:nvSpPr>
          <p:cNvPr id="3" name="Vertical Text Placeholder 2"/>
          <p:cNvSpPr>
            <a:spLocks noGrp="1"/>
          </p:cNvSpPr>
          <p:nvPr>
            <p:ph type="body" orient="vert" idx="1"/>
          </p:nvPr>
        </p:nvSpPr>
        <p:spPr>
          <a:xfrm>
            <a:off x="628652" y="365125"/>
            <a:ext cx="5800725" cy="5811838"/>
          </a:xfrm>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20505534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l-GR"/>
              <a:t>Στυλ κύριου τίτλου</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a:t>Στυλ κύριου υπότιτλου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70920266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idx="1"/>
          </p:nvPr>
        </p:nvSpPr>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57028635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3"/>
            <a:ext cx="7886700" cy="2852737"/>
          </a:xfrm>
        </p:spPr>
        <p:txBody>
          <a:bodyPr anchor="b"/>
          <a:lstStyle>
            <a:lvl1pPr>
              <a:defRPr sz="6000"/>
            </a:lvl1pPr>
          </a:lstStyle>
          <a:p>
            <a:r>
              <a:rPr lang="el-GR"/>
              <a:t>Στυλ κύριου τίτλου</a:t>
            </a:r>
            <a:endParaRPr lang="en-US" dirty="0"/>
          </a:p>
        </p:txBody>
      </p:sp>
      <p:sp>
        <p:nvSpPr>
          <p:cNvPr id="3" name="Text Placeholder 2"/>
          <p:cNvSpPr>
            <a:spLocks noGrp="1"/>
          </p:cNvSpPr>
          <p:nvPr>
            <p:ph type="body" idx="1"/>
          </p:nvPr>
        </p:nvSpPr>
        <p:spPr>
          <a:xfrm>
            <a:off x="623888" y="4589468"/>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l-GR"/>
              <a:t>Στυλ υποδείγματος κειμένου</a:t>
            </a:r>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354206312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355064389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9"/>
            <a:ext cx="7886700" cy="1325563"/>
          </a:xfrm>
        </p:spPr>
        <p:txBody>
          <a:bodyPr/>
          <a:lstStyle/>
          <a:p>
            <a:r>
              <a:rPr lang="el-GR"/>
              <a:t>Στυλ κύριου τίτλου</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4" name="Content Placeholder 3"/>
          <p:cNvSpPr>
            <a:spLocks noGrp="1"/>
          </p:cNvSpPr>
          <p:nvPr>
            <p:ph sz="half" idx="2"/>
          </p:nvPr>
        </p:nvSpPr>
        <p:spPr>
          <a:xfrm>
            <a:off x="629842" y="2505075"/>
            <a:ext cx="3868340"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6" name="Content Placeholder 5"/>
          <p:cNvSpPr>
            <a:spLocks noGrp="1"/>
          </p:cNvSpPr>
          <p:nvPr>
            <p:ph sz="quarter" idx="4"/>
          </p:nvPr>
        </p:nvSpPr>
        <p:spPr>
          <a:xfrm>
            <a:off x="4629152" y="2505075"/>
            <a:ext cx="3887391"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7" name="Date Placeholder 6"/>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8" name="Footer Placeholder 7"/>
          <p:cNvSpPr>
            <a:spLocks noGrp="1"/>
          </p:cNvSpPr>
          <p:nvPr>
            <p:ph type="ftr" sz="quarter" idx="11"/>
          </p:nvPr>
        </p:nvSpPr>
        <p:spPr/>
        <p:txBody>
          <a:bodyPr/>
          <a:lstStyle/>
          <a:p>
            <a:endParaRPr lang="el-GR">
              <a:solidFill>
                <a:prstClr val="black">
                  <a:tint val="75000"/>
                </a:prstClr>
              </a:solidFill>
            </a:endParaRPr>
          </a:p>
        </p:txBody>
      </p:sp>
      <p:sp>
        <p:nvSpPr>
          <p:cNvPr id="9" name="Slide Number Placeholder 8"/>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91443142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Date Placeholder 2"/>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4" name="Footer Placeholder 3"/>
          <p:cNvSpPr>
            <a:spLocks noGrp="1"/>
          </p:cNvSpPr>
          <p:nvPr>
            <p:ph type="ftr" sz="quarter" idx="11"/>
          </p:nvPr>
        </p:nvSpPr>
        <p:spPr/>
        <p:txBody>
          <a:bodyPr/>
          <a:lstStyle/>
          <a:p>
            <a:endParaRPr lang="el-GR">
              <a:solidFill>
                <a:prstClr val="black">
                  <a:tint val="75000"/>
                </a:prstClr>
              </a:solidFill>
            </a:endParaRPr>
          </a:p>
        </p:txBody>
      </p:sp>
      <p:sp>
        <p:nvSpPr>
          <p:cNvPr id="5" name="Slide Number Placeholder 4"/>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5169308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Date Placeholder 4"/>
          <p:cNvSpPr>
            <a:spLocks noGrp="1"/>
          </p:cNvSpPr>
          <p:nvPr>
            <p:ph type="dt" sz="half" idx="10"/>
          </p:nvPr>
        </p:nvSpPr>
        <p:spPr/>
        <p:txBody>
          <a:bodyPr/>
          <a:lstStyle/>
          <a:p>
            <a:fld id="{3FD8C579-8D33-4354-BC4A-C23CA90E65B9}" type="datetimeFigureOut">
              <a:rPr lang="el-GR" smtClean="0"/>
              <a:t>7/1/2019</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E353803B-E54B-42D2-832A-EED6019A64A8}" type="slidenum">
              <a:rPr lang="el-GR" smtClean="0"/>
              <a:t>‹#›</a:t>
            </a:fld>
            <a:endParaRPr lang="el-GR"/>
          </a:p>
        </p:txBody>
      </p:sp>
    </p:spTree>
    <p:extLst>
      <p:ext uri="{BB962C8B-B14F-4D97-AF65-F5344CB8AC3E}">
        <p14:creationId xmlns:p14="http://schemas.microsoft.com/office/powerpoint/2010/main" val="108061427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3" name="Footer Placeholder 2"/>
          <p:cNvSpPr>
            <a:spLocks noGrp="1"/>
          </p:cNvSpPr>
          <p:nvPr>
            <p:ph type="ftr" sz="quarter" idx="11"/>
          </p:nvPr>
        </p:nvSpPr>
        <p:spPr/>
        <p:txBody>
          <a:bodyPr/>
          <a:lstStyle/>
          <a:p>
            <a:endParaRPr lang="el-GR">
              <a:solidFill>
                <a:prstClr val="black">
                  <a:tint val="75000"/>
                </a:prstClr>
              </a:solidFill>
            </a:endParaRPr>
          </a:p>
        </p:txBody>
      </p:sp>
      <p:sp>
        <p:nvSpPr>
          <p:cNvPr id="4" name="Slide Number Placeholder 3"/>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31123750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Content Placeholder 2"/>
          <p:cNvSpPr>
            <a:spLocks noGrp="1"/>
          </p:cNvSpPr>
          <p:nvPr>
            <p:ph idx="1"/>
          </p:nvPr>
        </p:nvSpPr>
        <p:spPr>
          <a:xfrm>
            <a:off x="3887391" y="987430"/>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98469606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Picture Placeholder 2"/>
          <p:cNvSpPr>
            <a:spLocks noGrp="1" noChangeAspect="1"/>
          </p:cNvSpPr>
          <p:nvPr>
            <p:ph type="pic" idx="1"/>
          </p:nvPr>
        </p:nvSpPr>
        <p:spPr>
          <a:xfrm>
            <a:off x="3887391" y="987430"/>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l-GR"/>
              <a:t>Κάντε κλικ στο εικονίδιο για να προσθέσετε εικόνα</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401791180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Vertical Text Placeholder 2"/>
          <p:cNvSpPr>
            <a:spLocks noGrp="1"/>
          </p:cNvSpPr>
          <p:nvPr>
            <p:ph type="body" orient="vert" idx="1"/>
          </p:nvPr>
        </p:nvSpPr>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4400600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l-GR"/>
              <a:t>Στυλ κύριου τίτλου</a:t>
            </a:r>
            <a:endParaRPr lang="en-US" dirty="0"/>
          </a:p>
        </p:txBody>
      </p:sp>
      <p:sp>
        <p:nvSpPr>
          <p:cNvPr id="3" name="Vertical Text Placeholder 2"/>
          <p:cNvSpPr>
            <a:spLocks noGrp="1"/>
          </p:cNvSpPr>
          <p:nvPr>
            <p:ph type="body" orient="vert" idx="1"/>
          </p:nvPr>
        </p:nvSpPr>
        <p:spPr>
          <a:xfrm>
            <a:off x="628652" y="365125"/>
            <a:ext cx="5800725" cy="5811838"/>
          </a:xfrm>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90530679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l-GR"/>
              <a:t>Στυλ κύριου τίτλου</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a:t>Στυλ κύριου υπότιτλου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11167826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idx="1"/>
          </p:nvPr>
        </p:nvSpPr>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24648047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3"/>
            <a:ext cx="7886700" cy="2852737"/>
          </a:xfrm>
        </p:spPr>
        <p:txBody>
          <a:bodyPr anchor="b"/>
          <a:lstStyle>
            <a:lvl1pPr>
              <a:defRPr sz="6000"/>
            </a:lvl1pPr>
          </a:lstStyle>
          <a:p>
            <a:r>
              <a:rPr lang="el-GR"/>
              <a:t>Στυλ κύριου τίτλου</a:t>
            </a:r>
            <a:endParaRPr lang="en-US" dirty="0"/>
          </a:p>
        </p:txBody>
      </p:sp>
      <p:sp>
        <p:nvSpPr>
          <p:cNvPr id="3" name="Text Placeholder 2"/>
          <p:cNvSpPr>
            <a:spLocks noGrp="1"/>
          </p:cNvSpPr>
          <p:nvPr>
            <p:ph type="body" idx="1"/>
          </p:nvPr>
        </p:nvSpPr>
        <p:spPr>
          <a:xfrm>
            <a:off x="623888" y="4589468"/>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l-GR"/>
              <a:t>Στυλ υποδείγματος κειμένου</a:t>
            </a:r>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79537533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7616608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9"/>
            <a:ext cx="7886700" cy="1325563"/>
          </a:xfrm>
        </p:spPr>
        <p:txBody>
          <a:bodyPr/>
          <a:lstStyle/>
          <a:p>
            <a:r>
              <a:rPr lang="el-GR"/>
              <a:t>Στυλ κύριου τίτλου</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4" name="Content Placeholder 3"/>
          <p:cNvSpPr>
            <a:spLocks noGrp="1"/>
          </p:cNvSpPr>
          <p:nvPr>
            <p:ph sz="half" idx="2"/>
          </p:nvPr>
        </p:nvSpPr>
        <p:spPr>
          <a:xfrm>
            <a:off x="629842" y="2505075"/>
            <a:ext cx="3868340"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6" name="Content Placeholder 5"/>
          <p:cNvSpPr>
            <a:spLocks noGrp="1"/>
          </p:cNvSpPr>
          <p:nvPr>
            <p:ph sz="quarter" idx="4"/>
          </p:nvPr>
        </p:nvSpPr>
        <p:spPr>
          <a:xfrm>
            <a:off x="4629152" y="2505075"/>
            <a:ext cx="3887391"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7" name="Date Placeholder 6"/>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8" name="Footer Placeholder 7"/>
          <p:cNvSpPr>
            <a:spLocks noGrp="1"/>
          </p:cNvSpPr>
          <p:nvPr>
            <p:ph type="ftr" sz="quarter" idx="11"/>
          </p:nvPr>
        </p:nvSpPr>
        <p:spPr/>
        <p:txBody>
          <a:bodyPr/>
          <a:lstStyle/>
          <a:p>
            <a:endParaRPr lang="el-GR">
              <a:solidFill>
                <a:prstClr val="black">
                  <a:tint val="75000"/>
                </a:prstClr>
              </a:solidFill>
            </a:endParaRPr>
          </a:p>
        </p:txBody>
      </p:sp>
      <p:sp>
        <p:nvSpPr>
          <p:cNvPr id="9" name="Slide Number Placeholder 8"/>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8239666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9"/>
            <a:ext cx="7886700" cy="1325563"/>
          </a:xfrm>
        </p:spPr>
        <p:txBody>
          <a:bodyPr/>
          <a:lstStyle/>
          <a:p>
            <a:r>
              <a:rPr lang="el-GR"/>
              <a:t>Στυλ κύριου τίτλου</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4" name="Content Placeholder 3"/>
          <p:cNvSpPr>
            <a:spLocks noGrp="1"/>
          </p:cNvSpPr>
          <p:nvPr>
            <p:ph sz="half" idx="2"/>
          </p:nvPr>
        </p:nvSpPr>
        <p:spPr>
          <a:xfrm>
            <a:off x="629842" y="2505075"/>
            <a:ext cx="3868340"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6" name="Content Placeholder 5"/>
          <p:cNvSpPr>
            <a:spLocks noGrp="1"/>
          </p:cNvSpPr>
          <p:nvPr>
            <p:ph sz="quarter" idx="4"/>
          </p:nvPr>
        </p:nvSpPr>
        <p:spPr>
          <a:xfrm>
            <a:off x="4629152" y="2505075"/>
            <a:ext cx="3887391"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7" name="Date Placeholder 6"/>
          <p:cNvSpPr>
            <a:spLocks noGrp="1"/>
          </p:cNvSpPr>
          <p:nvPr>
            <p:ph type="dt" sz="half" idx="10"/>
          </p:nvPr>
        </p:nvSpPr>
        <p:spPr/>
        <p:txBody>
          <a:bodyPr/>
          <a:lstStyle/>
          <a:p>
            <a:fld id="{3FD8C579-8D33-4354-BC4A-C23CA90E65B9}" type="datetimeFigureOut">
              <a:rPr lang="el-GR" smtClean="0"/>
              <a:t>7/1/2019</a:t>
            </a:fld>
            <a:endParaRPr lang="el-GR"/>
          </a:p>
        </p:txBody>
      </p:sp>
      <p:sp>
        <p:nvSpPr>
          <p:cNvPr id="8" name="Footer Placeholder 7"/>
          <p:cNvSpPr>
            <a:spLocks noGrp="1"/>
          </p:cNvSpPr>
          <p:nvPr>
            <p:ph type="ftr" sz="quarter" idx="11"/>
          </p:nvPr>
        </p:nvSpPr>
        <p:spPr/>
        <p:txBody>
          <a:bodyPr/>
          <a:lstStyle/>
          <a:p>
            <a:endParaRPr lang="el-GR"/>
          </a:p>
        </p:txBody>
      </p:sp>
      <p:sp>
        <p:nvSpPr>
          <p:cNvPr id="9" name="Slide Number Placeholder 8"/>
          <p:cNvSpPr>
            <a:spLocks noGrp="1"/>
          </p:cNvSpPr>
          <p:nvPr>
            <p:ph type="sldNum" sz="quarter" idx="12"/>
          </p:nvPr>
        </p:nvSpPr>
        <p:spPr/>
        <p:txBody>
          <a:bodyPr/>
          <a:lstStyle/>
          <a:p>
            <a:fld id="{E353803B-E54B-42D2-832A-EED6019A64A8}" type="slidenum">
              <a:rPr lang="el-GR" smtClean="0"/>
              <a:t>‹#›</a:t>
            </a:fld>
            <a:endParaRPr lang="el-GR"/>
          </a:p>
        </p:txBody>
      </p:sp>
    </p:spTree>
    <p:extLst>
      <p:ext uri="{BB962C8B-B14F-4D97-AF65-F5344CB8AC3E}">
        <p14:creationId xmlns:p14="http://schemas.microsoft.com/office/powerpoint/2010/main" val="384204989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Date Placeholder 2"/>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4" name="Footer Placeholder 3"/>
          <p:cNvSpPr>
            <a:spLocks noGrp="1"/>
          </p:cNvSpPr>
          <p:nvPr>
            <p:ph type="ftr" sz="quarter" idx="11"/>
          </p:nvPr>
        </p:nvSpPr>
        <p:spPr/>
        <p:txBody>
          <a:bodyPr/>
          <a:lstStyle/>
          <a:p>
            <a:endParaRPr lang="el-GR">
              <a:solidFill>
                <a:prstClr val="black">
                  <a:tint val="75000"/>
                </a:prstClr>
              </a:solidFill>
            </a:endParaRPr>
          </a:p>
        </p:txBody>
      </p:sp>
      <p:sp>
        <p:nvSpPr>
          <p:cNvPr id="5" name="Slide Number Placeholder 4"/>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90393448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3" name="Footer Placeholder 2"/>
          <p:cNvSpPr>
            <a:spLocks noGrp="1"/>
          </p:cNvSpPr>
          <p:nvPr>
            <p:ph type="ftr" sz="quarter" idx="11"/>
          </p:nvPr>
        </p:nvSpPr>
        <p:spPr/>
        <p:txBody>
          <a:bodyPr/>
          <a:lstStyle/>
          <a:p>
            <a:endParaRPr lang="el-GR">
              <a:solidFill>
                <a:prstClr val="black">
                  <a:tint val="75000"/>
                </a:prstClr>
              </a:solidFill>
            </a:endParaRPr>
          </a:p>
        </p:txBody>
      </p:sp>
      <p:sp>
        <p:nvSpPr>
          <p:cNvPr id="4" name="Slide Number Placeholder 3"/>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35630097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Content Placeholder 2"/>
          <p:cNvSpPr>
            <a:spLocks noGrp="1"/>
          </p:cNvSpPr>
          <p:nvPr>
            <p:ph idx="1"/>
          </p:nvPr>
        </p:nvSpPr>
        <p:spPr>
          <a:xfrm>
            <a:off x="3887391" y="987430"/>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95925038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Picture Placeholder 2"/>
          <p:cNvSpPr>
            <a:spLocks noGrp="1" noChangeAspect="1"/>
          </p:cNvSpPr>
          <p:nvPr>
            <p:ph type="pic" idx="1"/>
          </p:nvPr>
        </p:nvSpPr>
        <p:spPr>
          <a:xfrm>
            <a:off x="3887391" y="987430"/>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l-GR"/>
              <a:t>Κάντε κλικ στο εικονίδιο για να προσθέσετε εικόνα</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51615562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Vertical Text Placeholder 2"/>
          <p:cNvSpPr>
            <a:spLocks noGrp="1"/>
          </p:cNvSpPr>
          <p:nvPr>
            <p:ph type="body" orient="vert" idx="1"/>
          </p:nvPr>
        </p:nvSpPr>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15122161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l-GR"/>
              <a:t>Στυλ κύριου τίτλου</a:t>
            </a:r>
            <a:endParaRPr lang="en-US" dirty="0"/>
          </a:p>
        </p:txBody>
      </p:sp>
      <p:sp>
        <p:nvSpPr>
          <p:cNvPr id="3" name="Vertical Text Placeholder 2"/>
          <p:cNvSpPr>
            <a:spLocks noGrp="1"/>
          </p:cNvSpPr>
          <p:nvPr>
            <p:ph type="body" orient="vert" idx="1"/>
          </p:nvPr>
        </p:nvSpPr>
        <p:spPr>
          <a:xfrm>
            <a:off x="628652" y="365125"/>
            <a:ext cx="5800725" cy="5811838"/>
          </a:xfrm>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70339425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l-GR"/>
              <a:t>Στυλ κύριου τίτλου</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a:t>Στυλ κύριου υπότιτλου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63794943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idx="1"/>
          </p:nvPr>
        </p:nvSpPr>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95934284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3"/>
            <a:ext cx="7886700" cy="2852737"/>
          </a:xfrm>
        </p:spPr>
        <p:txBody>
          <a:bodyPr anchor="b"/>
          <a:lstStyle>
            <a:lvl1pPr>
              <a:defRPr sz="6000"/>
            </a:lvl1pPr>
          </a:lstStyle>
          <a:p>
            <a:r>
              <a:rPr lang="el-GR"/>
              <a:t>Στυλ κύριου τίτλου</a:t>
            </a:r>
            <a:endParaRPr lang="en-US" dirty="0"/>
          </a:p>
        </p:txBody>
      </p:sp>
      <p:sp>
        <p:nvSpPr>
          <p:cNvPr id="3" name="Text Placeholder 2"/>
          <p:cNvSpPr>
            <a:spLocks noGrp="1"/>
          </p:cNvSpPr>
          <p:nvPr>
            <p:ph type="body" idx="1"/>
          </p:nvPr>
        </p:nvSpPr>
        <p:spPr>
          <a:xfrm>
            <a:off x="623888" y="4589468"/>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l-GR"/>
              <a:t>Στυλ υποδείγματος κειμένου</a:t>
            </a:r>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05479807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7295858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Date Placeholder 2"/>
          <p:cNvSpPr>
            <a:spLocks noGrp="1"/>
          </p:cNvSpPr>
          <p:nvPr>
            <p:ph type="dt" sz="half" idx="10"/>
          </p:nvPr>
        </p:nvSpPr>
        <p:spPr/>
        <p:txBody>
          <a:bodyPr/>
          <a:lstStyle/>
          <a:p>
            <a:fld id="{3FD8C579-8D33-4354-BC4A-C23CA90E65B9}" type="datetimeFigureOut">
              <a:rPr lang="el-GR" smtClean="0"/>
              <a:t>7/1/2019</a:t>
            </a:fld>
            <a:endParaRPr lang="el-GR"/>
          </a:p>
        </p:txBody>
      </p:sp>
      <p:sp>
        <p:nvSpPr>
          <p:cNvPr id="4" name="Footer Placeholder 3"/>
          <p:cNvSpPr>
            <a:spLocks noGrp="1"/>
          </p:cNvSpPr>
          <p:nvPr>
            <p:ph type="ftr" sz="quarter" idx="11"/>
          </p:nvPr>
        </p:nvSpPr>
        <p:spPr/>
        <p:txBody>
          <a:bodyPr/>
          <a:lstStyle/>
          <a:p>
            <a:endParaRPr lang="el-GR"/>
          </a:p>
        </p:txBody>
      </p:sp>
      <p:sp>
        <p:nvSpPr>
          <p:cNvPr id="5" name="Slide Number Placeholder 4"/>
          <p:cNvSpPr>
            <a:spLocks noGrp="1"/>
          </p:cNvSpPr>
          <p:nvPr>
            <p:ph type="sldNum" sz="quarter" idx="12"/>
          </p:nvPr>
        </p:nvSpPr>
        <p:spPr/>
        <p:txBody>
          <a:bodyPr/>
          <a:lstStyle/>
          <a:p>
            <a:fld id="{E353803B-E54B-42D2-832A-EED6019A64A8}" type="slidenum">
              <a:rPr lang="el-GR" smtClean="0"/>
              <a:t>‹#›</a:t>
            </a:fld>
            <a:endParaRPr lang="el-GR"/>
          </a:p>
        </p:txBody>
      </p:sp>
    </p:spTree>
    <p:extLst>
      <p:ext uri="{BB962C8B-B14F-4D97-AF65-F5344CB8AC3E}">
        <p14:creationId xmlns:p14="http://schemas.microsoft.com/office/powerpoint/2010/main" val="111229663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9"/>
            <a:ext cx="7886700" cy="1325563"/>
          </a:xfrm>
        </p:spPr>
        <p:txBody>
          <a:bodyPr/>
          <a:lstStyle/>
          <a:p>
            <a:r>
              <a:rPr lang="el-GR"/>
              <a:t>Στυλ κύριου τίτλου</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4" name="Content Placeholder 3"/>
          <p:cNvSpPr>
            <a:spLocks noGrp="1"/>
          </p:cNvSpPr>
          <p:nvPr>
            <p:ph sz="half" idx="2"/>
          </p:nvPr>
        </p:nvSpPr>
        <p:spPr>
          <a:xfrm>
            <a:off x="629842" y="2505075"/>
            <a:ext cx="3868340"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6" name="Content Placeholder 5"/>
          <p:cNvSpPr>
            <a:spLocks noGrp="1"/>
          </p:cNvSpPr>
          <p:nvPr>
            <p:ph sz="quarter" idx="4"/>
          </p:nvPr>
        </p:nvSpPr>
        <p:spPr>
          <a:xfrm>
            <a:off x="4629152" y="2505075"/>
            <a:ext cx="3887391"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7" name="Date Placeholder 6"/>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8" name="Footer Placeholder 7"/>
          <p:cNvSpPr>
            <a:spLocks noGrp="1"/>
          </p:cNvSpPr>
          <p:nvPr>
            <p:ph type="ftr" sz="quarter" idx="11"/>
          </p:nvPr>
        </p:nvSpPr>
        <p:spPr/>
        <p:txBody>
          <a:bodyPr/>
          <a:lstStyle/>
          <a:p>
            <a:endParaRPr lang="el-GR">
              <a:solidFill>
                <a:prstClr val="black">
                  <a:tint val="75000"/>
                </a:prstClr>
              </a:solidFill>
            </a:endParaRPr>
          </a:p>
        </p:txBody>
      </p:sp>
      <p:sp>
        <p:nvSpPr>
          <p:cNvPr id="9" name="Slide Number Placeholder 8"/>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406520532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Date Placeholder 2"/>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4" name="Footer Placeholder 3"/>
          <p:cNvSpPr>
            <a:spLocks noGrp="1"/>
          </p:cNvSpPr>
          <p:nvPr>
            <p:ph type="ftr" sz="quarter" idx="11"/>
          </p:nvPr>
        </p:nvSpPr>
        <p:spPr/>
        <p:txBody>
          <a:bodyPr/>
          <a:lstStyle/>
          <a:p>
            <a:endParaRPr lang="el-GR">
              <a:solidFill>
                <a:prstClr val="black">
                  <a:tint val="75000"/>
                </a:prstClr>
              </a:solidFill>
            </a:endParaRPr>
          </a:p>
        </p:txBody>
      </p:sp>
      <p:sp>
        <p:nvSpPr>
          <p:cNvPr id="5" name="Slide Number Placeholder 4"/>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81695431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3" name="Footer Placeholder 2"/>
          <p:cNvSpPr>
            <a:spLocks noGrp="1"/>
          </p:cNvSpPr>
          <p:nvPr>
            <p:ph type="ftr" sz="quarter" idx="11"/>
          </p:nvPr>
        </p:nvSpPr>
        <p:spPr/>
        <p:txBody>
          <a:bodyPr/>
          <a:lstStyle/>
          <a:p>
            <a:endParaRPr lang="el-GR">
              <a:solidFill>
                <a:prstClr val="black">
                  <a:tint val="75000"/>
                </a:prstClr>
              </a:solidFill>
            </a:endParaRPr>
          </a:p>
        </p:txBody>
      </p:sp>
      <p:sp>
        <p:nvSpPr>
          <p:cNvPr id="4" name="Slide Number Placeholder 3"/>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72995541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Content Placeholder 2"/>
          <p:cNvSpPr>
            <a:spLocks noGrp="1"/>
          </p:cNvSpPr>
          <p:nvPr>
            <p:ph idx="1"/>
          </p:nvPr>
        </p:nvSpPr>
        <p:spPr>
          <a:xfrm>
            <a:off x="3887391" y="987430"/>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62137694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Picture Placeholder 2"/>
          <p:cNvSpPr>
            <a:spLocks noGrp="1" noChangeAspect="1"/>
          </p:cNvSpPr>
          <p:nvPr>
            <p:ph type="pic" idx="1"/>
          </p:nvPr>
        </p:nvSpPr>
        <p:spPr>
          <a:xfrm>
            <a:off x="3887391" y="987430"/>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l-GR"/>
              <a:t>Κάντε κλικ στο εικονίδιο για να προσθέσετε εικόνα</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12362356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Vertical Text Placeholder 2"/>
          <p:cNvSpPr>
            <a:spLocks noGrp="1"/>
          </p:cNvSpPr>
          <p:nvPr>
            <p:ph type="body" orient="vert" idx="1"/>
          </p:nvPr>
        </p:nvSpPr>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418991764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l-GR"/>
              <a:t>Στυλ κύριου τίτλου</a:t>
            </a:r>
            <a:endParaRPr lang="en-US" dirty="0"/>
          </a:p>
        </p:txBody>
      </p:sp>
      <p:sp>
        <p:nvSpPr>
          <p:cNvPr id="3" name="Vertical Text Placeholder 2"/>
          <p:cNvSpPr>
            <a:spLocks noGrp="1"/>
          </p:cNvSpPr>
          <p:nvPr>
            <p:ph type="body" orient="vert" idx="1"/>
          </p:nvPr>
        </p:nvSpPr>
        <p:spPr>
          <a:xfrm>
            <a:off x="628652" y="365125"/>
            <a:ext cx="5800725" cy="5811838"/>
          </a:xfrm>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26540781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l-GR"/>
              <a:t>Στυλ κύριου τίτλου</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a:t>Στυλ κύριου υπότιτλου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52293663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idx="1"/>
          </p:nvPr>
        </p:nvSpPr>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82730176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3"/>
            <a:ext cx="7886700" cy="2852737"/>
          </a:xfrm>
        </p:spPr>
        <p:txBody>
          <a:bodyPr anchor="b"/>
          <a:lstStyle>
            <a:lvl1pPr>
              <a:defRPr sz="6000"/>
            </a:lvl1pPr>
          </a:lstStyle>
          <a:p>
            <a:r>
              <a:rPr lang="el-GR"/>
              <a:t>Στυλ κύριου τίτλου</a:t>
            </a:r>
            <a:endParaRPr lang="en-US" dirty="0"/>
          </a:p>
        </p:txBody>
      </p:sp>
      <p:sp>
        <p:nvSpPr>
          <p:cNvPr id="3" name="Text Placeholder 2"/>
          <p:cNvSpPr>
            <a:spLocks noGrp="1"/>
          </p:cNvSpPr>
          <p:nvPr>
            <p:ph type="body" idx="1"/>
          </p:nvPr>
        </p:nvSpPr>
        <p:spPr>
          <a:xfrm>
            <a:off x="623888" y="4589468"/>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l-GR"/>
              <a:t>Στυλ υποδείγματος κειμένου</a:t>
            </a:r>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1820176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D8C579-8D33-4354-BC4A-C23CA90E65B9}" type="datetimeFigureOut">
              <a:rPr lang="el-GR" smtClean="0"/>
              <a:t>7/1/2019</a:t>
            </a:fld>
            <a:endParaRPr lang="el-GR"/>
          </a:p>
        </p:txBody>
      </p:sp>
      <p:sp>
        <p:nvSpPr>
          <p:cNvPr id="3" name="Footer Placeholder 2"/>
          <p:cNvSpPr>
            <a:spLocks noGrp="1"/>
          </p:cNvSpPr>
          <p:nvPr>
            <p:ph type="ftr" sz="quarter" idx="11"/>
          </p:nvPr>
        </p:nvSpPr>
        <p:spPr/>
        <p:txBody>
          <a:bodyPr/>
          <a:lstStyle/>
          <a:p>
            <a:endParaRPr lang="el-GR"/>
          </a:p>
        </p:txBody>
      </p:sp>
      <p:sp>
        <p:nvSpPr>
          <p:cNvPr id="4" name="Slide Number Placeholder 3"/>
          <p:cNvSpPr>
            <a:spLocks noGrp="1"/>
          </p:cNvSpPr>
          <p:nvPr>
            <p:ph type="sldNum" sz="quarter" idx="12"/>
          </p:nvPr>
        </p:nvSpPr>
        <p:spPr/>
        <p:txBody>
          <a:bodyPr/>
          <a:lstStyle/>
          <a:p>
            <a:fld id="{E353803B-E54B-42D2-832A-EED6019A64A8}" type="slidenum">
              <a:rPr lang="el-GR" smtClean="0"/>
              <a:t>‹#›</a:t>
            </a:fld>
            <a:endParaRPr lang="el-GR"/>
          </a:p>
        </p:txBody>
      </p:sp>
    </p:spTree>
    <p:extLst>
      <p:ext uri="{BB962C8B-B14F-4D97-AF65-F5344CB8AC3E}">
        <p14:creationId xmlns:p14="http://schemas.microsoft.com/office/powerpoint/2010/main" val="274370921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404125628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9"/>
            <a:ext cx="7886700" cy="1325563"/>
          </a:xfrm>
        </p:spPr>
        <p:txBody>
          <a:bodyPr/>
          <a:lstStyle/>
          <a:p>
            <a:r>
              <a:rPr lang="el-GR"/>
              <a:t>Στυλ κύριου τίτλου</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4" name="Content Placeholder 3"/>
          <p:cNvSpPr>
            <a:spLocks noGrp="1"/>
          </p:cNvSpPr>
          <p:nvPr>
            <p:ph sz="half" idx="2"/>
          </p:nvPr>
        </p:nvSpPr>
        <p:spPr>
          <a:xfrm>
            <a:off x="629842" y="2505075"/>
            <a:ext cx="3868340"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6" name="Content Placeholder 5"/>
          <p:cNvSpPr>
            <a:spLocks noGrp="1"/>
          </p:cNvSpPr>
          <p:nvPr>
            <p:ph sz="quarter" idx="4"/>
          </p:nvPr>
        </p:nvSpPr>
        <p:spPr>
          <a:xfrm>
            <a:off x="4629152" y="2505075"/>
            <a:ext cx="3887391"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7" name="Date Placeholder 6"/>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8" name="Footer Placeholder 7"/>
          <p:cNvSpPr>
            <a:spLocks noGrp="1"/>
          </p:cNvSpPr>
          <p:nvPr>
            <p:ph type="ftr" sz="quarter" idx="11"/>
          </p:nvPr>
        </p:nvSpPr>
        <p:spPr/>
        <p:txBody>
          <a:bodyPr/>
          <a:lstStyle/>
          <a:p>
            <a:endParaRPr lang="el-GR">
              <a:solidFill>
                <a:prstClr val="black">
                  <a:tint val="75000"/>
                </a:prstClr>
              </a:solidFill>
            </a:endParaRPr>
          </a:p>
        </p:txBody>
      </p:sp>
      <p:sp>
        <p:nvSpPr>
          <p:cNvPr id="9" name="Slide Number Placeholder 8"/>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54343299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Date Placeholder 2"/>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4" name="Footer Placeholder 3"/>
          <p:cNvSpPr>
            <a:spLocks noGrp="1"/>
          </p:cNvSpPr>
          <p:nvPr>
            <p:ph type="ftr" sz="quarter" idx="11"/>
          </p:nvPr>
        </p:nvSpPr>
        <p:spPr/>
        <p:txBody>
          <a:bodyPr/>
          <a:lstStyle/>
          <a:p>
            <a:endParaRPr lang="el-GR">
              <a:solidFill>
                <a:prstClr val="black">
                  <a:tint val="75000"/>
                </a:prstClr>
              </a:solidFill>
            </a:endParaRPr>
          </a:p>
        </p:txBody>
      </p:sp>
      <p:sp>
        <p:nvSpPr>
          <p:cNvPr id="5" name="Slide Number Placeholder 4"/>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320487901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3" name="Footer Placeholder 2"/>
          <p:cNvSpPr>
            <a:spLocks noGrp="1"/>
          </p:cNvSpPr>
          <p:nvPr>
            <p:ph type="ftr" sz="quarter" idx="11"/>
          </p:nvPr>
        </p:nvSpPr>
        <p:spPr/>
        <p:txBody>
          <a:bodyPr/>
          <a:lstStyle/>
          <a:p>
            <a:endParaRPr lang="el-GR">
              <a:solidFill>
                <a:prstClr val="black">
                  <a:tint val="75000"/>
                </a:prstClr>
              </a:solidFill>
            </a:endParaRPr>
          </a:p>
        </p:txBody>
      </p:sp>
      <p:sp>
        <p:nvSpPr>
          <p:cNvPr id="4" name="Slide Number Placeholder 3"/>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88885638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Content Placeholder 2"/>
          <p:cNvSpPr>
            <a:spLocks noGrp="1"/>
          </p:cNvSpPr>
          <p:nvPr>
            <p:ph idx="1"/>
          </p:nvPr>
        </p:nvSpPr>
        <p:spPr>
          <a:xfrm>
            <a:off x="3887391" y="987430"/>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80577034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Picture Placeholder 2"/>
          <p:cNvSpPr>
            <a:spLocks noGrp="1" noChangeAspect="1"/>
          </p:cNvSpPr>
          <p:nvPr>
            <p:ph type="pic" idx="1"/>
          </p:nvPr>
        </p:nvSpPr>
        <p:spPr>
          <a:xfrm>
            <a:off x="3887391" y="987430"/>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l-GR"/>
              <a:t>Κάντε κλικ στο εικονίδιο για να προσθέσετε εικόνα</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08592973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Vertical Text Placeholder 2"/>
          <p:cNvSpPr>
            <a:spLocks noGrp="1"/>
          </p:cNvSpPr>
          <p:nvPr>
            <p:ph type="body" orient="vert" idx="1"/>
          </p:nvPr>
        </p:nvSpPr>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10412014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l-GR"/>
              <a:t>Στυλ κύριου τίτλου</a:t>
            </a:r>
            <a:endParaRPr lang="en-US" dirty="0"/>
          </a:p>
        </p:txBody>
      </p:sp>
      <p:sp>
        <p:nvSpPr>
          <p:cNvPr id="3" name="Vertical Text Placeholder 2"/>
          <p:cNvSpPr>
            <a:spLocks noGrp="1"/>
          </p:cNvSpPr>
          <p:nvPr>
            <p:ph type="body" orient="vert" idx="1"/>
          </p:nvPr>
        </p:nvSpPr>
        <p:spPr>
          <a:xfrm>
            <a:off x="628652" y="365125"/>
            <a:ext cx="5800725" cy="5811838"/>
          </a:xfrm>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87709037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l-GR"/>
              <a:t>Στυλ κύριου τίτλου</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a:t>Στυλ κύριου υπότιτλου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39564885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idx="1"/>
          </p:nvPr>
        </p:nvSpPr>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7634314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Content Placeholder 2"/>
          <p:cNvSpPr>
            <a:spLocks noGrp="1"/>
          </p:cNvSpPr>
          <p:nvPr>
            <p:ph idx="1"/>
          </p:nvPr>
        </p:nvSpPr>
        <p:spPr>
          <a:xfrm>
            <a:off x="3887391" y="987430"/>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t>7/1/2019</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E353803B-E54B-42D2-832A-EED6019A64A8}" type="slidenum">
              <a:rPr lang="el-GR" smtClean="0"/>
              <a:t>‹#›</a:t>
            </a:fld>
            <a:endParaRPr lang="el-GR"/>
          </a:p>
        </p:txBody>
      </p:sp>
    </p:spTree>
    <p:extLst>
      <p:ext uri="{BB962C8B-B14F-4D97-AF65-F5344CB8AC3E}">
        <p14:creationId xmlns:p14="http://schemas.microsoft.com/office/powerpoint/2010/main" val="28854709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3"/>
            <a:ext cx="7886700" cy="2852737"/>
          </a:xfrm>
        </p:spPr>
        <p:txBody>
          <a:bodyPr anchor="b"/>
          <a:lstStyle>
            <a:lvl1pPr>
              <a:defRPr sz="6000"/>
            </a:lvl1pPr>
          </a:lstStyle>
          <a:p>
            <a:r>
              <a:rPr lang="el-GR"/>
              <a:t>Στυλ κύριου τίτλου</a:t>
            </a:r>
            <a:endParaRPr lang="en-US" dirty="0"/>
          </a:p>
        </p:txBody>
      </p:sp>
      <p:sp>
        <p:nvSpPr>
          <p:cNvPr id="3" name="Text Placeholder 2"/>
          <p:cNvSpPr>
            <a:spLocks noGrp="1"/>
          </p:cNvSpPr>
          <p:nvPr>
            <p:ph type="body" idx="1"/>
          </p:nvPr>
        </p:nvSpPr>
        <p:spPr>
          <a:xfrm>
            <a:off x="623888" y="4589468"/>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l-GR"/>
              <a:t>Στυλ υποδείγματος κειμένου</a:t>
            </a:r>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318446017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308594676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9"/>
            <a:ext cx="7886700" cy="1325563"/>
          </a:xfrm>
        </p:spPr>
        <p:txBody>
          <a:bodyPr/>
          <a:lstStyle/>
          <a:p>
            <a:r>
              <a:rPr lang="el-GR"/>
              <a:t>Στυλ κύριου τίτλου</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4" name="Content Placeholder 3"/>
          <p:cNvSpPr>
            <a:spLocks noGrp="1"/>
          </p:cNvSpPr>
          <p:nvPr>
            <p:ph sz="half" idx="2"/>
          </p:nvPr>
        </p:nvSpPr>
        <p:spPr>
          <a:xfrm>
            <a:off x="629842" y="2505075"/>
            <a:ext cx="3868340"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6" name="Content Placeholder 5"/>
          <p:cNvSpPr>
            <a:spLocks noGrp="1"/>
          </p:cNvSpPr>
          <p:nvPr>
            <p:ph sz="quarter" idx="4"/>
          </p:nvPr>
        </p:nvSpPr>
        <p:spPr>
          <a:xfrm>
            <a:off x="4629152" y="2505075"/>
            <a:ext cx="3887391"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7" name="Date Placeholder 6"/>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8" name="Footer Placeholder 7"/>
          <p:cNvSpPr>
            <a:spLocks noGrp="1"/>
          </p:cNvSpPr>
          <p:nvPr>
            <p:ph type="ftr" sz="quarter" idx="11"/>
          </p:nvPr>
        </p:nvSpPr>
        <p:spPr/>
        <p:txBody>
          <a:bodyPr/>
          <a:lstStyle/>
          <a:p>
            <a:endParaRPr lang="el-GR">
              <a:solidFill>
                <a:prstClr val="black">
                  <a:tint val="75000"/>
                </a:prstClr>
              </a:solidFill>
            </a:endParaRPr>
          </a:p>
        </p:txBody>
      </p:sp>
      <p:sp>
        <p:nvSpPr>
          <p:cNvPr id="9" name="Slide Number Placeholder 8"/>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5700630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Date Placeholder 2"/>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4" name="Footer Placeholder 3"/>
          <p:cNvSpPr>
            <a:spLocks noGrp="1"/>
          </p:cNvSpPr>
          <p:nvPr>
            <p:ph type="ftr" sz="quarter" idx="11"/>
          </p:nvPr>
        </p:nvSpPr>
        <p:spPr/>
        <p:txBody>
          <a:bodyPr/>
          <a:lstStyle/>
          <a:p>
            <a:endParaRPr lang="el-GR">
              <a:solidFill>
                <a:prstClr val="black">
                  <a:tint val="75000"/>
                </a:prstClr>
              </a:solidFill>
            </a:endParaRPr>
          </a:p>
        </p:txBody>
      </p:sp>
      <p:sp>
        <p:nvSpPr>
          <p:cNvPr id="5" name="Slide Number Placeholder 4"/>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55666708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3" name="Footer Placeholder 2"/>
          <p:cNvSpPr>
            <a:spLocks noGrp="1"/>
          </p:cNvSpPr>
          <p:nvPr>
            <p:ph type="ftr" sz="quarter" idx="11"/>
          </p:nvPr>
        </p:nvSpPr>
        <p:spPr/>
        <p:txBody>
          <a:bodyPr/>
          <a:lstStyle/>
          <a:p>
            <a:endParaRPr lang="el-GR">
              <a:solidFill>
                <a:prstClr val="black">
                  <a:tint val="75000"/>
                </a:prstClr>
              </a:solidFill>
            </a:endParaRPr>
          </a:p>
        </p:txBody>
      </p:sp>
      <p:sp>
        <p:nvSpPr>
          <p:cNvPr id="4" name="Slide Number Placeholder 3"/>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28259491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Content Placeholder 2"/>
          <p:cNvSpPr>
            <a:spLocks noGrp="1"/>
          </p:cNvSpPr>
          <p:nvPr>
            <p:ph idx="1"/>
          </p:nvPr>
        </p:nvSpPr>
        <p:spPr>
          <a:xfrm>
            <a:off x="3887391" y="987430"/>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28833443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Picture Placeholder 2"/>
          <p:cNvSpPr>
            <a:spLocks noGrp="1" noChangeAspect="1"/>
          </p:cNvSpPr>
          <p:nvPr>
            <p:ph type="pic" idx="1"/>
          </p:nvPr>
        </p:nvSpPr>
        <p:spPr>
          <a:xfrm>
            <a:off x="3887391" y="987430"/>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l-GR"/>
              <a:t>Κάντε κλικ στο εικονίδιο για να προσθέσετε εικόνα</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369223279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Vertical Text Placeholder 2"/>
          <p:cNvSpPr>
            <a:spLocks noGrp="1"/>
          </p:cNvSpPr>
          <p:nvPr>
            <p:ph type="body" orient="vert" idx="1"/>
          </p:nvPr>
        </p:nvSpPr>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97993365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l-GR"/>
              <a:t>Στυλ κύριου τίτλου</a:t>
            </a:r>
            <a:endParaRPr lang="en-US" dirty="0"/>
          </a:p>
        </p:txBody>
      </p:sp>
      <p:sp>
        <p:nvSpPr>
          <p:cNvPr id="3" name="Vertical Text Placeholder 2"/>
          <p:cNvSpPr>
            <a:spLocks noGrp="1"/>
          </p:cNvSpPr>
          <p:nvPr>
            <p:ph type="body" orient="vert" idx="1"/>
          </p:nvPr>
        </p:nvSpPr>
        <p:spPr>
          <a:xfrm>
            <a:off x="628652" y="365125"/>
            <a:ext cx="5800725" cy="5811838"/>
          </a:xfrm>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47329952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l-GR"/>
              <a:t>Στυλ κύριου τίτλου</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a:t>Στυλ κύριου υπότιτλου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6618679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Picture Placeholder 2"/>
          <p:cNvSpPr>
            <a:spLocks noGrp="1" noChangeAspect="1"/>
          </p:cNvSpPr>
          <p:nvPr>
            <p:ph type="pic" idx="1"/>
          </p:nvPr>
        </p:nvSpPr>
        <p:spPr>
          <a:xfrm>
            <a:off x="3887391" y="987430"/>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l-GR"/>
              <a:t>Κάντε κλικ στο εικονίδιο για να προσθέσετε εικόνα</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t>7/1/2019</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E353803B-E54B-42D2-832A-EED6019A64A8}" type="slidenum">
              <a:rPr lang="el-GR" smtClean="0"/>
              <a:t>‹#›</a:t>
            </a:fld>
            <a:endParaRPr lang="el-GR"/>
          </a:p>
        </p:txBody>
      </p:sp>
    </p:spTree>
    <p:extLst>
      <p:ext uri="{BB962C8B-B14F-4D97-AF65-F5344CB8AC3E}">
        <p14:creationId xmlns:p14="http://schemas.microsoft.com/office/powerpoint/2010/main" val="335260374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idx="1"/>
          </p:nvPr>
        </p:nvSpPr>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35143319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3"/>
            <a:ext cx="7886700" cy="2852737"/>
          </a:xfrm>
        </p:spPr>
        <p:txBody>
          <a:bodyPr anchor="b"/>
          <a:lstStyle>
            <a:lvl1pPr>
              <a:defRPr sz="6000"/>
            </a:lvl1pPr>
          </a:lstStyle>
          <a:p>
            <a:r>
              <a:rPr lang="el-GR"/>
              <a:t>Στυλ κύριου τίτλου</a:t>
            </a:r>
            <a:endParaRPr lang="en-US" dirty="0"/>
          </a:p>
        </p:txBody>
      </p:sp>
      <p:sp>
        <p:nvSpPr>
          <p:cNvPr id="3" name="Text Placeholder 2"/>
          <p:cNvSpPr>
            <a:spLocks noGrp="1"/>
          </p:cNvSpPr>
          <p:nvPr>
            <p:ph type="body" idx="1"/>
          </p:nvPr>
        </p:nvSpPr>
        <p:spPr>
          <a:xfrm>
            <a:off x="623888" y="4589468"/>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l-GR"/>
              <a:t>Στυλ υποδείγματος κειμένου</a:t>
            </a:r>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88876318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83942608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9"/>
            <a:ext cx="7886700" cy="1325563"/>
          </a:xfrm>
        </p:spPr>
        <p:txBody>
          <a:bodyPr/>
          <a:lstStyle/>
          <a:p>
            <a:r>
              <a:rPr lang="el-GR"/>
              <a:t>Στυλ κύριου τίτλου</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4" name="Content Placeholder 3"/>
          <p:cNvSpPr>
            <a:spLocks noGrp="1"/>
          </p:cNvSpPr>
          <p:nvPr>
            <p:ph sz="half" idx="2"/>
          </p:nvPr>
        </p:nvSpPr>
        <p:spPr>
          <a:xfrm>
            <a:off x="629842" y="2505075"/>
            <a:ext cx="3868340"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6" name="Content Placeholder 5"/>
          <p:cNvSpPr>
            <a:spLocks noGrp="1"/>
          </p:cNvSpPr>
          <p:nvPr>
            <p:ph sz="quarter" idx="4"/>
          </p:nvPr>
        </p:nvSpPr>
        <p:spPr>
          <a:xfrm>
            <a:off x="4629152" y="2505075"/>
            <a:ext cx="3887391"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7" name="Date Placeholder 6"/>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8" name="Footer Placeholder 7"/>
          <p:cNvSpPr>
            <a:spLocks noGrp="1"/>
          </p:cNvSpPr>
          <p:nvPr>
            <p:ph type="ftr" sz="quarter" idx="11"/>
          </p:nvPr>
        </p:nvSpPr>
        <p:spPr/>
        <p:txBody>
          <a:bodyPr/>
          <a:lstStyle/>
          <a:p>
            <a:endParaRPr lang="el-GR">
              <a:solidFill>
                <a:prstClr val="black">
                  <a:tint val="75000"/>
                </a:prstClr>
              </a:solidFill>
            </a:endParaRPr>
          </a:p>
        </p:txBody>
      </p:sp>
      <p:sp>
        <p:nvSpPr>
          <p:cNvPr id="9" name="Slide Number Placeholder 8"/>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333732867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Date Placeholder 2"/>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4" name="Footer Placeholder 3"/>
          <p:cNvSpPr>
            <a:spLocks noGrp="1"/>
          </p:cNvSpPr>
          <p:nvPr>
            <p:ph type="ftr" sz="quarter" idx="11"/>
          </p:nvPr>
        </p:nvSpPr>
        <p:spPr/>
        <p:txBody>
          <a:bodyPr/>
          <a:lstStyle/>
          <a:p>
            <a:endParaRPr lang="el-GR">
              <a:solidFill>
                <a:prstClr val="black">
                  <a:tint val="75000"/>
                </a:prstClr>
              </a:solidFill>
            </a:endParaRPr>
          </a:p>
        </p:txBody>
      </p:sp>
      <p:sp>
        <p:nvSpPr>
          <p:cNvPr id="5" name="Slide Number Placeholder 4"/>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3524816843"/>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3" name="Footer Placeholder 2"/>
          <p:cNvSpPr>
            <a:spLocks noGrp="1"/>
          </p:cNvSpPr>
          <p:nvPr>
            <p:ph type="ftr" sz="quarter" idx="11"/>
          </p:nvPr>
        </p:nvSpPr>
        <p:spPr/>
        <p:txBody>
          <a:bodyPr/>
          <a:lstStyle/>
          <a:p>
            <a:endParaRPr lang="el-GR">
              <a:solidFill>
                <a:prstClr val="black">
                  <a:tint val="75000"/>
                </a:prstClr>
              </a:solidFill>
            </a:endParaRPr>
          </a:p>
        </p:txBody>
      </p:sp>
      <p:sp>
        <p:nvSpPr>
          <p:cNvPr id="4" name="Slide Number Placeholder 3"/>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9937636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Content Placeholder 2"/>
          <p:cNvSpPr>
            <a:spLocks noGrp="1"/>
          </p:cNvSpPr>
          <p:nvPr>
            <p:ph idx="1"/>
          </p:nvPr>
        </p:nvSpPr>
        <p:spPr>
          <a:xfrm>
            <a:off x="3887391" y="987430"/>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68808919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Picture Placeholder 2"/>
          <p:cNvSpPr>
            <a:spLocks noGrp="1" noChangeAspect="1"/>
          </p:cNvSpPr>
          <p:nvPr>
            <p:ph type="pic" idx="1"/>
          </p:nvPr>
        </p:nvSpPr>
        <p:spPr>
          <a:xfrm>
            <a:off x="3887391" y="987430"/>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l-GR"/>
              <a:t>Κάντε κλικ στο εικονίδιο για να προσθέσετε εικόνα</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54223297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Vertical Text Placeholder 2"/>
          <p:cNvSpPr>
            <a:spLocks noGrp="1"/>
          </p:cNvSpPr>
          <p:nvPr>
            <p:ph type="body" orient="vert" idx="1"/>
          </p:nvPr>
        </p:nvSpPr>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72963388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l-GR"/>
              <a:t>Στυλ κύριου τίτλου</a:t>
            </a:r>
            <a:endParaRPr lang="en-US" dirty="0"/>
          </a:p>
        </p:txBody>
      </p:sp>
      <p:sp>
        <p:nvSpPr>
          <p:cNvPr id="3" name="Vertical Text Placeholder 2"/>
          <p:cNvSpPr>
            <a:spLocks noGrp="1"/>
          </p:cNvSpPr>
          <p:nvPr>
            <p:ph type="body" orient="vert" idx="1"/>
          </p:nvPr>
        </p:nvSpPr>
        <p:spPr>
          <a:xfrm>
            <a:off x="628652" y="365125"/>
            <a:ext cx="5800725" cy="5811838"/>
          </a:xfrm>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44081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el-GR"/>
              <a:t>Στυλ κύριου τίτλου</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2"/>
          </p:nvPr>
        </p:nvSpPr>
        <p:spPr>
          <a:xfrm>
            <a:off x="628650" y="6356355"/>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D8C579-8D33-4354-BC4A-C23CA90E65B9}" type="datetimeFigureOut">
              <a:rPr lang="el-GR" smtClean="0"/>
              <a:t>7/1/2019</a:t>
            </a:fld>
            <a:endParaRPr lang="el-GR"/>
          </a:p>
        </p:txBody>
      </p:sp>
      <p:sp>
        <p:nvSpPr>
          <p:cNvPr id="5" name="Footer Placeholder 4"/>
          <p:cNvSpPr>
            <a:spLocks noGrp="1"/>
          </p:cNvSpPr>
          <p:nvPr>
            <p:ph type="ftr" sz="quarter" idx="3"/>
          </p:nvPr>
        </p:nvSpPr>
        <p:spPr>
          <a:xfrm>
            <a:off x="3028950" y="6356355"/>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Slide Number Placeholder 5"/>
          <p:cNvSpPr>
            <a:spLocks noGrp="1"/>
          </p:cNvSpPr>
          <p:nvPr>
            <p:ph type="sldNum" sz="quarter" idx="4"/>
          </p:nvPr>
        </p:nvSpPr>
        <p:spPr>
          <a:xfrm>
            <a:off x="6457950" y="6356355"/>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53803B-E54B-42D2-832A-EED6019A64A8}" type="slidenum">
              <a:rPr lang="el-GR" smtClean="0"/>
              <a:t>‹#›</a:t>
            </a:fld>
            <a:endParaRPr lang="el-GR"/>
          </a:p>
        </p:txBody>
      </p:sp>
    </p:spTree>
    <p:extLst>
      <p:ext uri="{BB962C8B-B14F-4D97-AF65-F5344CB8AC3E}">
        <p14:creationId xmlns:p14="http://schemas.microsoft.com/office/powerpoint/2010/main" val="8199908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el-GR"/>
              <a:t>Στυλ κύριου τίτλου</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2"/>
          </p:nvPr>
        </p:nvSpPr>
        <p:spPr>
          <a:xfrm>
            <a:off x="628650" y="6356355"/>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3"/>
          </p:nvPr>
        </p:nvSpPr>
        <p:spPr>
          <a:xfrm>
            <a:off x="3028950" y="6356355"/>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solidFill>
                <a:prstClr val="black">
                  <a:tint val="75000"/>
                </a:prstClr>
              </a:solidFill>
            </a:endParaRPr>
          </a:p>
        </p:txBody>
      </p:sp>
      <p:sp>
        <p:nvSpPr>
          <p:cNvPr id="6" name="Slide Number Placeholder 5"/>
          <p:cNvSpPr>
            <a:spLocks noGrp="1"/>
          </p:cNvSpPr>
          <p:nvPr>
            <p:ph type="sldNum" sz="quarter" idx="4"/>
          </p:nvPr>
        </p:nvSpPr>
        <p:spPr>
          <a:xfrm>
            <a:off x="6457950" y="6356355"/>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28097629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el-GR"/>
              <a:t>Στυλ κύριου τίτλου</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2"/>
          </p:nvPr>
        </p:nvSpPr>
        <p:spPr>
          <a:xfrm>
            <a:off x="628650" y="6356355"/>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3"/>
          </p:nvPr>
        </p:nvSpPr>
        <p:spPr>
          <a:xfrm>
            <a:off x="3028950" y="6356355"/>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solidFill>
                <a:prstClr val="black">
                  <a:tint val="75000"/>
                </a:prstClr>
              </a:solidFill>
            </a:endParaRPr>
          </a:p>
        </p:txBody>
      </p:sp>
      <p:sp>
        <p:nvSpPr>
          <p:cNvPr id="6" name="Slide Number Placeholder 5"/>
          <p:cNvSpPr>
            <a:spLocks noGrp="1"/>
          </p:cNvSpPr>
          <p:nvPr>
            <p:ph type="sldNum" sz="quarter" idx="4"/>
          </p:nvPr>
        </p:nvSpPr>
        <p:spPr>
          <a:xfrm>
            <a:off x="6457950" y="6356355"/>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088053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el-GR"/>
              <a:t>Στυλ κύριου τίτλου</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2"/>
          </p:nvPr>
        </p:nvSpPr>
        <p:spPr>
          <a:xfrm>
            <a:off x="628650" y="6356355"/>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3"/>
          </p:nvPr>
        </p:nvSpPr>
        <p:spPr>
          <a:xfrm>
            <a:off x="3028950" y="6356355"/>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solidFill>
                <a:prstClr val="black">
                  <a:tint val="75000"/>
                </a:prstClr>
              </a:solidFill>
            </a:endParaRPr>
          </a:p>
        </p:txBody>
      </p:sp>
      <p:sp>
        <p:nvSpPr>
          <p:cNvPr id="6" name="Slide Number Placeholder 5"/>
          <p:cNvSpPr>
            <a:spLocks noGrp="1"/>
          </p:cNvSpPr>
          <p:nvPr>
            <p:ph type="sldNum" sz="quarter" idx="4"/>
          </p:nvPr>
        </p:nvSpPr>
        <p:spPr>
          <a:xfrm>
            <a:off x="6457950" y="6356355"/>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272860227"/>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el-GR"/>
              <a:t>Στυλ κύριου τίτλου</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2"/>
          </p:nvPr>
        </p:nvSpPr>
        <p:spPr>
          <a:xfrm>
            <a:off x="628650" y="6356355"/>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3"/>
          </p:nvPr>
        </p:nvSpPr>
        <p:spPr>
          <a:xfrm>
            <a:off x="3028950" y="6356355"/>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solidFill>
                <a:prstClr val="black">
                  <a:tint val="75000"/>
                </a:prstClr>
              </a:solidFill>
            </a:endParaRPr>
          </a:p>
        </p:txBody>
      </p:sp>
      <p:sp>
        <p:nvSpPr>
          <p:cNvPr id="6" name="Slide Number Placeholder 5"/>
          <p:cNvSpPr>
            <a:spLocks noGrp="1"/>
          </p:cNvSpPr>
          <p:nvPr>
            <p:ph type="sldNum" sz="quarter" idx="4"/>
          </p:nvPr>
        </p:nvSpPr>
        <p:spPr>
          <a:xfrm>
            <a:off x="6457950" y="6356355"/>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3354332374"/>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el-GR"/>
              <a:t>Στυλ κύριου τίτλου</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2"/>
          </p:nvPr>
        </p:nvSpPr>
        <p:spPr>
          <a:xfrm>
            <a:off x="628650" y="6356355"/>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3"/>
          </p:nvPr>
        </p:nvSpPr>
        <p:spPr>
          <a:xfrm>
            <a:off x="3028950" y="6356355"/>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solidFill>
                <a:prstClr val="black">
                  <a:tint val="75000"/>
                </a:prstClr>
              </a:solidFill>
            </a:endParaRPr>
          </a:p>
        </p:txBody>
      </p:sp>
      <p:sp>
        <p:nvSpPr>
          <p:cNvPr id="6" name="Slide Number Placeholder 5"/>
          <p:cNvSpPr>
            <a:spLocks noGrp="1"/>
          </p:cNvSpPr>
          <p:nvPr>
            <p:ph type="sldNum" sz="quarter" idx="4"/>
          </p:nvPr>
        </p:nvSpPr>
        <p:spPr>
          <a:xfrm>
            <a:off x="6457950" y="6356355"/>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653653556"/>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el-GR"/>
              <a:t>Στυλ κύριου τίτλου</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2"/>
          </p:nvPr>
        </p:nvSpPr>
        <p:spPr>
          <a:xfrm>
            <a:off x="628650" y="6356355"/>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3"/>
          </p:nvPr>
        </p:nvSpPr>
        <p:spPr>
          <a:xfrm>
            <a:off x="3028950" y="6356355"/>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solidFill>
                <a:prstClr val="black">
                  <a:tint val="75000"/>
                </a:prstClr>
              </a:solidFill>
            </a:endParaRPr>
          </a:p>
        </p:txBody>
      </p:sp>
      <p:sp>
        <p:nvSpPr>
          <p:cNvPr id="6" name="Slide Number Placeholder 5"/>
          <p:cNvSpPr>
            <a:spLocks noGrp="1"/>
          </p:cNvSpPr>
          <p:nvPr>
            <p:ph type="sldNum" sz="quarter" idx="4"/>
          </p:nvPr>
        </p:nvSpPr>
        <p:spPr>
          <a:xfrm>
            <a:off x="6457950" y="6356355"/>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883253628"/>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el-GR"/>
              <a:t>Στυλ κύριου τίτλου</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2"/>
          </p:nvPr>
        </p:nvSpPr>
        <p:spPr>
          <a:xfrm>
            <a:off x="628650" y="6356355"/>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3"/>
          </p:nvPr>
        </p:nvSpPr>
        <p:spPr>
          <a:xfrm>
            <a:off x="3028950" y="6356355"/>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solidFill>
                <a:prstClr val="black">
                  <a:tint val="75000"/>
                </a:prstClr>
              </a:solidFill>
            </a:endParaRPr>
          </a:p>
        </p:txBody>
      </p:sp>
      <p:sp>
        <p:nvSpPr>
          <p:cNvPr id="6" name="Slide Number Placeholder 5"/>
          <p:cNvSpPr>
            <a:spLocks noGrp="1"/>
          </p:cNvSpPr>
          <p:nvPr>
            <p:ph type="sldNum" sz="quarter" idx="4"/>
          </p:nvPr>
        </p:nvSpPr>
        <p:spPr>
          <a:xfrm>
            <a:off x="6457950" y="6356355"/>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471153105"/>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el-GR"/>
              <a:t>Στυλ κύριου τίτλου</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2"/>
          </p:nvPr>
        </p:nvSpPr>
        <p:spPr>
          <a:xfrm>
            <a:off x="628650" y="6356355"/>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D8C579-8D33-4354-BC4A-C23CA90E65B9}" type="datetimeFigureOut">
              <a:rPr lang="el-GR" smtClean="0">
                <a:solidFill>
                  <a:prstClr val="black">
                    <a:tint val="75000"/>
                  </a:prstClr>
                </a:solidFill>
              </a:rPr>
              <a:pPr/>
              <a:t>7/1/2019</a:t>
            </a:fld>
            <a:endParaRPr lang="el-GR">
              <a:solidFill>
                <a:prstClr val="black">
                  <a:tint val="75000"/>
                </a:prstClr>
              </a:solidFill>
            </a:endParaRPr>
          </a:p>
        </p:txBody>
      </p:sp>
      <p:sp>
        <p:nvSpPr>
          <p:cNvPr id="5" name="Footer Placeholder 4"/>
          <p:cNvSpPr>
            <a:spLocks noGrp="1"/>
          </p:cNvSpPr>
          <p:nvPr>
            <p:ph type="ftr" sz="quarter" idx="3"/>
          </p:nvPr>
        </p:nvSpPr>
        <p:spPr>
          <a:xfrm>
            <a:off x="3028950" y="6356355"/>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solidFill>
                <a:prstClr val="black">
                  <a:tint val="75000"/>
                </a:prstClr>
              </a:solidFill>
            </a:endParaRPr>
          </a:p>
        </p:txBody>
      </p:sp>
      <p:sp>
        <p:nvSpPr>
          <p:cNvPr id="6" name="Slide Number Placeholder 5"/>
          <p:cNvSpPr>
            <a:spLocks noGrp="1"/>
          </p:cNvSpPr>
          <p:nvPr>
            <p:ph type="sldNum" sz="quarter" idx="4"/>
          </p:nvPr>
        </p:nvSpPr>
        <p:spPr>
          <a:xfrm>
            <a:off x="6457950" y="6356355"/>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175018054"/>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2.jpg"/><Relationship Id="rId1" Type="http://schemas.openxmlformats.org/officeDocument/2006/relationships/slideLayout" Target="../slideLayouts/slideLayout59.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0.xml"/></Relationships>
</file>

<file path=ppt/slides/_rels/slide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81.xml"/></Relationships>
</file>

<file path=ppt/slides/_rels/slide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9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jpg"/><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7.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871413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a:xfrm>
            <a:off x="628650" y="1601501"/>
            <a:ext cx="7886700" cy="497644"/>
          </a:xfrm>
        </p:spPr>
        <p:txBody>
          <a:bodyPr>
            <a:normAutofit/>
          </a:bodyPr>
          <a:lstStyle/>
          <a:p>
            <a:pPr>
              <a:lnSpc>
                <a:spcPct val="100000"/>
              </a:lnSpc>
              <a:spcBef>
                <a:spcPts val="1000"/>
              </a:spcBef>
            </a:pPr>
            <a:r>
              <a:rPr lang="en-US" sz="1900" b="1" dirty="0" smtClean="0">
                <a:solidFill>
                  <a:srgbClr val="3C7486"/>
                </a:solidFill>
                <a:latin typeface="Century" panose="02040604050505020304" pitchFamily="18" charset="0"/>
                <a:ea typeface="+mn-ea"/>
                <a:cs typeface="+mn-cs"/>
              </a:rPr>
              <a:t>Results of Effective Team Management</a:t>
            </a:r>
            <a:endParaRPr lang="el-GR" sz="1900" b="1" dirty="0">
              <a:solidFill>
                <a:srgbClr val="3C7486"/>
              </a:solidFill>
              <a:latin typeface="Century" panose="02040604050505020304" pitchFamily="18" charset="0"/>
              <a:ea typeface="+mn-ea"/>
              <a:cs typeface="+mn-cs"/>
            </a:endParaRPr>
          </a:p>
        </p:txBody>
      </p:sp>
      <p:sp>
        <p:nvSpPr>
          <p:cNvPr id="3" name="Θέση περιεχομένου 2"/>
          <p:cNvSpPr>
            <a:spLocks noGrp="1"/>
          </p:cNvSpPr>
          <p:nvPr>
            <p:ph sz="half" idx="1"/>
          </p:nvPr>
        </p:nvSpPr>
        <p:spPr>
          <a:xfrm>
            <a:off x="533234" y="2665549"/>
            <a:ext cx="8157541" cy="2391481"/>
          </a:xfrm>
        </p:spPr>
        <p:txBody>
          <a:bodyPr>
            <a:noAutofit/>
          </a:bodyPr>
          <a:lstStyle/>
          <a:p>
            <a:pPr lvl="0"/>
            <a:r>
              <a:rPr lang="en-GB" sz="1900" dirty="0">
                <a:solidFill>
                  <a:srgbClr val="3C7486"/>
                </a:solidFill>
                <a:latin typeface="Century" panose="02040604050505020304" pitchFamily="18" charset="0"/>
              </a:rPr>
              <a:t>enhanced quality of employees’ life, </a:t>
            </a:r>
            <a:endParaRPr lang="bg-BG" sz="1900" dirty="0">
              <a:solidFill>
                <a:srgbClr val="3C7486"/>
              </a:solidFill>
              <a:latin typeface="Century" panose="02040604050505020304" pitchFamily="18" charset="0"/>
            </a:endParaRPr>
          </a:p>
          <a:p>
            <a:pPr lvl="0"/>
            <a:r>
              <a:rPr lang="en-GB" sz="1900" dirty="0">
                <a:solidFill>
                  <a:srgbClr val="3C7486"/>
                </a:solidFill>
                <a:latin typeface="Century" panose="02040604050505020304" pitchFamily="18" charset="0"/>
              </a:rPr>
              <a:t>a high level of trust, </a:t>
            </a:r>
            <a:endParaRPr lang="bg-BG" sz="1900" dirty="0">
              <a:solidFill>
                <a:srgbClr val="3C7486"/>
              </a:solidFill>
              <a:latin typeface="Century" panose="02040604050505020304" pitchFamily="18" charset="0"/>
            </a:endParaRPr>
          </a:p>
          <a:p>
            <a:pPr lvl="0"/>
            <a:r>
              <a:rPr lang="en-GB" sz="1900" dirty="0">
                <a:solidFill>
                  <a:srgbClr val="3C7486"/>
                </a:solidFill>
                <a:latin typeface="Century" panose="02040604050505020304" pitchFamily="18" charset="0"/>
              </a:rPr>
              <a:t>a sense of belonging,</a:t>
            </a:r>
            <a:endParaRPr lang="bg-BG" sz="1900" dirty="0">
              <a:solidFill>
                <a:srgbClr val="3C7486"/>
              </a:solidFill>
              <a:latin typeface="Century" panose="02040604050505020304" pitchFamily="18" charset="0"/>
            </a:endParaRPr>
          </a:p>
          <a:p>
            <a:pPr lvl="0"/>
            <a:r>
              <a:rPr lang="en-GB" sz="1900" dirty="0">
                <a:solidFill>
                  <a:srgbClr val="3C7486"/>
                </a:solidFill>
                <a:latin typeface="Century" panose="02040604050505020304" pitchFamily="18" charset="0"/>
              </a:rPr>
              <a:t>pride to belong to the organization,</a:t>
            </a:r>
            <a:endParaRPr lang="bg-BG" sz="1900" dirty="0">
              <a:solidFill>
                <a:srgbClr val="3C7486"/>
              </a:solidFill>
              <a:latin typeface="Century" panose="02040604050505020304" pitchFamily="18" charset="0"/>
            </a:endParaRPr>
          </a:p>
          <a:p>
            <a:pPr lvl="0"/>
            <a:r>
              <a:rPr lang="en-GB" sz="1900" dirty="0">
                <a:solidFill>
                  <a:srgbClr val="3C7486"/>
                </a:solidFill>
                <a:latin typeface="Century" panose="02040604050505020304" pitchFamily="18" charset="0"/>
              </a:rPr>
              <a:t>increased performance and productivity, </a:t>
            </a:r>
            <a:endParaRPr lang="bg-BG" sz="1900" dirty="0">
              <a:solidFill>
                <a:srgbClr val="3C7486"/>
              </a:solidFill>
              <a:latin typeface="Century" panose="02040604050505020304" pitchFamily="18" charset="0"/>
            </a:endParaRPr>
          </a:p>
          <a:p>
            <a:pPr lvl="0"/>
            <a:r>
              <a:rPr lang="en-GB" sz="1900" dirty="0">
                <a:solidFill>
                  <a:srgbClr val="3C7486"/>
                </a:solidFill>
                <a:latin typeface="Century" panose="02040604050505020304" pitchFamily="18" charset="0"/>
              </a:rPr>
              <a:t>longer retention of employees. </a:t>
            </a:r>
            <a:endParaRPr lang="bg-BG" sz="1900" dirty="0">
              <a:solidFill>
                <a:srgbClr val="3C7486"/>
              </a:solidFill>
              <a:latin typeface="Century" panose="02040604050505020304" pitchFamily="18" charset="0"/>
            </a:endParaRPr>
          </a:p>
        </p:txBody>
      </p:sp>
    </p:spTree>
    <p:extLst>
      <p:ext uri="{BB962C8B-B14F-4D97-AF65-F5344CB8AC3E}">
        <p14:creationId xmlns:p14="http://schemas.microsoft.com/office/powerpoint/2010/main" val="23439633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a:xfrm>
            <a:off x="628650" y="1601501"/>
            <a:ext cx="7886700" cy="497644"/>
          </a:xfrm>
        </p:spPr>
        <p:txBody>
          <a:bodyPr>
            <a:normAutofit/>
          </a:bodyPr>
          <a:lstStyle/>
          <a:p>
            <a:pPr>
              <a:lnSpc>
                <a:spcPct val="100000"/>
              </a:lnSpc>
              <a:spcBef>
                <a:spcPts val="1000"/>
              </a:spcBef>
            </a:pPr>
            <a:r>
              <a:rPr lang="en-US" sz="1900" b="1" dirty="0" smtClean="0">
                <a:solidFill>
                  <a:srgbClr val="3C7486"/>
                </a:solidFill>
                <a:latin typeface="Century" panose="02040604050505020304" pitchFamily="18" charset="0"/>
                <a:ea typeface="+mn-ea"/>
                <a:cs typeface="+mn-cs"/>
              </a:rPr>
              <a:t>Managing a Growing Business</a:t>
            </a:r>
            <a:endParaRPr lang="el-GR" sz="1900" b="1" dirty="0">
              <a:solidFill>
                <a:srgbClr val="3C7486"/>
              </a:solidFill>
              <a:latin typeface="Century" panose="02040604050505020304" pitchFamily="18" charset="0"/>
              <a:ea typeface="+mn-ea"/>
              <a:cs typeface="+mn-cs"/>
            </a:endParaRPr>
          </a:p>
        </p:txBody>
      </p:sp>
      <p:graphicFrame>
        <p:nvGraphicFramePr>
          <p:cNvPr id="5" name="Nomogramă 21"/>
          <p:cNvGraphicFramePr/>
          <p:nvPr>
            <p:extLst>
              <p:ext uri="{D42A27DB-BD31-4B8C-83A1-F6EECF244321}">
                <p14:modId xmlns:p14="http://schemas.microsoft.com/office/powerpoint/2010/main" val="3766389940"/>
              </p:ext>
            </p:extLst>
          </p:nvPr>
        </p:nvGraphicFramePr>
        <p:xfrm>
          <a:off x="1153201" y="2689680"/>
          <a:ext cx="7060496" cy="2979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5862958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a:xfrm>
            <a:off x="628650" y="1601501"/>
            <a:ext cx="7886700" cy="497644"/>
          </a:xfrm>
        </p:spPr>
        <p:txBody>
          <a:bodyPr>
            <a:normAutofit/>
          </a:bodyPr>
          <a:lstStyle/>
          <a:p>
            <a:pPr>
              <a:lnSpc>
                <a:spcPct val="100000"/>
              </a:lnSpc>
              <a:spcBef>
                <a:spcPts val="1000"/>
              </a:spcBef>
            </a:pPr>
            <a:r>
              <a:rPr lang="en-US" sz="1900" b="1" dirty="0" smtClean="0">
                <a:solidFill>
                  <a:srgbClr val="3C7486"/>
                </a:solidFill>
                <a:latin typeface="Century" panose="02040604050505020304" pitchFamily="18" charset="0"/>
                <a:ea typeface="+mn-ea"/>
                <a:cs typeface="+mn-cs"/>
              </a:rPr>
              <a:t>Strategic Planning</a:t>
            </a:r>
            <a:endParaRPr lang="el-GR" sz="1900" b="1" dirty="0">
              <a:solidFill>
                <a:srgbClr val="3C7486"/>
              </a:solidFill>
              <a:latin typeface="Century" panose="02040604050505020304" pitchFamily="18" charset="0"/>
              <a:ea typeface="+mn-ea"/>
              <a:cs typeface="+mn-cs"/>
            </a:endParaRPr>
          </a:p>
        </p:txBody>
      </p:sp>
      <p:sp>
        <p:nvSpPr>
          <p:cNvPr id="3" name="Θέση περιεχομένου 2"/>
          <p:cNvSpPr>
            <a:spLocks noGrp="1"/>
          </p:cNvSpPr>
          <p:nvPr>
            <p:ph sz="half" idx="1"/>
          </p:nvPr>
        </p:nvSpPr>
        <p:spPr>
          <a:xfrm>
            <a:off x="580942" y="2148714"/>
            <a:ext cx="8157541" cy="3934034"/>
          </a:xfrm>
        </p:spPr>
        <p:txBody>
          <a:bodyPr>
            <a:noAutofit/>
          </a:bodyPr>
          <a:lstStyle/>
          <a:p>
            <a:pPr lvl="0"/>
            <a:r>
              <a:rPr lang="en-GB" sz="2000" dirty="0">
                <a:solidFill>
                  <a:srgbClr val="3C7486"/>
                </a:solidFill>
                <a:latin typeface="Century" panose="02040604050505020304" pitchFamily="18" charset="0"/>
              </a:rPr>
              <a:t>determine decisions and actions that must be carried out for the fulfilment of business goals and reaching economic objectives on different frames of time (short, medium, long). Short-term and medium-term plans derive from the long-term one; </a:t>
            </a:r>
            <a:endParaRPr lang="bg-BG" sz="2000" dirty="0">
              <a:solidFill>
                <a:srgbClr val="3C7486"/>
              </a:solidFill>
              <a:latin typeface="Century" panose="02040604050505020304" pitchFamily="18" charset="0"/>
            </a:endParaRPr>
          </a:p>
          <a:p>
            <a:pPr lvl="0"/>
            <a:r>
              <a:rPr lang="en-GB" sz="2000" dirty="0">
                <a:solidFill>
                  <a:srgbClr val="3C7486"/>
                </a:solidFill>
                <a:latin typeface="Century" panose="02040604050505020304" pitchFamily="18" charset="0"/>
              </a:rPr>
              <a:t>find the most appropriate methods and tools to achieve each objective we have set; </a:t>
            </a:r>
            <a:endParaRPr lang="bg-BG" sz="2000" dirty="0">
              <a:solidFill>
                <a:srgbClr val="3C7486"/>
              </a:solidFill>
              <a:latin typeface="Century" panose="02040604050505020304" pitchFamily="18" charset="0"/>
            </a:endParaRPr>
          </a:p>
          <a:p>
            <a:pPr lvl="0"/>
            <a:r>
              <a:rPr lang="en-GB" sz="2000" dirty="0">
                <a:solidFill>
                  <a:srgbClr val="3C7486"/>
                </a:solidFill>
                <a:latin typeface="Century" panose="02040604050505020304" pitchFamily="18" charset="0"/>
              </a:rPr>
              <a:t>consider details such as: the right time and location to start every action, the required resources (categories detailed), what rules and roles must be set for team members, how outcomes are measured (benchmarks) etc.   </a:t>
            </a:r>
            <a:endParaRPr lang="bg-BG" sz="2000" dirty="0">
              <a:solidFill>
                <a:srgbClr val="3C7486"/>
              </a:solidFill>
              <a:latin typeface="Century" panose="02040604050505020304" pitchFamily="18" charset="0"/>
            </a:endParaRPr>
          </a:p>
          <a:p>
            <a:pPr lvl="0"/>
            <a:r>
              <a:rPr lang="en-GB" sz="2000" dirty="0">
                <a:solidFill>
                  <a:srgbClr val="3C7486"/>
                </a:solidFill>
                <a:latin typeface="Century" panose="02040604050505020304" pitchFamily="18" charset="0"/>
              </a:rPr>
              <a:t>establish how to communicate the strategic plan and to whom to assign responsibilities and roles.</a:t>
            </a:r>
            <a:endParaRPr lang="bg-BG" sz="2000" dirty="0">
              <a:solidFill>
                <a:srgbClr val="3C7486"/>
              </a:solidFill>
              <a:latin typeface="Century" panose="02040604050505020304" pitchFamily="18" charset="0"/>
            </a:endParaRPr>
          </a:p>
        </p:txBody>
      </p:sp>
    </p:spTree>
    <p:extLst>
      <p:ext uri="{BB962C8B-B14F-4D97-AF65-F5344CB8AC3E}">
        <p14:creationId xmlns:p14="http://schemas.microsoft.com/office/powerpoint/2010/main" val="55427910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a:xfrm>
            <a:off x="628650" y="1601501"/>
            <a:ext cx="7886700" cy="497644"/>
          </a:xfrm>
        </p:spPr>
        <p:txBody>
          <a:bodyPr>
            <a:normAutofit/>
          </a:bodyPr>
          <a:lstStyle/>
          <a:p>
            <a:pPr>
              <a:lnSpc>
                <a:spcPct val="100000"/>
              </a:lnSpc>
              <a:spcBef>
                <a:spcPts val="1000"/>
              </a:spcBef>
            </a:pPr>
            <a:r>
              <a:rPr lang="en-US" sz="1900" b="1" dirty="0" smtClean="0">
                <a:solidFill>
                  <a:srgbClr val="3C7486"/>
                </a:solidFill>
                <a:latin typeface="Century" panose="02040604050505020304" pitchFamily="18" charset="0"/>
                <a:ea typeface="+mn-ea"/>
                <a:cs typeface="+mn-cs"/>
              </a:rPr>
              <a:t>The Importance of Risk Management</a:t>
            </a:r>
            <a:endParaRPr lang="el-GR" sz="1900" b="1" dirty="0">
              <a:solidFill>
                <a:srgbClr val="3C7486"/>
              </a:solidFill>
              <a:latin typeface="Century" panose="02040604050505020304" pitchFamily="18" charset="0"/>
              <a:ea typeface="+mn-ea"/>
              <a:cs typeface="+mn-cs"/>
            </a:endParaRPr>
          </a:p>
        </p:txBody>
      </p:sp>
      <p:sp>
        <p:nvSpPr>
          <p:cNvPr id="3" name="Θέση περιεχομένου 2"/>
          <p:cNvSpPr>
            <a:spLocks noGrp="1"/>
          </p:cNvSpPr>
          <p:nvPr>
            <p:ph sz="half" idx="1"/>
          </p:nvPr>
        </p:nvSpPr>
        <p:spPr>
          <a:xfrm>
            <a:off x="580942" y="2148715"/>
            <a:ext cx="8157541" cy="642194"/>
          </a:xfrm>
        </p:spPr>
        <p:txBody>
          <a:bodyPr>
            <a:noAutofit/>
          </a:bodyPr>
          <a:lstStyle/>
          <a:p>
            <a:pPr marL="0" indent="0">
              <a:buNone/>
            </a:pPr>
            <a:r>
              <a:rPr lang="en-GB" sz="2000" b="1" dirty="0">
                <a:solidFill>
                  <a:srgbClr val="3C7486"/>
                </a:solidFill>
                <a:latin typeface="Century" panose="02040604050505020304" pitchFamily="18" charset="0"/>
              </a:rPr>
              <a:t>Business risk </a:t>
            </a:r>
            <a:r>
              <a:rPr lang="en-GB" sz="2000" dirty="0">
                <a:solidFill>
                  <a:srgbClr val="3C7486"/>
                </a:solidFill>
                <a:latin typeface="Century" panose="02040604050505020304" pitchFamily="18" charset="0"/>
              </a:rPr>
              <a:t>is the element of uncertainty that may affect the activity of a business or the process of a particular operation.</a:t>
            </a:r>
            <a:endParaRPr lang="bg-BG" sz="2000" dirty="0">
              <a:solidFill>
                <a:srgbClr val="3C7486"/>
              </a:solidFill>
              <a:latin typeface="Century" panose="02040604050505020304" pitchFamily="18" charset="0"/>
            </a:endParaRPr>
          </a:p>
          <a:p>
            <a:pPr marL="0" indent="0">
              <a:buNone/>
            </a:pPr>
            <a:endParaRPr lang="en-GB" sz="1600" dirty="0" smtClean="0">
              <a:solidFill>
                <a:srgbClr val="3C7486"/>
              </a:solidFill>
              <a:latin typeface="Century" panose="02040604050505020304"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334956824"/>
              </p:ext>
            </p:extLst>
          </p:nvPr>
        </p:nvGraphicFramePr>
        <p:xfrm>
          <a:off x="620201" y="4802588"/>
          <a:ext cx="7951305" cy="956680"/>
        </p:xfrm>
        <a:graphic>
          <a:graphicData uri="http://schemas.openxmlformats.org/drawingml/2006/table">
            <a:tbl>
              <a:tblPr firstRow="1" firstCol="1" bandRow="1">
                <a:tableStyleId>{F5AB1C69-6EDB-4FF4-983F-18BD219EF322}</a:tableStyleId>
              </a:tblPr>
              <a:tblGrid>
                <a:gridCol w="2419253"/>
                <a:gridCol w="2963891"/>
                <a:gridCol w="2568161"/>
              </a:tblGrid>
              <a:tr h="478340">
                <a:tc>
                  <a:txBody>
                    <a:bodyPr/>
                    <a:lstStyle/>
                    <a:p>
                      <a:pPr algn="just">
                        <a:lnSpc>
                          <a:spcPct val="150000"/>
                        </a:lnSpc>
                        <a:spcAft>
                          <a:spcPts val="0"/>
                        </a:spcAft>
                      </a:pPr>
                      <a:r>
                        <a:rPr lang="en-GB" sz="1400" dirty="0">
                          <a:effectLst/>
                          <a:latin typeface="Century" panose="02040604050505020304" pitchFamily="18" charset="0"/>
                        </a:rPr>
                        <a:t>Risk</a:t>
                      </a:r>
                      <a:endParaRPr lang="bg-BG" sz="1400" dirty="0">
                        <a:effectLst/>
                        <a:latin typeface="Century" panose="02040604050505020304" pitchFamily="18" charset="0"/>
                        <a:ea typeface="Calibri"/>
                        <a:cs typeface="Times New Roman"/>
                      </a:endParaRPr>
                    </a:p>
                  </a:txBody>
                  <a:tcPr marL="68580" marR="68580" marT="0" marB="0"/>
                </a:tc>
                <a:tc>
                  <a:txBody>
                    <a:bodyPr/>
                    <a:lstStyle/>
                    <a:p>
                      <a:pPr algn="just">
                        <a:lnSpc>
                          <a:spcPct val="150000"/>
                        </a:lnSpc>
                        <a:spcAft>
                          <a:spcPts val="0"/>
                        </a:spcAft>
                      </a:pPr>
                      <a:r>
                        <a:rPr lang="en-GB" sz="1400" dirty="0">
                          <a:effectLst/>
                          <a:latin typeface="Century" panose="02040604050505020304" pitchFamily="18" charset="0"/>
                        </a:rPr>
                        <a:t>Probability (%)</a:t>
                      </a:r>
                      <a:endParaRPr lang="bg-BG" sz="1400" dirty="0">
                        <a:effectLst/>
                        <a:latin typeface="Century" panose="02040604050505020304" pitchFamily="18" charset="0"/>
                        <a:ea typeface="Calibri"/>
                        <a:cs typeface="Times New Roman"/>
                      </a:endParaRPr>
                    </a:p>
                  </a:txBody>
                  <a:tcPr marL="68580" marR="68580" marT="0" marB="0"/>
                </a:tc>
                <a:tc>
                  <a:txBody>
                    <a:bodyPr/>
                    <a:lstStyle/>
                    <a:p>
                      <a:pPr algn="just">
                        <a:lnSpc>
                          <a:spcPct val="150000"/>
                        </a:lnSpc>
                        <a:spcAft>
                          <a:spcPts val="0"/>
                        </a:spcAft>
                      </a:pPr>
                      <a:r>
                        <a:rPr lang="en-GB" sz="1400">
                          <a:effectLst/>
                          <a:latin typeface="Century" panose="02040604050505020304" pitchFamily="18" charset="0"/>
                        </a:rPr>
                        <a:t>Measures</a:t>
                      </a:r>
                      <a:endParaRPr lang="bg-BG" sz="1400">
                        <a:effectLst/>
                        <a:latin typeface="Century" panose="02040604050505020304" pitchFamily="18" charset="0"/>
                        <a:ea typeface="Calibri"/>
                        <a:cs typeface="Times New Roman"/>
                      </a:endParaRPr>
                    </a:p>
                  </a:txBody>
                  <a:tcPr marL="68580" marR="68580" marT="0" marB="0"/>
                </a:tc>
              </a:tr>
              <a:tr h="478340">
                <a:tc>
                  <a:txBody>
                    <a:bodyPr/>
                    <a:lstStyle/>
                    <a:p>
                      <a:pPr algn="just">
                        <a:lnSpc>
                          <a:spcPct val="150000"/>
                        </a:lnSpc>
                        <a:spcAft>
                          <a:spcPts val="0"/>
                        </a:spcAft>
                      </a:pPr>
                      <a:r>
                        <a:rPr lang="en-GB" sz="1400" dirty="0">
                          <a:effectLst/>
                          <a:latin typeface="Century" panose="02040604050505020304" pitchFamily="18" charset="0"/>
                        </a:rPr>
                        <a:t>…………..</a:t>
                      </a:r>
                      <a:endParaRPr lang="bg-BG" sz="1400" dirty="0">
                        <a:effectLst/>
                        <a:latin typeface="Century" panose="02040604050505020304" pitchFamily="18" charset="0"/>
                        <a:ea typeface="Calibri"/>
                        <a:cs typeface="Times New Roman"/>
                      </a:endParaRPr>
                    </a:p>
                  </a:txBody>
                  <a:tcPr marL="68580" marR="68580" marT="0" marB="0"/>
                </a:tc>
                <a:tc>
                  <a:txBody>
                    <a:bodyPr/>
                    <a:lstStyle/>
                    <a:p>
                      <a:pPr algn="just">
                        <a:lnSpc>
                          <a:spcPct val="150000"/>
                        </a:lnSpc>
                        <a:spcAft>
                          <a:spcPts val="0"/>
                        </a:spcAft>
                      </a:pPr>
                      <a:r>
                        <a:rPr lang="en-GB" sz="1400" dirty="0">
                          <a:effectLst/>
                          <a:latin typeface="Century" panose="02040604050505020304" pitchFamily="18" charset="0"/>
                        </a:rPr>
                        <a:t>…………………</a:t>
                      </a:r>
                      <a:endParaRPr lang="bg-BG" sz="1400" dirty="0">
                        <a:effectLst/>
                        <a:latin typeface="Century" panose="02040604050505020304" pitchFamily="18" charset="0"/>
                        <a:ea typeface="Calibri"/>
                        <a:cs typeface="Times New Roman"/>
                      </a:endParaRPr>
                    </a:p>
                  </a:txBody>
                  <a:tcPr marL="68580" marR="68580" marT="0" marB="0"/>
                </a:tc>
                <a:tc>
                  <a:txBody>
                    <a:bodyPr/>
                    <a:lstStyle/>
                    <a:p>
                      <a:pPr algn="just">
                        <a:lnSpc>
                          <a:spcPct val="150000"/>
                        </a:lnSpc>
                        <a:spcAft>
                          <a:spcPts val="0"/>
                        </a:spcAft>
                      </a:pPr>
                      <a:r>
                        <a:rPr lang="en-GB" sz="1400" dirty="0">
                          <a:effectLst/>
                          <a:latin typeface="Century" panose="02040604050505020304" pitchFamily="18" charset="0"/>
                        </a:rPr>
                        <a:t>…………..</a:t>
                      </a:r>
                      <a:endParaRPr lang="bg-BG" sz="1400" dirty="0">
                        <a:effectLst/>
                        <a:latin typeface="Century" panose="02040604050505020304" pitchFamily="18" charset="0"/>
                        <a:ea typeface="Calibri"/>
                        <a:cs typeface="Times New Roman"/>
                      </a:endParaRPr>
                    </a:p>
                  </a:txBody>
                  <a:tcPr marL="68580" marR="68580" marT="0" marB="0"/>
                </a:tc>
              </a:tr>
            </a:tbl>
          </a:graphicData>
        </a:graphic>
      </p:graphicFrame>
      <p:sp>
        <p:nvSpPr>
          <p:cNvPr id="5" name="Rectangle 4"/>
          <p:cNvSpPr/>
          <p:nvPr/>
        </p:nvSpPr>
        <p:spPr>
          <a:xfrm>
            <a:off x="4504414" y="3003516"/>
            <a:ext cx="4572000" cy="1569660"/>
          </a:xfrm>
          <a:prstGeom prst="rect">
            <a:avLst/>
          </a:prstGeom>
        </p:spPr>
        <p:txBody>
          <a:bodyPr>
            <a:spAutoFit/>
          </a:bodyPr>
          <a:lstStyle/>
          <a:p>
            <a:r>
              <a:rPr lang="en-GB" sz="1600" dirty="0">
                <a:solidFill>
                  <a:srgbClr val="3C7486"/>
                </a:solidFill>
                <a:latin typeface="Century" panose="02040604050505020304" pitchFamily="18" charset="0"/>
              </a:rPr>
              <a:t>The main categories of external risks are:</a:t>
            </a:r>
            <a:endParaRPr lang="bg-BG" sz="1600" dirty="0">
              <a:solidFill>
                <a:srgbClr val="3C7486"/>
              </a:solidFill>
              <a:latin typeface="Century" panose="02040604050505020304" pitchFamily="18" charset="0"/>
            </a:endParaRPr>
          </a:p>
          <a:p>
            <a:pPr marL="285750" lvl="0" indent="-285750">
              <a:buFont typeface="Arial" panose="020B0604020202020204" pitchFamily="34" charset="0"/>
              <a:buChar char="•"/>
            </a:pPr>
            <a:r>
              <a:rPr lang="en-GB" sz="1600" dirty="0">
                <a:solidFill>
                  <a:srgbClr val="3C7486"/>
                </a:solidFill>
                <a:latin typeface="Century" panose="02040604050505020304" pitchFamily="18" charset="0"/>
              </a:rPr>
              <a:t>political risks;</a:t>
            </a:r>
            <a:endParaRPr lang="bg-BG" sz="1600" dirty="0">
              <a:solidFill>
                <a:srgbClr val="3C7486"/>
              </a:solidFill>
              <a:latin typeface="Century" panose="02040604050505020304" pitchFamily="18" charset="0"/>
            </a:endParaRPr>
          </a:p>
          <a:p>
            <a:pPr marL="285750" lvl="0" indent="-285750">
              <a:buFont typeface="Arial" panose="020B0604020202020204" pitchFamily="34" charset="0"/>
              <a:buChar char="•"/>
            </a:pPr>
            <a:r>
              <a:rPr lang="en-GB" sz="1600" dirty="0">
                <a:solidFill>
                  <a:srgbClr val="3C7486"/>
                </a:solidFill>
                <a:latin typeface="Century" panose="02040604050505020304" pitchFamily="18" charset="0"/>
              </a:rPr>
              <a:t>community risks;</a:t>
            </a:r>
            <a:endParaRPr lang="bg-BG" sz="1600" dirty="0">
              <a:solidFill>
                <a:srgbClr val="3C7486"/>
              </a:solidFill>
              <a:latin typeface="Century" panose="02040604050505020304" pitchFamily="18" charset="0"/>
            </a:endParaRPr>
          </a:p>
          <a:p>
            <a:pPr marL="285750" lvl="0" indent="-285750">
              <a:buFont typeface="Arial" panose="020B0604020202020204" pitchFamily="34" charset="0"/>
              <a:buChar char="•"/>
            </a:pPr>
            <a:r>
              <a:rPr lang="en-GB" sz="1600" dirty="0">
                <a:solidFill>
                  <a:srgbClr val="3C7486"/>
                </a:solidFill>
                <a:latin typeface="Century" panose="02040604050505020304" pitchFamily="18" charset="0"/>
              </a:rPr>
              <a:t>financial risks;</a:t>
            </a:r>
            <a:endParaRPr lang="bg-BG" sz="1600" dirty="0">
              <a:solidFill>
                <a:srgbClr val="3C7486"/>
              </a:solidFill>
              <a:latin typeface="Century" panose="02040604050505020304" pitchFamily="18" charset="0"/>
            </a:endParaRPr>
          </a:p>
          <a:p>
            <a:pPr marL="285750" lvl="0" indent="-285750">
              <a:buFont typeface="Arial" panose="020B0604020202020204" pitchFamily="34" charset="0"/>
              <a:buChar char="•"/>
            </a:pPr>
            <a:r>
              <a:rPr lang="en-GB" sz="1600" dirty="0">
                <a:solidFill>
                  <a:srgbClr val="3C7486"/>
                </a:solidFill>
                <a:latin typeface="Century" panose="02040604050505020304" pitchFamily="18" charset="0"/>
              </a:rPr>
              <a:t>regulatory risks;</a:t>
            </a:r>
            <a:endParaRPr lang="bg-BG" sz="1600" dirty="0">
              <a:solidFill>
                <a:srgbClr val="3C7486"/>
              </a:solidFill>
              <a:latin typeface="Century" panose="02040604050505020304" pitchFamily="18" charset="0"/>
            </a:endParaRPr>
          </a:p>
          <a:p>
            <a:pPr marL="285750" lvl="0" indent="-285750">
              <a:buFont typeface="Arial" panose="020B0604020202020204" pitchFamily="34" charset="0"/>
              <a:buChar char="•"/>
            </a:pPr>
            <a:r>
              <a:rPr lang="en-GB" sz="1600" dirty="0">
                <a:solidFill>
                  <a:srgbClr val="3C7486"/>
                </a:solidFill>
                <a:latin typeface="Century" panose="02040604050505020304" pitchFamily="18" charset="0"/>
              </a:rPr>
              <a:t>contractual risks.</a:t>
            </a:r>
            <a:endParaRPr lang="bg-BG" sz="1600" dirty="0">
              <a:solidFill>
                <a:srgbClr val="3C7486"/>
              </a:solidFill>
              <a:latin typeface="Century" panose="02040604050505020304" pitchFamily="18" charset="0"/>
            </a:endParaRPr>
          </a:p>
        </p:txBody>
      </p:sp>
      <p:sp>
        <p:nvSpPr>
          <p:cNvPr id="6" name="Rectangle 5"/>
          <p:cNvSpPr/>
          <p:nvPr/>
        </p:nvSpPr>
        <p:spPr>
          <a:xfrm>
            <a:off x="560567" y="3003516"/>
            <a:ext cx="3808675" cy="1323439"/>
          </a:xfrm>
          <a:prstGeom prst="rect">
            <a:avLst/>
          </a:prstGeom>
        </p:spPr>
        <p:txBody>
          <a:bodyPr wrap="square">
            <a:spAutoFit/>
          </a:bodyPr>
          <a:lstStyle/>
          <a:p>
            <a:r>
              <a:rPr lang="en-GB" sz="1600" dirty="0">
                <a:solidFill>
                  <a:srgbClr val="3C7486"/>
                </a:solidFill>
                <a:latin typeface="Century" panose="02040604050505020304" pitchFamily="18" charset="0"/>
              </a:rPr>
              <a:t>The main internal risk categories are:</a:t>
            </a:r>
            <a:endParaRPr lang="bg-BG" sz="1600" dirty="0">
              <a:solidFill>
                <a:srgbClr val="3C7486"/>
              </a:solidFill>
              <a:latin typeface="Century" panose="02040604050505020304" pitchFamily="18" charset="0"/>
            </a:endParaRPr>
          </a:p>
          <a:p>
            <a:pPr marL="285750" lvl="0" indent="-285750">
              <a:lnSpc>
                <a:spcPct val="100000"/>
              </a:lnSpc>
              <a:buFont typeface="Arial" panose="020B0604020202020204" pitchFamily="34" charset="0"/>
              <a:buChar char="•"/>
            </a:pPr>
            <a:r>
              <a:rPr lang="en-GB" sz="1600" dirty="0">
                <a:solidFill>
                  <a:srgbClr val="3C7486"/>
                </a:solidFill>
                <a:latin typeface="Century" panose="02040604050505020304" pitchFamily="18" charset="0"/>
              </a:rPr>
              <a:t>supply and delivery risks;</a:t>
            </a:r>
            <a:endParaRPr lang="bg-BG" sz="1600" dirty="0">
              <a:solidFill>
                <a:srgbClr val="3C7486"/>
              </a:solidFill>
              <a:latin typeface="Century" panose="02040604050505020304" pitchFamily="18" charset="0"/>
            </a:endParaRPr>
          </a:p>
          <a:p>
            <a:pPr marL="285750" lvl="0" indent="-285750">
              <a:lnSpc>
                <a:spcPct val="100000"/>
              </a:lnSpc>
              <a:buFont typeface="Arial" panose="020B0604020202020204" pitchFamily="34" charset="0"/>
              <a:buChar char="•"/>
            </a:pPr>
            <a:r>
              <a:rPr lang="en-GB" sz="1600" dirty="0">
                <a:solidFill>
                  <a:srgbClr val="3C7486"/>
                </a:solidFill>
                <a:latin typeface="Century" panose="02040604050505020304" pitchFamily="18" charset="0"/>
              </a:rPr>
              <a:t>technological risks;</a:t>
            </a:r>
            <a:endParaRPr lang="bg-BG" sz="1600" dirty="0">
              <a:solidFill>
                <a:srgbClr val="3C7486"/>
              </a:solidFill>
              <a:latin typeface="Century" panose="02040604050505020304" pitchFamily="18" charset="0"/>
            </a:endParaRPr>
          </a:p>
          <a:p>
            <a:pPr marL="285750" lvl="0" indent="-285750">
              <a:lnSpc>
                <a:spcPct val="100000"/>
              </a:lnSpc>
              <a:buFont typeface="Arial" panose="020B0604020202020204" pitchFamily="34" charset="0"/>
              <a:buChar char="•"/>
            </a:pPr>
            <a:r>
              <a:rPr lang="en-GB" sz="1600" dirty="0">
                <a:solidFill>
                  <a:srgbClr val="3C7486"/>
                </a:solidFill>
                <a:latin typeface="Century" panose="02040604050505020304" pitchFamily="18" charset="0"/>
              </a:rPr>
              <a:t>production risks;</a:t>
            </a:r>
            <a:endParaRPr lang="bg-BG" sz="1600" dirty="0">
              <a:solidFill>
                <a:srgbClr val="3C7486"/>
              </a:solidFill>
              <a:latin typeface="Century" panose="02040604050505020304" pitchFamily="18" charset="0"/>
            </a:endParaRPr>
          </a:p>
          <a:p>
            <a:pPr marL="285750" lvl="0" indent="-285750">
              <a:lnSpc>
                <a:spcPct val="100000"/>
              </a:lnSpc>
              <a:buFont typeface="Arial" panose="020B0604020202020204" pitchFamily="34" charset="0"/>
              <a:buChar char="•"/>
            </a:pPr>
            <a:r>
              <a:rPr lang="en-GB" sz="1600" dirty="0" smtClean="0">
                <a:solidFill>
                  <a:srgbClr val="3C7486"/>
                </a:solidFill>
                <a:latin typeface="Century" panose="02040604050505020304" pitchFamily="18" charset="0"/>
              </a:rPr>
              <a:t>human </a:t>
            </a:r>
            <a:r>
              <a:rPr lang="en-GB" sz="1600" dirty="0">
                <a:solidFill>
                  <a:srgbClr val="3C7486"/>
                </a:solidFill>
                <a:latin typeface="Century" panose="02040604050505020304" pitchFamily="18" charset="0"/>
              </a:rPr>
              <a:t>resource </a:t>
            </a:r>
            <a:r>
              <a:rPr lang="en-GB" sz="1600" dirty="0" smtClean="0">
                <a:solidFill>
                  <a:srgbClr val="3C7486"/>
                </a:solidFill>
                <a:latin typeface="Century" panose="02040604050505020304" pitchFamily="18" charset="0"/>
              </a:rPr>
              <a:t>management.</a:t>
            </a:r>
            <a:endParaRPr lang="bg-BG" sz="1600" dirty="0">
              <a:solidFill>
                <a:srgbClr val="3C7486"/>
              </a:solidFill>
              <a:latin typeface="Century" panose="02040604050505020304" pitchFamily="18" charset="0"/>
            </a:endParaRPr>
          </a:p>
        </p:txBody>
      </p:sp>
    </p:spTree>
    <p:extLst>
      <p:ext uri="{BB962C8B-B14F-4D97-AF65-F5344CB8AC3E}">
        <p14:creationId xmlns:p14="http://schemas.microsoft.com/office/powerpoint/2010/main" val="420523606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a:xfrm>
            <a:off x="628650" y="1601501"/>
            <a:ext cx="7886700" cy="497644"/>
          </a:xfrm>
        </p:spPr>
        <p:txBody>
          <a:bodyPr>
            <a:normAutofit/>
          </a:bodyPr>
          <a:lstStyle/>
          <a:p>
            <a:pPr>
              <a:lnSpc>
                <a:spcPct val="100000"/>
              </a:lnSpc>
              <a:spcBef>
                <a:spcPts val="1000"/>
              </a:spcBef>
            </a:pPr>
            <a:r>
              <a:rPr lang="en-US" sz="1900" b="1" dirty="0" smtClean="0">
                <a:solidFill>
                  <a:srgbClr val="3C7486"/>
                </a:solidFill>
                <a:latin typeface="Century" panose="02040604050505020304" pitchFamily="18" charset="0"/>
                <a:ea typeface="+mn-ea"/>
                <a:cs typeface="+mn-cs"/>
              </a:rPr>
              <a:t>Allocation of Resources</a:t>
            </a:r>
            <a:endParaRPr lang="el-GR" sz="1900" b="1" dirty="0">
              <a:solidFill>
                <a:srgbClr val="3C7486"/>
              </a:solidFill>
              <a:latin typeface="Century" panose="02040604050505020304" pitchFamily="18" charset="0"/>
              <a:ea typeface="+mn-ea"/>
              <a:cs typeface="+mn-cs"/>
            </a:endParaRPr>
          </a:p>
        </p:txBody>
      </p:sp>
      <p:sp>
        <p:nvSpPr>
          <p:cNvPr id="3" name="Θέση περιεχομένου 2"/>
          <p:cNvSpPr>
            <a:spLocks noGrp="1"/>
          </p:cNvSpPr>
          <p:nvPr>
            <p:ph sz="half" idx="1"/>
          </p:nvPr>
        </p:nvSpPr>
        <p:spPr>
          <a:xfrm>
            <a:off x="580942" y="2148714"/>
            <a:ext cx="8157541" cy="3934034"/>
          </a:xfrm>
        </p:spPr>
        <p:txBody>
          <a:bodyPr>
            <a:noAutofit/>
          </a:bodyPr>
          <a:lstStyle/>
          <a:p>
            <a:pPr marL="0" indent="0">
              <a:buNone/>
            </a:pPr>
            <a:r>
              <a:rPr lang="en-GB" sz="1900" dirty="0">
                <a:solidFill>
                  <a:srgbClr val="3C7486"/>
                </a:solidFill>
                <a:latin typeface="Century" panose="02040604050505020304" pitchFamily="18" charset="0"/>
              </a:rPr>
              <a:t>There are several types of resources you will use: </a:t>
            </a:r>
            <a:endParaRPr lang="bg-BG" sz="1900" dirty="0">
              <a:solidFill>
                <a:srgbClr val="3C7486"/>
              </a:solidFill>
              <a:latin typeface="Century" panose="02040604050505020304" pitchFamily="18" charset="0"/>
            </a:endParaRPr>
          </a:p>
          <a:p>
            <a:pPr lvl="0"/>
            <a:r>
              <a:rPr lang="en-GB" sz="1900" dirty="0">
                <a:solidFill>
                  <a:srgbClr val="3C7486"/>
                </a:solidFill>
                <a:latin typeface="Century" panose="02040604050505020304" pitchFamily="18" charset="0"/>
              </a:rPr>
              <a:t>material resources: buildings, land, vehicles, office supplies and equipment, raw materials, etc.; </a:t>
            </a:r>
            <a:endParaRPr lang="bg-BG" sz="1900" dirty="0">
              <a:solidFill>
                <a:srgbClr val="3C7486"/>
              </a:solidFill>
              <a:latin typeface="Century" panose="02040604050505020304" pitchFamily="18" charset="0"/>
            </a:endParaRPr>
          </a:p>
          <a:p>
            <a:pPr lvl="0"/>
            <a:r>
              <a:rPr lang="en-GB" sz="1900" dirty="0">
                <a:solidFill>
                  <a:srgbClr val="3C7486"/>
                </a:solidFill>
                <a:latin typeface="Century" panose="02040604050505020304" pitchFamily="18" charset="0"/>
              </a:rPr>
              <a:t>third-party services: electricity and heat, water and sewage, telecommunications, etc.;</a:t>
            </a:r>
            <a:endParaRPr lang="bg-BG" sz="1900" dirty="0">
              <a:solidFill>
                <a:srgbClr val="3C7486"/>
              </a:solidFill>
              <a:latin typeface="Century" panose="02040604050505020304" pitchFamily="18" charset="0"/>
            </a:endParaRPr>
          </a:p>
          <a:p>
            <a:pPr lvl="0"/>
            <a:r>
              <a:rPr lang="en-GB" sz="1900" dirty="0">
                <a:solidFill>
                  <a:srgbClr val="3C7486"/>
                </a:solidFill>
                <a:latin typeface="Century" panose="02040604050505020304" pitchFamily="18" charset="0"/>
              </a:rPr>
              <a:t>financial resources: founders’ money, donations, microcredit, subsidies, cash flow resulting from the performance of current activities;</a:t>
            </a:r>
            <a:endParaRPr lang="bg-BG" sz="1900" dirty="0">
              <a:solidFill>
                <a:srgbClr val="3C7486"/>
              </a:solidFill>
              <a:latin typeface="Century" panose="02040604050505020304" pitchFamily="18" charset="0"/>
            </a:endParaRPr>
          </a:p>
          <a:p>
            <a:pPr lvl="0"/>
            <a:r>
              <a:rPr lang="en-GB" sz="1900" dirty="0">
                <a:solidFill>
                  <a:srgbClr val="3C7486"/>
                </a:solidFill>
                <a:latin typeface="Century" panose="02040604050505020304" pitchFamily="18" charset="0"/>
              </a:rPr>
              <a:t>human resources: staff, employees, volunteers, etc.;</a:t>
            </a:r>
            <a:endParaRPr lang="bg-BG" sz="1900" dirty="0">
              <a:solidFill>
                <a:srgbClr val="3C7486"/>
              </a:solidFill>
              <a:latin typeface="Century" panose="02040604050505020304" pitchFamily="18" charset="0"/>
            </a:endParaRPr>
          </a:p>
          <a:p>
            <a:pPr lvl="0"/>
            <a:r>
              <a:rPr lang="en-GB" sz="1900" dirty="0">
                <a:solidFill>
                  <a:srgbClr val="3C7486"/>
                </a:solidFill>
                <a:latin typeface="Century" panose="02040604050505020304" pitchFamily="18" charset="0"/>
              </a:rPr>
              <a:t>information resources from internal and external environment of enterprise.</a:t>
            </a:r>
            <a:endParaRPr lang="bg-BG" sz="1900" dirty="0">
              <a:solidFill>
                <a:srgbClr val="3C7486"/>
              </a:solidFill>
              <a:latin typeface="Century" panose="02040604050505020304" pitchFamily="18" charset="0"/>
            </a:endParaRPr>
          </a:p>
        </p:txBody>
      </p:sp>
    </p:spTree>
    <p:extLst>
      <p:ext uri="{BB962C8B-B14F-4D97-AF65-F5344CB8AC3E}">
        <p14:creationId xmlns:p14="http://schemas.microsoft.com/office/powerpoint/2010/main" val="33174627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a:xfrm>
            <a:off x="648031" y="1529940"/>
            <a:ext cx="7886700" cy="497644"/>
          </a:xfrm>
        </p:spPr>
        <p:txBody>
          <a:bodyPr>
            <a:normAutofit/>
          </a:bodyPr>
          <a:lstStyle/>
          <a:p>
            <a:pPr>
              <a:lnSpc>
                <a:spcPct val="100000"/>
              </a:lnSpc>
              <a:spcBef>
                <a:spcPts val="1000"/>
              </a:spcBef>
            </a:pPr>
            <a:r>
              <a:rPr lang="en-US" sz="1900" b="1" dirty="0" smtClean="0">
                <a:solidFill>
                  <a:srgbClr val="3C7486"/>
                </a:solidFill>
                <a:latin typeface="Century" panose="02040604050505020304" pitchFamily="18" charset="0"/>
                <a:ea typeface="+mn-ea"/>
                <a:cs typeface="+mn-cs"/>
              </a:rPr>
              <a:t>Coordination and Control</a:t>
            </a:r>
            <a:endParaRPr lang="el-GR" sz="1900" b="1" dirty="0">
              <a:solidFill>
                <a:srgbClr val="3C7486"/>
              </a:solidFill>
              <a:latin typeface="Century" panose="02040604050505020304" pitchFamily="18" charset="0"/>
              <a:ea typeface="+mn-ea"/>
              <a:cs typeface="+mn-cs"/>
            </a:endParaRPr>
          </a:p>
        </p:txBody>
      </p:sp>
      <p:sp>
        <p:nvSpPr>
          <p:cNvPr id="3" name="Θέση περιεχομένου 2"/>
          <p:cNvSpPr>
            <a:spLocks noGrp="1"/>
          </p:cNvSpPr>
          <p:nvPr>
            <p:ph sz="half" idx="1"/>
          </p:nvPr>
        </p:nvSpPr>
        <p:spPr>
          <a:xfrm>
            <a:off x="580942" y="2148714"/>
            <a:ext cx="8157541" cy="2486896"/>
          </a:xfrm>
        </p:spPr>
        <p:txBody>
          <a:bodyPr>
            <a:noAutofit/>
          </a:bodyPr>
          <a:lstStyle/>
          <a:p>
            <a:pPr marL="0" indent="0">
              <a:buNone/>
            </a:pPr>
            <a:r>
              <a:rPr lang="en-GB" sz="1900" b="1" dirty="0" smtClean="0">
                <a:solidFill>
                  <a:srgbClr val="3C7486"/>
                </a:solidFill>
                <a:latin typeface="Century" panose="02040604050505020304" pitchFamily="18" charset="0"/>
              </a:rPr>
              <a:t>Coordination</a:t>
            </a:r>
            <a:r>
              <a:rPr lang="en-GB" sz="1900" dirty="0" smtClean="0">
                <a:solidFill>
                  <a:srgbClr val="3C7486"/>
                </a:solidFill>
                <a:latin typeface="Century" panose="02040604050505020304" pitchFamily="18" charset="0"/>
              </a:rPr>
              <a:t> </a:t>
            </a:r>
            <a:r>
              <a:rPr lang="en-GB" sz="1900" dirty="0" smtClean="0">
                <a:solidFill>
                  <a:srgbClr val="3C7486"/>
                </a:solidFill>
                <a:latin typeface="Century" panose="02040604050505020304" pitchFamily="18" charset="0"/>
              </a:rPr>
              <a:t>activities</a:t>
            </a:r>
            <a:endParaRPr lang="bg-BG" sz="1900" dirty="0">
              <a:solidFill>
                <a:srgbClr val="3C7486"/>
              </a:solidFill>
              <a:latin typeface="Century" panose="02040604050505020304" pitchFamily="18" charset="0"/>
            </a:endParaRPr>
          </a:p>
          <a:p>
            <a:pPr marL="0" indent="0">
              <a:buNone/>
            </a:pPr>
            <a:r>
              <a:rPr lang="en-GB" sz="1800" dirty="0">
                <a:solidFill>
                  <a:srgbClr val="3C7486"/>
                </a:solidFill>
                <a:latin typeface="Century" panose="02040604050505020304" pitchFamily="18" charset="0"/>
              </a:rPr>
              <a:t>The most effective means of coordination are:    </a:t>
            </a:r>
            <a:endParaRPr lang="bg-BG" sz="1800" dirty="0">
              <a:solidFill>
                <a:srgbClr val="3C7486"/>
              </a:solidFill>
              <a:latin typeface="Century" panose="02040604050505020304" pitchFamily="18" charset="0"/>
            </a:endParaRPr>
          </a:p>
          <a:p>
            <a:pPr lvl="0"/>
            <a:r>
              <a:rPr lang="en-GB" sz="1800" dirty="0">
                <a:solidFill>
                  <a:srgbClr val="3C7486"/>
                </a:solidFill>
                <a:latin typeface="Century" panose="02040604050505020304" pitchFamily="18" charset="0"/>
              </a:rPr>
              <a:t>direct contact between manager and staff;</a:t>
            </a:r>
            <a:endParaRPr lang="bg-BG" sz="1800" dirty="0">
              <a:solidFill>
                <a:srgbClr val="3C7486"/>
              </a:solidFill>
              <a:latin typeface="Century" panose="02040604050505020304" pitchFamily="18" charset="0"/>
            </a:endParaRPr>
          </a:p>
          <a:p>
            <a:pPr lvl="0"/>
            <a:r>
              <a:rPr lang="en-GB" sz="1800" dirty="0">
                <a:solidFill>
                  <a:srgbClr val="3C7486"/>
                </a:solidFill>
                <a:latin typeface="Century" panose="02040604050505020304" pitchFamily="18" charset="0"/>
              </a:rPr>
              <a:t>written communication (email, memos); </a:t>
            </a:r>
            <a:endParaRPr lang="bg-BG" sz="1800" dirty="0">
              <a:solidFill>
                <a:srgbClr val="3C7486"/>
              </a:solidFill>
              <a:latin typeface="Century" panose="02040604050505020304" pitchFamily="18" charset="0"/>
            </a:endParaRPr>
          </a:p>
          <a:p>
            <a:pPr lvl="0"/>
            <a:r>
              <a:rPr lang="en-GB" sz="1800" dirty="0">
                <a:solidFill>
                  <a:srgbClr val="3C7486"/>
                </a:solidFill>
                <a:latin typeface="Century" panose="02040604050505020304" pitchFamily="18" charset="0"/>
              </a:rPr>
              <a:t>meetings;</a:t>
            </a:r>
            <a:endParaRPr lang="bg-BG" sz="1800" dirty="0">
              <a:solidFill>
                <a:srgbClr val="3C7486"/>
              </a:solidFill>
              <a:latin typeface="Century" panose="02040604050505020304" pitchFamily="18" charset="0"/>
            </a:endParaRPr>
          </a:p>
          <a:p>
            <a:pPr lvl="0"/>
            <a:r>
              <a:rPr lang="en-GB" sz="1800" dirty="0">
                <a:solidFill>
                  <a:srgbClr val="3C7486"/>
                </a:solidFill>
                <a:latin typeface="Century" panose="02040604050505020304" pitchFamily="18" charset="0"/>
              </a:rPr>
              <a:t>working committees that periodically meet and review issues the company is facing.</a:t>
            </a:r>
            <a:endParaRPr lang="bg-BG" sz="1800" dirty="0">
              <a:solidFill>
                <a:srgbClr val="3C7486"/>
              </a:solidFill>
              <a:latin typeface="Century" panose="02040604050505020304" pitchFamily="18" charset="0"/>
            </a:endParaRPr>
          </a:p>
        </p:txBody>
      </p:sp>
      <p:sp>
        <p:nvSpPr>
          <p:cNvPr id="4" name="Rectangle 3"/>
          <p:cNvSpPr/>
          <p:nvPr/>
        </p:nvSpPr>
        <p:spPr>
          <a:xfrm>
            <a:off x="648031" y="4655606"/>
            <a:ext cx="8185868" cy="1477328"/>
          </a:xfrm>
          <a:prstGeom prst="rect">
            <a:avLst/>
          </a:prstGeom>
        </p:spPr>
        <p:txBody>
          <a:bodyPr wrap="square">
            <a:spAutoFit/>
          </a:bodyPr>
          <a:lstStyle/>
          <a:p>
            <a:r>
              <a:rPr lang="en-GB" b="1" dirty="0">
                <a:solidFill>
                  <a:srgbClr val="3C7486"/>
                </a:solidFill>
                <a:latin typeface="Century" panose="02040604050505020304" pitchFamily="18" charset="0"/>
              </a:rPr>
              <a:t>Control</a:t>
            </a:r>
            <a:r>
              <a:rPr lang="en-GB" i="1" dirty="0">
                <a:solidFill>
                  <a:srgbClr val="3C7486"/>
                </a:solidFill>
                <a:latin typeface="Century" panose="02040604050505020304" pitchFamily="18" charset="0"/>
              </a:rPr>
              <a:t> </a:t>
            </a:r>
            <a:r>
              <a:rPr lang="en-GB" dirty="0">
                <a:solidFill>
                  <a:srgbClr val="3C7486"/>
                </a:solidFill>
                <a:latin typeface="Century" panose="02040604050505020304" pitchFamily="18" charset="0"/>
              </a:rPr>
              <a:t>is the basic procedure by which the activity is evaluated at all levels and corrective actions are taken. Control is linked to planning because it assesses how resources are used in an enterprise, it takes corrective actions when needed and plans more efficient use of resources in the future.</a:t>
            </a:r>
            <a:endParaRPr lang="bg-BG" dirty="0">
              <a:solidFill>
                <a:srgbClr val="3C7486"/>
              </a:solidFill>
              <a:latin typeface="Century" panose="02040604050505020304" pitchFamily="18" charset="0"/>
            </a:endParaRPr>
          </a:p>
        </p:txBody>
      </p:sp>
    </p:spTree>
    <p:extLst>
      <p:ext uri="{BB962C8B-B14F-4D97-AF65-F5344CB8AC3E}">
        <p14:creationId xmlns:p14="http://schemas.microsoft.com/office/powerpoint/2010/main" val="210764755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a:xfrm>
            <a:off x="628650" y="1450432"/>
            <a:ext cx="7886700" cy="497644"/>
          </a:xfrm>
        </p:spPr>
        <p:txBody>
          <a:bodyPr>
            <a:normAutofit/>
          </a:bodyPr>
          <a:lstStyle/>
          <a:p>
            <a:pPr>
              <a:lnSpc>
                <a:spcPct val="100000"/>
              </a:lnSpc>
              <a:spcBef>
                <a:spcPts val="1000"/>
              </a:spcBef>
            </a:pPr>
            <a:r>
              <a:rPr lang="en-US" sz="1900" b="1" dirty="0" smtClean="0">
                <a:solidFill>
                  <a:srgbClr val="3C7486"/>
                </a:solidFill>
                <a:latin typeface="Century" panose="02040604050505020304" pitchFamily="18" charset="0"/>
                <a:ea typeface="+mn-ea"/>
                <a:cs typeface="+mn-cs"/>
              </a:rPr>
              <a:t>Performance Evaluation</a:t>
            </a:r>
            <a:endParaRPr lang="el-GR" sz="1900" b="1" dirty="0">
              <a:solidFill>
                <a:srgbClr val="3C7486"/>
              </a:solidFill>
              <a:latin typeface="Century" panose="02040604050505020304" pitchFamily="18" charset="0"/>
              <a:ea typeface="+mn-ea"/>
              <a:cs typeface="+mn-cs"/>
            </a:endParaRPr>
          </a:p>
        </p:txBody>
      </p:sp>
      <p:graphicFrame>
        <p:nvGraphicFramePr>
          <p:cNvPr id="3" name="Table 2"/>
          <p:cNvGraphicFramePr>
            <a:graphicFrameLocks noGrp="1"/>
          </p:cNvGraphicFramePr>
          <p:nvPr>
            <p:extLst>
              <p:ext uri="{D42A27DB-BD31-4B8C-83A1-F6EECF244321}">
                <p14:modId xmlns:p14="http://schemas.microsoft.com/office/powerpoint/2010/main" val="2326359949"/>
              </p:ext>
            </p:extLst>
          </p:nvPr>
        </p:nvGraphicFramePr>
        <p:xfrm>
          <a:off x="373710" y="2056218"/>
          <a:ext cx="8571506" cy="4383802"/>
        </p:xfrm>
        <a:graphic>
          <a:graphicData uri="http://schemas.openxmlformats.org/drawingml/2006/table">
            <a:tbl>
              <a:tblPr firstRow="1" firstCol="1" bandRow="1">
                <a:tableStyleId>{5C22544A-7EE6-4342-B048-85BDC9FD1C3A}</a:tableStyleId>
              </a:tblPr>
              <a:tblGrid>
                <a:gridCol w="6209970"/>
                <a:gridCol w="2361536"/>
              </a:tblGrid>
              <a:tr h="381141">
                <a:tc gridSpan="2">
                  <a:txBody>
                    <a:bodyPr/>
                    <a:lstStyle/>
                    <a:p>
                      <a:pPr algn="ctr">
                        <a:lnSpc>
                          <a:spcPct val="115000"/>
                        </a:lnSpc>
                        <a:spcAft>
                          <a:spcPts val="0"/>
                        </a:spcAft>
                      </a:pPr>
                      <a:r>
                        <a:rPr lang="en-GB" sz="1200" dirty="0">
                          <a:effectLst/>
                          <a:latin typeface="Century" panose="02040604050505020304" pitchFamily="18" charset="0"/>
                        </a:rPr>
                        <a:t>NAME OF THE ENTERPRISE……………………</a:t>
                      </a:r>
                      <a:endParaRPr lang="bg-BG" sz="1200" dirty="0">
                        <a:effectLst/>
                        <a:latin typeface="Century" panose="02040604050505020304" pitchFamily="18" charset="0"/>
                        <a:ea typeface="Calibri"/>
                        <a:cs typeface="Times New Roman"/>
                      </a:endParaRPr>
                    </a:p>
                  </a:txBody>
                  <a:tcPr marL="50260" marR="50260" marT="0" marB="0" anchor="ctr">
                    <a:solidFill>
                      <a:srgbClr val="599B99"/>
                    </a:solidFill>
                  </a:tcPr>
                </a:tc>
                <a:tc hMerge="1">
                  <a:txBody>
                    <a:bodyPr/>
                    <a:lstStyle/>
                    <a:p>
                      <a:endParaRPr lang="bg-BG"/>
                    </a:p>
                  </a:txBody>
                  <a:tcPr/>
                </a:tc>
              </a:tr>
              <a:tr h="282575">
                <a:tc>
                  <a:txBody>
                    <a:bodyPr/>
                    <a:lstStyle/>
                    <a:p>
                      <a:pPr>
                        <a:lnSpc>
                          <a:spcPct val="115000"/>
                        </a:lnSpc>
                        <a:spcAft>
                          <a:spcPts val="0"/>
                        </a:spcAft>
                      </a:pPr>
                      <a:r>
                        <a:rPr lang="en-GB" sz="1200">
                          <a:effectLst/>
                          <a:latin typeface="Century" panose="02040604050505020304" pitchFamily="18" charset="0"/>
                        </a:rPr>
                        <a:t>VISION – what entrepreneur wants to achieve in the mid-term or long-term future</a:t>
                      </a:r>
                      <a:endParaRPr lang="bg-BG" sz="1200">
                        <a:effectLst/>
                        <a:latin typeface="Century" panose="02040604050505020304" pitchFamily="18" charset="0"/>
                        <a:ea typeface="Calibri"/>
                        <a:cs typeface="Times New Roman"/>
                      </a:endParaRPr>
                    </a:p>
                  </a:txBody>
                  <a:tcPr marL="50260" marR="50260" marT="0" marB="0" anchor="ctr">
                    <a:solidFill>
                      <a:srgbClr val="599B99"/>
                    </a:solidFill>
                  </a:tcPr>
                </a:tc>
                <a:tc>
                  <a:txBody>
                    <a:bodyPr/>
                    <a:lstStyle/>
                    <a:p>
                      <a:pPr>
                        <a:lnSpc>
                          <a:spcPct val="115000"/>
                        </a:lnSpc>
                        <a:spcAft>
                          <a:spcPts val="0"/>
                        </a:spcAft>
                      </a:pPr>
                      <a:r>
                        <a:rPr lang="en-GB" sz="1200">
                          <a:effectLst/>
                          <a:latin typeface="Century" panose="02040604050505020304" pitchFamily="18" charset="0"/>
                        </a:rPr>
                        <a:t> </a:t>
                      </a:r>
                      <a:endParaRPr lang="bg-BG" sz="1200">
                        <a:effectLst/>
                        <a:latin typeface="Century" panose="02040604050505020304" pitchFamily="18" charset="0"/>
                        <a:ea typeface="Calibri"/>
                        <a:cs typeface="Times New Roman"/>
                      </a:endParaRPr>
                    </a:p>
                  </a:txBody>
                  <a:tcPr marL="50260" marR="50260" marT="0" marB="0" anchor="ctr">
                    <a:solidFill>
                      <a:srgbClr val="599B99"/>
                    </a:solidFill>
                  </a:tcPr>
                </a:tc>
              </a:tr>
              <a:tr h="282575">
                <a:tc>
                  <a:txBody>
                    <a:bodyPr/>
                    <a:lstStyle/>
                    <a:p>
                      <a:pPr>
                        <a:lnSpc>
                          <a:spcPct val="115000"/>
                        </a:lnSpc>
                        <a:spcAft>
                          <a:spcPts val="0"/>
                        </a:spcAft>
                      </a:pPr>
                      <a:r>
                        <a:rPr lang="en-GB" sz="1200">
                          <a:effectLst/>
                          <a:latin typeface="Century" panose="02040604050505020304" pitchFamily="18" charset="0"/>
                        </a:rPr>
                        <a:t>MISSION – What does entrepreneur do, how does he do it, and why?</a:t>
                      </a:r>
                      <a:endParaRPr lang="bg-BG" sz="1200">
                        <a:effectLst/>
                        <a:latin typeface="Century" panose="02040604050505020304" pitchFamily="18" charset="0"/>
                        <a:ea typeface="Calibri"/>
                        <a:cs typeface="Times New Roman"/>
                      </a:endParaRPr>
                    </a:p>
                  </a:txBody>
                  <a:tcPr marL="50260" marR="50260" marT="0" marB="0" anchor="ctr">
                    <a:solidFill>
                      <a:srgbClr val="599B99"/>
                    </a:solidFill>
                  </a:tcPr>
                </a:tc>
                <a:tc>
                  <a:txBody>
                    <a:bodyPr/>
                    <a:lstStyle/>
                    <a:p>
                      <a:pPr>
                        <a:lnSpc>
                          <a:spcPct val="115000"/>
                        </a:lnSpc>
                        <a:spcAft>
                          <a:spcPts val="0"/>
                        </a:spcAft>
                      </a:pPr>
                      <a:r>
                        <a:rPr lang="en-GB" sz="1200">
                          <a:effectLst/>
                          <a:latin typeface="Century" panose="02040604050505020304" pitchFamily="18" charset="0"/>
                        </a:rPr>
                        <a:t> </a:t>
                      </a:r>
                      <a:endParaRPr lang="bg-BG" sz="1200">
                        <a:effectLst/>
                        <a:latin typeface="Century" panose="02040604050505020304" pitchFamily="18" charset="0"/>
                        <a:ea typeface="Calibri"/>
                        <a:cs typeface="Times New Roman"/>
                      </a:endParaRPr>
                    </a:p>
                  </a:txBody>
                  <a:tcPr marL="50260" marR="50260" marT="0" marB="0" anchor="ctr">
                    <a:solidFill>
                      <a:srgbClr val="599B99"/>
                    </a:solidFill>
                  </a:tcPr>
                </a:tc>
              </a:tr>
              <a:tr h="326692">
                <a:tc>
                  <a:txBody>
                    <a:bodyPr/>
                    <a:lstStyle/>
                    <a:p>
                      <a:pPr>
                        <a:lnSpc>
                          <a:spcPct val="115000"/>
                        </a:lnSpc>
                        <a:spcAft>
                          <a:spcPts val="0"/>
                        </a:spcAft>
                      </a:pPr>
                      <a:r>
                        <a:rPr lang="en-GB" sz="1200">
                          <a:effectLst/>
                          <a:latin typeface="Century" panose="02040604050505020304" pitchFamily="18" charset="0"/>
                        </a:rPr>
                        <a:t>CORE VALUES – the fundamental beliefs, the guiding principles of the enterprise</a:t>
                      </a:r>
                      <a:endParaRPr lang="bg-BG" sz="1200">
                        <a:effectLst/>
                        <a:latin typeface="Century" panose="02040604050505020304" pitchFamily="18" charset="0"/>
                        <a:ea typeface="Calibri"/>
                        <a:cs typeface="Times New Roman"/>
                      </a:endParaRPr>
                    </a:p>
                  </a:txBody>
                  <a:tcPr marL="50260" marR="50260" marT="0" marB="0" anchor="ctr">
                    <a:solidFill>
                      <a:srgbClr val="599B99"/>
                    </a:solidFill>
                  </a:tcPr>
                </a:tc>
                <a:tc>
                  <a:txBody>
                    <a:bodyPr/>
                    <a:lstStyle/>
                    <a:p>
                      <a:pPr>
                        <a:lnSpc>
                          <a:spcPct val="115000"/>
                        </a:lnSpc>
                        <a:spcAft>
                          <a:spcPts val="0"/>
                        </a:spcAft>
                      </a:pPr>
                      <a:r>
                        <a:rPr lang="en-GB" sz="1200">
                          <a:effectLst/>
                          <a:latin typeface="Century" panose="02040604050505020304" pitchFamily="18" charset="0"/>
                        </a:rPr>
                        <a:t> </a:t>
                      </a:r>
                      <a:endParaRPr lang="bg-BG" sz="1200">
                        <a:effectLst/>
                        <a:latin typeface="Century" panose="02040604050505020304" pitchFamily="18" charset="0"/>
                        <a:ea typeface="Calibri"/>
                        <a:cs typeface="Times New Roman"/>
                      </a:endParaRPr>
                    </a:p>
                  </a:txBody>
                  <a:tcPr marL="50260" marR="50260" marT="0" marB="0" anchor="ctr">
                    <a:solidFill>
                      <a:srgbClr val="599B99"/>
                    </a:solidFill>
                  </a:tcPr>
                </a:tc>
              </a:tr>
              <a:tr h="259213">
                <a:tc gridSpan="2">
                  <a:txBody>
                    <a:bodyPr/>
                    <a:lstStyle/>
                    <a:p>
                      <a:pPr algn="ctr">
                        <a:lnSpc>
                          <a:spcPct val="115000"/>
                        </a:lnSpc>
                        <a:spcAft>
                          <a:spcPts val="0"/>
                        </a:spcAft>
                      </a:pPr>
                      <a:r>
                        <a:rPr lang="en-GB" sz="1200">
                          <a:effectLst/>
                          <a:latin typeface="Century" panose="02040604050505020304" pitchFamily="18" charset="0"/>
                        </a:rPr>
                        <a:t>MAIN GOALS</a:t>
                      </a:r>
                      <a:endParaRPr lang="bg-BG" sz="1200">
                        <a:effectLst/>
                        <a:latin typeface="Century" panose="02040604050505020304" pitchFamily="18" charset="0"/>
                        <a:ea typeface="Calibri"/>
                        <a:cs typeface="Times New Roman"/>
                      </a:endParaRPr>
                    </a:p>
                  </a:txBody>
                  <a:tcPr marL="50260" marR="50260" marT="0" marB="0" anchor="ctr">
                    <a:solidFill>
                      <a:srgbClr val="599B99"/>
                    </a:solidFill>
                  </a:tcPr>
                </a:tc>
                <a:tc hMerge="1">
                  <a:txBody>
                    <a:bodyPr/>
                    <a:lstStyle/>
                    <a:p>
                      <a:endParaRPr lang="bg-BG"/>
                    </a:p>
                  </a:txBody>
                  <a:tcPr/>
                </a:tc>
              </a:tr>
              <a:tr h="322504">
                <a:tc>
                  <a:txBody>
                    <a:bodyPr/>
                    <a:lstStyle/>
                    <a:p>
                      <a:pPr>
                        <a:lnSpc>
                          <a:spcPct val="115000"/>
                        </a:lnSpc>
                        <a:spcAft>
                          <a:spcPts val="0"/>
                        </a:spcAft>
                      </a:pPr>
                      <a:r>
                        <a:rPr lang="en-GB" sz="1200">
                          <a:effectLst/>
                          <a:latin typeface="Century" panose="02040604050505020304" pitchFamily="18" charset="0"/>
                        </a:rPr>
                        <a:t>LONG-TERM GOALS - what the entrepreneur will do to realize his/her vision</a:t>
                      </a:r>
                      <a:endParaRPr lang="bg-BG" sz="1200">
                        <a:effectLst/>
                        <a:latin typeface="Century" panose="02040604050505020304" pitchFamily="18" charset="0"/>
                        <a:ea typeface="Calibri"/>
                        <a:cs typeface="Times New Roman"/>
                      </a:endParaRPr>
                    </a:p>
                  </a:txBody>
                  <a:tcPr marL="50260" marR="50260" marT="0" marB="0" anchor="ctr">
                    <a:solidFill>
                      <a:srgbClr val="599B99"/>
                    </a:solidFill>
                  </a:tcPr>
                </a:tc>
                <a:tc>
                  <a:txBody>
                    <a:bodyPr/>
                    <a:lstStyle/>
                    <a:p>
                      <a:pPr>
                        <a:lnSpc>
                          <a:spcPct val="115000"/>
                        </a:lnSpc>
                        <a:spcAft>
                          <a:spcPts val="0"/>
                        </a:spcAft>
                      </a:pPr>
                      <a:r>
                        <a:rPr lang="en-GB" sz="1200">
                          <a:effectLst/>
                          <a:latin typeface="Century" panose="02040604050505020304" pitchFamily="18" charset="0"/>
                        </a:rPr>
                        <a:t> </a:t>
                      </a:r>
                      <a:endParaRPr lang="bg-BG" sz="1200">
                        <a:effectLst/>
                        <a:latin typeface="Century" panose="02040604050505020304" pitchFamily="18" charset="0"/>
                        <a:ea typeface="Calibri"/>
                        <a:cs typeface="Times New Roman"/>
                      </a:endParaRPr>
                    </a:p>
                  </a:txBody>
                  <a:tcPr marL="50260" marR="50260" marT="0" marB="0" anchor="ctr">
                    <a:solidFill>
                      <a:srgbClr val="599B99"/>
                    </a:solidFill>
                  </a:tcPr>
                </a:tc>
              </a:tr>
              <a:tr h="261075">
                <a:tc>
                  <a:txBody>
                    <a:bodyPr/>
                    <a:lstStyle/>
                    <a:p>
                      <a:pPr>
                        <a:lnSpc>
                          <a:spcPct val="115000"/>
                        </a:lnSpc>
                        <a:spcAft>
                          <a:spcPts val="0"/>
                        </a:spcAft>
                      </a:pPr>
                      <a:r>
                        <a:rPr lang="en-GB" sz="1200">
                          <a:effectLst/>
                          <a:latin typeface="Century" panose="02040604050505020304" pitchFamily="18" charset="0"/>
                        </a:rPr>
                        <a:t>SHORT-TERM GOALS</a:t>
                      </a:r>
                      <a:endParaRPr lang="bg-BG" sz="1200">
                        <a:effectLst/>
                        <a:latin typeface="Century" panose="02040604050505020304" pitchFamily="18" charset="0"/>
                        <a:ea typeface="Calibri"/>
                        <a:cs typeface="Times New Roman"/>
                      </a:endParaRPr>
                    </a:p>
                  </a:txBody>
                  <a:tcPr marL="50260" marR="50260" marT="0" marB="0" anchor="ctr">
                    <a:solidFill>
                      <a:srgbClr val="599B99"/>
                    </a:solidFill>
                  </a:tcPr>
                </a:tc>
                <a:tc>
                  <a:txBody>
                    <a:bodyPr/>
                    <a:lstStyle/>
                    <a:p>
                      <a:pPr>
                        <a:lnSpc>
                          <a:spcPct val="115000"/>
                        </a:lnSpc>
                        <a:spcAft>
                          <a:spcPts val="0"/>
                        </a:spcAft>
                      </a:pPr>
                      <a:r>
                        <a:rPr lang="en-GB" sz="1200">
                          <a:effectLst/>
                          <a:latin typeface="Century" panose="02040604050505020304" pitchFamily="18" charset="0"/>
                        </a:rPr>
                        <a:t> </a:t>
                      </a:r>
                      <a:endParaRPr lang="bg-BG" sz="1200">
                        <a:effectLst/>
                        <a:latin typeface="Century" panose="02040604050505020304" pitchFamily="18" charset="0"/>
                        <a:ea typeface="Calibri"/>
                        <a:cs typeface="Times New Roman"/>
                      </a:endParaRPr>
                    </a:p>
                  </a:txBody>
                  <a:tcPr marL="50260" marR="50260" marT="0" marB="0" anchor="ctr">
                    <a:solidFill>
                      <a:srgbClr val="599B99"/>
                    </a:solidFill>
                  </a:tcPr>
                </a:tc>
              </a:tr>
              <a:tr h="423862">
                <a:tc>
                  <a:txBody>
                    <a:bodyPr/>
                    <a:lstStyle/>
                    <a:p>
                      <a:pPr>
                        <a:lnSpc>
                          <a:spcPct val="115000"/>
                        </a:lnSpc>
                        <a:spcAft>
                          <a:spcPts val="0"/>
                        </a:spcAft>
                      </a:pPr>
                      <a:r>
                        <a:rPr lang="en-GB" sz="1200">
                          <a:effectLst/>
                          <a:latin typeface="Century" panose="02040604050505020304" pitchFamily="18" charset="0"/>
                        </a:rPr>
                        <a:t>MEASUREMENTS OF PERFORMANCE - what benchmarks will be used as indicators of enterprise success</a:t>
                      </a:r>
                      <a:endParaRPr lang="bg-BG" sz="1200">
                        <a:effectLst/>
                        <a:latin typeface="Century" panose="02040604050505020304" pitchFamily="18" charset="0"/>
                        <a:ea typeface="Calibri"/>
                        <a:cs typeface="Times New Roman"/>
                      </a:endParaRPr>
                    </a:p>
                  </a:txBody>
                  <a:tcPr marL="50260" marR="50260" marT="0" marB="0" anchor="ctr">
                    <a:solidFill>
                      <a:srgbClr val="599B99"/>
                    </a:solidFill>
                  </a:tcPr>
                </a:tc>
                <a:tc>
                  <a:txBody>
                    <a:bodyPr/>
                    <a:lstStyle/>
                    <a:p>
                      <a:pPr>
                        <a:lnSpc>
                          <a:spcPct val="115000"/>
                        </a:lnSpc>
                        <a:spcAft>
                          <a:spcPts val="0"/>
                        </a:spcAft>
                      </a:pPr>
                      <a:r>
                        <a:rPr lang="en-GB" sz="1200">
                          <a:effectLst/>
                          <a:latin typeface="Century" panose="02040604050505020304" pitchFamily="18" charset="0"/>
                        </a:rPr>
                        <a:t> </a:t>
                      </a:r>
                      <a:endParaRPr lang="bg-BG" sz="1200">
                        <a:effectLst/>
                        <a:latin typeface="Century" panose="02040604050505020304" pitchFamily="18" charset="0"/>
                        <a:ea typeface="Calibri"/>
                        <a:cs typeface="Times New Roman"/>
                      </a:endParaRPr>
                    </a:p>
                  </a:txBody>
                  <a:tcPr marL="50260" marR="50260" marT="0" marB="0" anchor="ctr">
                    <a:solidFill>
                      <a:srgbClr val="599B99"/>
                    </a:solidFill>
                  </a:tcPr>
                </a:tc>
              </a:tr>
              <a:tr h="322969">
                <a:tc>
                  <a:txBody>
                    <a:bodyPr/>
                    <a:lstStyle/>
                    <a:p>
                      <a:pPr>
                        <a:lnSpc>
                          <a:spcPct val="115000"/>
                        </a:lnSpc>
                        <a:spcAft>
                          <a:spcPts val="0"/>
                        </a:spcAft>
                      </a:pPr>
                      <a:r>
                        <a:rPr lang="en-GB" sz="1200">
                          <a:effectLst/>
                          <a:latin typeface="Century" panose="02040604050505020304" pitchFamily="18" charset="0"/>
                        </a:rPr>
                        <a:t>MAIN RISKS - what could prevent entrepreneur from realizing his/ her vision</a:t>
                      </a:r>
                      <a:endParaRPr lang="bg-BG" sz="1200">
                        <a:effectLst/>
                        <a:latin typeface="Century" panose="02040604050505020304" pitchFamily="18" charset="0"/>
                        <a:ea typeface="Calibri"/>
                        <a:cs typeface="Times New Roman"/>
                      </a:endParaRPr>
                    </a:p>
                  </a:txBody>
                  <a:tcPr marL="50260" marR="50260" marT="0" marB="0" anchor="ctr">
                    <a:solidFill>
                      <a:srgbClr val="599B99"/>
                    </a:solidFill>
                  </a:tcPr>
                </a:tc>
                <a:tc>
                  <a:txBody>
                    <a:bodyPr/>
                    <a:lstStyle/>
                    <a:p>
                      <a:pPr>
                        <a:lnSpc>
                          <a:spcPct val="115000"/>
                        </a:lnSpc>
                        <a:spcAft>
                          <a:spcPts val="0"/>
                        </a:spcAft>
                      </a:pPr>
                      <a:r>
                        <a:rPr lang="en-GB" sz="1200">
                          <a:effectLst/>
                          <a:latin typeface="Century" panose="02040604050505020304" pitchFamily="18" charset="0"/>
                        </a:rPr>
                        <a:t> </a:t>
                      </a:r>
                      <a:endParaRPr lang="bg-BG" sz="1200">
                        <a:effectLst/>
                        <a:latin typeface="Century" panose="02040604050505020304" pitchFamily="18" charset="0"/>
                        <a:ea typeface="Calibri"/>
                        <a:cs typeface="Times New Roman"/>
                      </a:endParaRPr>
                    </a:p>
                  </a:txBody>
                  <a:tcPr marL="50260" marR="50260" marT="0" marB="0" anchor="ctr">
                    <a:solidFill>
                      <a:srgbClr val="599B99"/>
                    </a:solidFill>
                  </a:tcPr>
                </a:tc>
              </a:tr>
              <a:tr h="189407">
                <a:tc gridSpan="2">
                  <a:txBody>
                    <a:bodyPr/>
                    <a:lstStyle/>
                    <a:p>
                      <a:pPr algn="ctr">
                        <a:lnSpc>
                          <a:spcPct val="115000"/>
                        </a:lnSpc>
                        <a:spcAft>
                          <a:spcPts val="0"/>
                        </a:spcAft>
                      </a:pPr>
                      <a:r>
                        <a:rPr lang="en-GB" sz="1200">
                          <a:effectLst/>
                          <a:latin typeface="Century" panose="02040604050505020304" pitchFamily="18" charset="0"/>
                        </a:rPr>
                        <a:t>STRATEGY</a:t>
                      </a:r>
                      <a:endParaRPr lang="bg-BG" sz="1200">
                        <a:effectLst/>
                        <a:latin typeface="Century" panose="02040604050505020304" pitchFamily="18" charset="0"/>
                        <a:ea typeface="Calibri"/>
                        <a:cs typeface="Times New Roman"/>
                      </a:endParaRPr>
                    </a:p>
                  </a:txBody>
                  <a:tcPr marL="50260" marR="50260" marT="0" marB="0" anchor="ctr">
                    <a:solidFill>
                      <a:srgbClr val="599B99"/>
                    </a:solidFill>
                  </a:tcPr>
                </a:tc>
                <a:tc hMerge="1">
                  <a:txBody>
                    <a:bodyPr/>
                    <a:lstStyle/>
                    <a:p>
                      <a:endParaRPr lang="bg-BG"/>
                    </a:p>
                  </a:txBody>
                  <a:tcPr/>
                </a:tc>
              </a:tr>
              <a:tr h="409064">
                <a:tc>
                  <a:txBody>
                    <a:bodyPr/>
                    <a:lstStyle/>
                    <a:p>
                      <a:pPr>
                        <a:lnSpc>
                          <a:spcPct val="115000"/>
                        </a:lnSpc>
                        <a:spcAft>
                          <a:spcPts val="0"/>
                        </a:spcAft>
                      </a:pPr>
                      <a:r>
                        <a:rPr lang="en-GB" sz="1200">
                          <a:effectLst/>
                          <a:latin typeface="Century" panose="02040604050505020304" pitchFamily="18" charset="0"/>
                        </a:rPr>
                        <a:t>RESOURCES REQUIRED (people, equipment, facilities, funding etc.)</a:t>
                      </a:r>
                      <a:endParaRPr lang="bg-BG" sz="1200">
                        <a:effectLst/>
                        <a:latin typeface="Century" panose="02040604050505020304" pitchFamily="18" charset="0"/>
                        <a:ea typeface="Calibri"/>
                        <a:cs typeface="Times New Roman"/>
                      </a:endParaRPr>
                    </a:p>
                  </a:txBody>
                  <a:tcPr marL="50260" marR="50260" marT="0" marB="0" anchor="ctr">
                    <a:solidFill>
                      <a:srgbClr val="599B99"/>
                    </a:solidFill>
                  </a:tcPr>
                </a:tc>
                <a:tc>
                  <a:txBody>
                    <a:bodyPr/>
                    <a:lstStyle/>
                    <a:p>
                      <a:pPr>
                        <a:lnSpc>
                          <a:spcPct val="115000"/>
                        </a:lnSpc>
                        <a:spcAft>
                          <a:spcPts val="0"/>
                        </a:spcAft>
                      </a:pPr>
                      <a:r>
                        <a:rPr lang="en-GB" sz="1200">
                          <a:effectLst/>
                          <a:latin typeface="Century" panose="02040604050505020304" pitchFamily="18" charset="0"/>
                        </a:rPr>
                        <a:t> </a:t>
                      </a:r>
                      <a:endParaRPr lang="bg-BG" sz="1200">
                        <a:effectLst/>
                        <a:latin typeface="Century" panose="02040604050505020304" pitchFamily="18" charset="0"/>
                        <a:ea typeface="Calibri"/>
                        <a:cs typeface="Times New Roman"/>
                      </a:endParaRPr>
                    </a:p>
                  </a:txBody>
                  <a:tcPr marL="50260" marR="50260" marT="0" marB="0" anchor="ctr">
                    <a:solidFill>
                      <a:srgbClr val="599B99"/>
                    </a:solidFill>
                  </a:tcPr>
                </a:tc>
              </a:tr>
              <a:tr h="409064">
                <a:tc>
                  <a:txBody>
                    <a:bodyPr/>
                    <a:lstStyle/>
                    <a:p>
                      <a:pPr>
                        <a:lnSpc>
                          <a:spcPct val="115000"/>
                        </a:lnSpc>
                        <a:spcAft>
                          <a:spcPts val="0"/>
                        </a:spcAft>
                      </a:pPr>
                      <a:r>
                        <a:rPr lang="en-GB" sz="1200">
                          <a:effectLst/>
                          <a:latin typeface="Century" panose="02040604050505020304" pitchFamily="18" charset="0"/>
                        </a:rPr>
                        <a:t>IMPLEMENTATION PLAN - what will be done, with completion deadlines and people in charge of</a:t>
                      </a:r>
                      <a:endParaRPr lang="bg-BG" sz="1200">
                        <a:effectLst/>
                        <a:latin typeface="Century" panose="02040604050505020304" pitchFamily="18" charset="0"/>
                        <a:ea typeface="Calibri"/>
                        <a:cs typeface="Times New Roman"/>
                      </a:endParaRPr>
                    </a:p>
                  </a:txBody>
                  <a:tcPr marL="50260" marR="50260" marT="0" marB="0" anchor="ctr">
                    <a:solidFill>
                      <a:srgbClr val="599B99"/>
                    </a:solidFill>
                  </a:tcPr>
                </a:tc>
                <a:tc>
                  <a:txBody>
                    <a:bodyPr/>
                    <a:lstStyle/>
                    <a:p>
                      <a:pPr>
                        <a:lnSpc>
                          <a:spcPct val="115000"/>
                        </a:lnSpc>
                        <a:spcAft>
                          <a:spcPts val="0"/>
                        </a:spcAft>
                      </a:pPr>
                      <a:r>
                        <a:rPr lang="en-GB" sz="1200">
                          <a:effectLst/>
                          <a:latin typeface="Century" panose="02040604050505020304" pitchFamily="18" charset="0"/>
                        </a:rPr>
                        <a:t> </a:t>
                      </a:r>
                      <a:endParaRPr lang="bg-BG" sz="1200">
                        <a:effectLst/>
                        <a:latin typeface="Century" panose="02040604050505020304" pitchFamily="18" charset="0"/>
                        <a:ea typeface="Calibri"/>
                        <a:cs typeface="Times New Roman"/>
                      </a:endParaRPr>
                    </a:p>
                  </a:txBody>
                  <a:tcPr marL="50260" marR="50260" marT="0" marB="0" anchor="ctr">
                    <a:solidFill>
                      <a:srgbClr val="599B99"/>
                    </a:solidFill>
                  </a:tcPr>
                </a:tc>
              </a:tr>
              <a:tr h="481196">
                <a:tc>
                  <a:txBody>
                    <a:bodyPr/>
                    <a:lstStyle/>
                    <a:p>
                      <a:pPr>
                        <a:lnSpc>
                          <a:spcPct val="115000"/>
                        </a:lnSpc>
                        <a:spcAft>
                          <a:spcPts val="0"/>
                        </a:spcAft>
                      </a:pPr>
                      <a:r>
                        <a:rPr lang="en-GB" sz="1200">
                          <a:effectLst/>
                          <a:latin typeface="Century" panose="02040604050505020304" pitchFamily="18" charset="0"/>
                        </a:rPr>
                        <a:t>PROGRESS ASSESSMENT - how entrepreneur will oversee progress, monitor performance, identify problems and threats and implement revisions</a:t>
                      </a:r>
                      <a:endParaRPr lang="bg-BG" sz="1200">
                        <a:effectLst/>
                        <a:latin typeface="Century" panose="02040604050505020304" pitchFamily="18" charset="0"/>
                        <a:ea typeface="Calibri"/>
                        <a:cs typeface="Times New Roman"/>
                      </a:endParaRPr>
                    </a:p>
                  </a:txBody>
                  <a:tcPr marL="50260" marR="50260" marT="0" marB="0" anchor="ctr">
                    <a:solidFill>
                      <a:srgbClr val="599B99"/>
                    </a:solidFill>
                  </a:tcPr>
                </a:tc>
                <a:tc>
                  <a:txBody>
                    <a:bodyPr/>
                    <a:lstStyle/>
                    <a:p>
                      <a:pPr>
                        <a:lnSpc>
                          <a:spcPct val="115000"/>
                        </a:lnSpc>
                        <a:spcAft>
                          <a:spcPts val="0"/>
                        </a:spcAft>
                      </a:pPr>
                      <a:r>
                        <a:rPr lang="en-GB" sz="1200" dirty="0">
                          <a:effectLst/>
                          <a:latin typeface="Century" panose="02040604050505020304" pitchFamily="18" charset="0"/>
                        </a:rPr>
                        <a:t> </a:t>
                      </a:r>
                      <a:endParaRPr lang="bg-BG" sz="1200" dirty="0">
                        <a:effectLst/>
                        <a:latin typeface="Century" panose="02040604050505020304" pitchFamily="18" charset="0"/>
                        <a:ea typeface="Calibri"/>
                        <a:cs typeface="Times New Roman"/>
                      </a:endParaRPr>
                    </a:p>
                  </a:txBody>
                  <a:tcPr marL="50260" marR="50260" marT="0" marB="0" anchor="ctr">
                    <a:solidFill>
                      <a:srgbClr val="599B99"/>
                    </a:solidFill>
                  </a:tcPr>
                </a:tc>
              </a:tr>
            </a:tbl>
          </a:graphicData>
        </a:graphic>
      </p:graphicFrame>
    </p:spTree>
    <p:extLst>
      <p:ext uri="{BB962C8B-B14F-4D97-AF65-F5344CB8AC3E}">
        <p14:creationId xmlns:p14="http://schemas.microsoft.com/office/powerpoint/2010/main" val="258460159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a:xfrm>
            <a:off x="596845" y="1434523"/>
            <a:ext cx="7886700" cy="497644"/>
          </a:xfrm>
        </p:spPr>
        <p:txBody>
          <a:bodyPr>
            <a:normAutofit/>
          </a:bodyPr>
          <a:lstStyle/>
          <a:p>
            <a:pPr>
              <a:lnSpc>
                <a:spcPct val="100000"/>
              </a:lnSpc>
              <a:spcBef>
                <a:spcPts val="1000"/>
              </a:spcBef>
            </a:pPr>
            <a:r>
              <a:rPr lang="en-US" sz="1900" b="1" dirty="0" smtClean="0">
                <a:solidFill>
                  <a:srgbClr val="3C7486"/>
                </a:solidFill>
                <a:latin typeface="Century" panose="02040604050505020304" pitchFamily="18" charset="0"/>
                <a:ea typeface="+mn-ea"/>
                <a:cs typeface="+mn-cs"/>
              </a:rPr>
              <a:t>Economic Moat</a:t>
            </a:r>
            <a:endParaRPr lang="el-GR" sz="1900" b="1" dirty="0">
              <a:solidFill>
                <a:srgbClr val="3C7486"/>
              </a:solidFill>
              <a:latin typeface="Century" panose="02040604050505020304" pitchFamily="18" charset="0"/>
              <a:ea typeface="+mn-ea"/>
              <a:cs typeface="+mn-cs"/>
            </a:endParaRPr>
          </a:p>
        </p:txBody>
      </p:sp>
      <p:sp>
        <p:nvSpPr>
          <p:cNvPr id="3" name="Θέση περιεχομένου 2"/>
          <p:cNvSpPr>
            <a:spLocks noGrp="1"/>
          </p:cNvSpPr>
          <p:nvPr>
            <p:ph sz="half" idx="1"/>
          </p:nvPr>
        </p:nvSpPr>
        <p:spPr>
          <a:xfrm>
            <a:off x="644553" y="1902224"/>
            <a:ext cx="8157541" cy="4522430"/>
          </a:xfrm>
        </p:spPr>
        <p:txBody>
          <a:bodyPr>
            <a:noAutofit/>
          </a:bodyPr>
          <a:lstStyle/>
          <a:p>
            <a:pPr marL="0" indent="0">
              <a:buNone/>
            </a:pPr>
            <a:r>
              <a:rPr lang="bg-BG" sz="1600" dirty="0">
                <a:solidFill>
                  <a:srgbClr val="3C7486"/>
                </a:solidFill>
                <a:latin typeface="Century" panose="02040604050505020304" pitchFamily="18" charset="0"/>
              </a:rPr>
              <a:t>The term refers to a entreprene</a:t>
            </a:r>
            <a:r>
              <a:rPr lang="en-US" sz="1600" dirty="0">
                <a:solidFill>
                  <a:srgbClr val="3C7486"/>
                </a:solidFill>
                <a:latin typeface="Century" panose="02040604050505020304" pitchFamily="18" charset="0"/>
              </a:rPr>
              <a:t>u</a:t>
            </a:r>
            <a:r>
              <a:rPr lang="bg-BG" sz="1600" dirty="0">
                <a:solidFill>
                  <a:srgbClr val="3C7486"/>
                </a:solidFill>
                <a:latin typeface="Century" panose="02040604050505020304" pitchFamily="18" charset="0"/>
              </a:rPr>
              <a:t>r's ability to maintain competitive advantages over its competitors in order to protect its long-term profits and market share from competing firms. Just like a medieval castle, the moat serves to protect those inside the fortress and their riches from outsiders</a:t>
            </a:r>
            <a:r>
              <a:rPr lang="bg-BG" sz="1600" dirty="0" smtClean="0">
                <a:solidFill>
                  <a:srgbClr val="3C7486"/>
                </a:solidFill>
                <a:latin typeface="Century" panose="02040604050505020304" pitchFamily="18" charset="0"/>
              </a:rPr>
              <a:t>.</a:t>
            </a:r>
            <a:endParaRPr lang="en-US" sz="1600" dirty="0" smtClean="0">
              <a:solidFill>
                <a:srgbClr val="3C7486"/>
              </a:solidFill>
              <a:latin typeface="Century" panose="02040604050505020304" pitchFamily="18" charset="0"/>
            </a:endParaRPr>
          </a:p>
          <a:p>
            <a:pPr marL="0" indent="0">
              <a:buNone/>
            </a:pPr>
            <a:r>
              <a:rPr lang="bg-BG" sz="1400" b="1" dirty="0">
                <a:solidFill>
                  <a:srgbClr val="3C7486"/>
                </a:solidFill>
                <a:latin typeface="Century" panose="02040604050505020304" pitchFamily="18" charset="0"/>
              </a:rPr>
              <a:t>Cost Advantage: </a:t>
            </a:r>
            <a:r>
              <a:rPr lang="bg-BG" sz="1400" dirty="0" smtClean="0">
                <a:solidFill>
                  <a:srgbClr val="3C7486"/>
                </a:solidFill>
                <a:latin typeface="Century" panose="02040604050505020304" pitchFamily="18" charset="0"/>
              </a:rPr>
              <a:t>Companies </a:t>
            </a:r>
            <a:r>
              <a:rPr lang="bg-BG" sz="1400" dirty="0">
                <a:solidFill>
                  <a:srgbClr val="3C7486"/>
                </a:solidFill>
                <a:latin typeface="Century" panose="02040604050505020304" pitchFamily="18" charset="0"/>
              </a:rPr>
              <a:t>with significant cost advantages can undercut the prices of any competitor that attempts to move into their industry, either forcing the competitor to leave the industry or at least impeding its growth. </a:t>
            </a:r>
            <a:endParaRPr lang="en-US" sz="1400" dirty="0" smtClean="0">
              <a:solidFill>
                <a:srgbClr val="3C7486"/>
              </a:solidFill>
              <a:latin typeface="Century" panose="02040604050505020304" pitchFamily="18" charset="0"/>
            </a:endParaRPr>
          </a:p>
          <a:p>
            <a:pPr marL="0" indent="0">
              <a:buNone/>
            </a:pPr>
            <a:r>
              <a:rPr lang="bg-BG" sz="1400" b="1" dirty="0">
                <a:solidFill>
                  <a:srgbClr val="3C7486"/>
                </a:solidFill>
                <a:latin typeface="Century" panose="02040604050505020304" pitchFamily="18" charset="0"/>
              </a:rPr>
              <a:t>Size Advantage: </a:t>
            </a:r>
            <a:r>
              <a:rPr lang="bg-BG" sz="1400" dirty="0">
                <a:solidFill>
                  <a:srgbClr val="3C7486"/>
                </a:solidFill>
                <a:latin typeface="Century" panose="02040604050505020304" pitchFamily="18" charset="0"/>
              </a:rPr>
              <a:t>Being big can sometimes, in itself, create an economic moat for a company. At a certain size, a</a:t>
            </a:r>
            <a:r>
              <a:rPr lang="en-US" sz="1400" dirty="0">
                <a:solidFill>
                  <a:srgbClr val="3C7486"/>
                </a:solidFill>
                <a:latin typeface="Century" panose="02040604050505020304" pitchFamily="18" charset="0"/>
              </a:rPr>
              <a:t>n enterprise</a:t>
            </a:r>
            <a:r>
              <a:rPr lang="bg-BG" sz="1400" dirty="0">
                <a:solidFill>
                  <a:srgbClr val="3C7486"/>
                </a:solidFill>
                <a:latin typeface="Century" panose="02040604050505020304" pitchFamily="18" charset="0"/>
              </a:rPr>
              <a:t> achieves economies of scale. </a:t>
            </a:r>
            <a:r>
              <a:rPr lang="bg-BG" sz="1400" dirty="0" smtClean="0">
                <a:solidFill>
                  <a:srgbClr val="3C7486"/>
                </a:solidFill>
                <a:latin typeface="Century" panose="02040604050505020304" pitchFamily="18" charset="0"/>
              </a:rPr>
              <a:t>This </a:t>
            </a:r>
            <a:r>
              <a:rPr lang="bg-BG" sz="1400" dirty="0">
                <a:solidFill>
                  <a:srgbClr val="3C7486"/>
                </a:solidFill>
                <a:latin typeface="Century" panose="02040604050505020304" pitchFamily="18" charset="0"/>
              </a:rPr>
              <a:t>reduces overhead costs in areas such as financing, advertising, production, etc. </a:t>
            </a:r>
            <a:endParaRPr lang="en-US" sz="1400" dirty="0">
              <a:solidFill>
                <a:srgbClr val="3C7486"/>
              </a:solidFill>
              <a:latin typeface="Century" panose="02040604050505020304" pitchFamily="18" charset="0"/>
            </a:endParaRPr>
          </a:p>
          <a:p>
            <a:pPr marL="0" indent="0">
              <a:buNone/>
            </a:pPr>
            <a:r>
              <a:rPr lang="en-US" sz="1400" b="1" dirty="0">
                <a:solidFill>
                  <a:srgbClr val="3C7486"/>
                </a:solidFill>
                <a:latin typeface="Century" panose="02040604050505020304" pitchFamily="18" charset="0"/>
              </a:rPr>
              <a:t>High Switching Costs: </a:t>
            </a:r>
            <a:r>
              <a:rPr lang="en-US" sz="1400" dirty="0">
                <a:solidFill>
                  <a:srgbClr val="3C7486"/>
                </a:solidFill>
                <a:latin typeface="Century" panose="02040604050505020304" pitchFamily="18" charset="0"/>
              </a:rPr>
              <a:t>Being the big fish in the pond has other advantages. When a company is able to establish itself in an industry, suppliers and customers can be subject to high switching costs should they choose to do business with a new competitor. </a:t>
            </a:r>
            <a:endParaRPr lang="en-US" sz="1400" dirty="0" smtClean="0">
              <a:solidFill>
                <a:srgbClr val="3C7486"/>
              </a:solidFill>
              <a:latin typeface="Century" panose="02040604050505020304" pitchFamily="18" charset="0"/>
            </a:endParaRPr>
          </a:p>
          <a:p>
            <a:pPr marL="0" indent="0">
              <a:buNone/>
            </a:pPr>
            <a:r>
              <a:rPr lang="en-US" sz="1400" b="1" dirty="0">
                <a:solidFill>
                  <a:srgbClr val="3C7486"/>
                </a:solidFill>
                <a:latin typeface="Century" panose="02040604050505020304" pitchFamily="18" charset="0"/>
              </a:rPr>
              <a:t>Intangibles: </a:t>
            </a:r>
            <a:r>
              <a:rPr lang="en-US" sz="1400" dirty="0">
                <a:solidFill>
                  <a:srgbClr val="3C7486"/>
                </a:solidFill>
                <a:latin typeface="Century" panose="02040604050505020304" pitchFamily="18" charset="0"/>
              </a:rPr>
              <a:t>Another type of economic moat can be created through a </a:t>
            </a:r>
            <a:r>
              <a:rPr lang="en-US" sz="1400" dirty="0" smtClean="0">
                <a:solidFill>
                  <a:srgbClr val="3C7486"/>
                </a:solidFill>
                <a:latin typeface="Century" panose="02040604050505020304" pitchFamily="18" charset="0"/>
              </a:rPr>
              <a:t>enterprise's </a:t>
            </a:r>
            <a:r>
              <a:rPr lang="en-US" sz="1400" dirty="0">
                <a:solidFill>
                  <a:srgbClr val="3C7486"/>
                </a:solidFill>
                <a:latin typeface="Century" panose="02040604050505020304" pitchFamily="18" charset="0"/>
              </a:rPr>
              <a:t>intangible assets, which includes items such as patents, brand recognition, government licenses and others. </a:t>
            </a:r>
            <a:endParaRPr lang="en-US" sz="1400" dirty="0" smtClean="0">
              <a:solidFill>
                <a:srgbClr val="3C7486"/>
              </a:solidFill>
              <a:latin typeface="Century" panose="02040604050505020304" pitchFamily="18" charset="0"/>
            </a:endParaRPr>
          </a:p>
          <a:p>
            <a:pPr marL="0" indent="0">
              <a:buNone/>
            </a:pPr>
            <a:r>
              <a:rPr lang="en-US" sz="1400" b="1" dirty="0">
                <a:solidFill>
                  <a:srgbClr val="3C7486"/>
                </a:solidFill>
                <a:latin typeface="Century" panose="02040604050505020304" pitchFamily="18" charset="0"/>
              </a:rPr>
              <a:t>Soft Moats: </a:t>
            </a:r>
            <a:r>
              <a:rPr lang="en-US" sz="1400" dirty="0">
                <a:solidFill>
                  <a:srgbClr val="3C7486"/>
                </a:solidFill>
                <a:latin typeface="Century" panose="02040604050505020304" pitchFamily="18" charset="0"/>
              </a:rPr>
              <a:t>Some of the reasons a company might have an economic moat are more difficult to identify. For example, soft moats may be created by exceptional management or a unique corporate culture. </a:t>
            </a:r>
            <a:endParaRPr lang="bg-BG" sz="1400" dirty="0">
              <a:solidFill>
                <a:srgbClr val="3C7486"/>
              </a:solidFill>
              <a:latin typeface="Century" panose="02040604050505020304" pitchFamily="18" charset="0"/>
            </a:endParaRPr>
          </a:p>
        </p:txBody>
      </p:sp>
    </p:spTree>
    <p:extLst>
      <p:ext uri="{BB962C8B-B14F-4D97-AF65-F5344CB8AC3E}">
        <p14:creationId xmlns:p14="http://schemas.microsoft.com/office/powerpoint/2010/main" val="21829967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4" name="Τίτλος 1"/>
          <p:cNvSpPr txBox="1">
            <a:spLocks/>
          </p:cNvSpPr>
          <p:nvPr/>
        </p:nvSpPr>
        <p:spPr>
          <a:xfrm>
            <a:off x="663645" y="2417409"/>
            <a:ext cx="7886700" cy="3490410"/>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50000"/>
              </a:lnSpc>
            </a:pPr>
            <a:r>
              <a:rPr lang="en-US" b="1" dirty="0" smtClean="0">
                <a:solidFill>
                  <a:srgbClr val="3C7486"/>
                </a:solidFill>
                <a:latin typeface="Century" panose="02040604050505020304" pitchFamily="18" charset="0"/>
              </a:rPr>
              <a:t>ENTREPRENEURSHIP</a:t>
            </a:r>
          </a:p>
          <a:p>
            <a:pPr algn="ctr">
              <a:lnSpc>
                <a:spcPct val="150000"/>
              </a:lnSpc>
            </a:pPr>
            <a:r>
              <a:rPr lang="en-US" b="1" dirty="0" smtClean="0">
                <a:solidFill>
                  <a:srgbClr val="3C7486"/>
                </a:solidFill>
                <a:latin typeface="Century" panose="02040604050505020304" pitchFamily="18" charset="0"/>
              </a:rPr>
              <a:t>AWARENESS</a:t>
            </a:r>
          </a:p>
          <a:p>
            <a:pPr algn="ctr">
              <a:lnSpc>
                <a:spcPct val="150000"/>
              </a:lnSpc>
            </a:pPr>
            <a:r>
              <a:rPr lang="en-US" b="1" dirty="0" smtClean="0">
                <a:solidFill>
                  <a:srgbClr val="3C7486"/>
                </a:solidFill>
                <a:latin typeface="Century" panose="02040604050505020304" pitchFamily="18" charset="0"/>
              </a:rPr>
              <a:t>TRAINING MODULE</a:t>
            </a:r>
            <a:br>
              <a:rPr lang="en-US" b="1" dirty="0" smtClean="0">
                <a:solidFill>
                  <a:srgbClr val="3C7486"/>
                </a:solidFill>
                <a:latin typeface="Century" panose="02040604050505020304" pitchFamily="18" charset="0"/>
              </a:rPr>
            </a:br>
            <a:endParaRPr lang="el-GR" b="1" dirty="0"/>
          </a:p>
        </p:txBody>
      </p:sp>
    </p:spTree>
    <p:extLst>
      <p:ext uri="{BB962C8B-B14F-4D97-AF65-F5344CB8AC3E}">
        <p14:creationId xmlns:p14="http://schemas.microsoft.com/office/powerpoint/2010/main" val="14007176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a:xfrm>
            <a:off x="628650" y="1688961"/>
            <a:ext cx="7886700" cy="1610827"/>
          </a:xfrm>
        </p:spPr>
        <p:txBody>
          <a:bodyPr>
            <a:noAutofit/>
          </a:bodyPr>
          <a:lstStyle/>
          <a:p>
            <a:r>
              <a:rPr lang="en-GB" sz="1900" b="1" dirty="0">
                <a:solidFill>
                  <a:srgbClr val="3C7486"/>
                </a:solidFill>
                <a:latin typeface="Century" panose="02040604050505020304" pitchFamily="18" charset="0"/>
                <a:ea typeface="+mn-ea"/>
                <a:cs typeface="+mn-cs"/>
              </a:rPr>
              <a:t>Definition of </a:t>
            </a:r>
            <a:r>
              <a:rPr lang="en-GB" sz="1900" b="1" dirty="0" smtClean="0">
                <a:solidFill>
                  <a:srgbClr val="3C7486"/>
                </a:solidFill>
                <a:latin typeface="Century" panose="02040604050505020304" pitchFamily="18" charset="0"/>
                <a:ea typeface="+mn-ea"/>
                <a:cs typeface="+mn-cs"/>
              </a:rPr>
              <a:t>Entrepreneur:</a:t>
            </a:r>
            <a:r>
              <a:rPr lang="bg-BG" sz="1900" dirty="0">
                <a:solidFill>
                  <a:srgbClr val="3C7486"/>
                </a:solidFill>
                <a:latin typeface="Century" panose="02040604050505020304" pitchFamily="18" charset="0"/>
                <a:ea typeface="+mn-ea"/>
                <a:cs typeface="+mn-cs"/>
              </a:rPr>
              <a:t/>
            </a:r>
            <a:br>
              <a:rPr lang="bg-BG" sz="1900" dirty="0">
                <a:solidFill>
                  <a:srgbClr val="3C7486"/>
                </a:solidFill>
                <a:latin typeface="Century" panose="02040604050505020304" pitchFamily="18" charset="0"/>
                <a:ea typeface="+mn-ea"/>
                <a:cs typeface="+mn-cs"/>
              </a:rPr>
            </a:br>
            <a:r>
              <a:rPr lang="en-GB" sz="1900" dirty="0">
                <a:solidFill>
                  <a:srgbClr val="3C7486"/>
                </a:solidFill>
                <a:latin typeface="Century" panose="02040604050505020304" pitchFamily="18" charset="0"/>
              </a:rPr>
              <a:t>An entrepreneur is a person, a legal person or an organizational unit without legal personality, who engages in a business activity while earning a living. The Participation is called entrepreneurship. In other words, an entrepreneur risks money and time to start and manage their own business.</a:t>
            </a:r>
            <a:endParaRPr lang="bg-BG" sz="1900" dirty="0">
              <a:solidFill>
                <a:srgbClr val="3C7486"/>
              </a:solidFill>
              <a:latin typeface="Century" panose="02040604050505020304" pitchFamily="18" charset="0"/>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00177" y="3422254"/>
            <a:ext cx="3454209" cy="2771811"/>
          </a:xfrm>
          <a:prstGeom prst="rect">
            <a:avLst/>
          </a:prstGeom>
        </p:spPr>
      </p:pic>
      <p:sp>
        <p:nvSpPr>
          <p:cNvPr id="8" name="Rectangle 7"/>
          <p:cNvSpPr/>
          <p:nvPr/>
        </p:nvSpPr>
        <p:spPr>
          <a:xfrm>
            <a:off x="711641" y="4152068"/>
            <a:ext cx="4122752" cy="1261884"/>
          </a:xfrm>
          <a:prstGeom prst="rect">
            <a:avLst/>
          </a:prstGeom>
        </p:spPr>
        <p:txBody>
          <a:bodyPr wrap="square">
            <a:spAutoFit/>
          </a:bodyPr>
          <a:lstStyle/>
          <a:p>
            <a:r>
              <a:rPr lang="en-GB" sz="1900" i="1" dirty="0" smtClean="0">
                <a:solidFill>
                  <a:srgbClr val="3C7486"/>
                </a:solidFill>
                <a:latin typeface="Century" panose="02040604050505020304" pitchFamily="18" charset="0"/>
                <a:ea typeface="+mj-ea"/>
                <a:cs typeface="+mj-cs"/>
              </a:rPr>
              <a:t>Entrepreneurs play a </a:t>
            </a:r>
            <a:r>
              <a:rPr lang="en-GB" sz="1900" i="1" dirty="0">
                <a:solidFill>
                  <a:srgbClr val="3C7486"/>
                </a:solidFill>
                <a:latin typeface="Century" panose="02040604050505020304" pitchFamily="18" charset="0"/>
                <a:ea typeface="+mj-ea"/>
                <a:cs typeface="+mj-cs"/>
              </a:rPr>
              <a:t>central role in building wealth and dynamism in the societies in which their enterprises operate.</a:t>
            </a:r>
            <a:endParaRPr lang="bg-BG" sz="1900" i="1" dirty="0">
              <a:solidFill>
                <a:srgbClr val="3C7486"/>
              </a:solidFill>
              <a:latin typeface="Century" panose="02040604050505020304" pitchFamily="18" charset="0"/>
              <a:ea typeface="+mj-ea"/>
              <a:cs typeface="+mj-cs"/>
            </a:endParaRPr>
          </a:p>
        </p:txBody>
      </p:sp>
    </p:spTree>
    <p:extLst>
      <p:ext uri="{BB962C8B-B14F-4D97-AF65-F5344CB8AC3E}">
        <p14:creationId xmlns:p14="http://schemas.microsoft.com/office/powerpoint/2010/main" val="38133426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a:xfrm>
            <a:off x="628650" y="1601501"/>
            <a:ext cx="7886700" cy="497644"/>
          </a:xfrm>
        </p:spPr>
        <p:txBody>
          <a:bodyPr>
            <a:normAutofit/>
          </a:bodyPr>
          <a:lstStyle/>
          <a:p>
            <a:pPr>
              <a:lnSpc>
                <a:spcPct val="100000"/>
              </a:lnSpc>
              <a:spcBef>
                <a:spcPts val="1000"/>
              </a:spcBef>
            </a:pPr>
            <a:r>
              <a:rPr lang="en-US" sz="1900" b="1" dirty="0" smtClean="0">
                <a:solidFill>
                  <a:srgbClr val="3C7486"/>
                </a:solidFill>
                <a:latin typeface="Century" panose="02040604050505020304" pitchFamily="18" charset="0"/>
                <a:ea typeface="+mn-ea"/>
                <a:cs typeface="+mn-cs"/>
              </a:rPr>
              <a:t>Features </a:t>
            </a:r>
            <a:r>
              <a:rPr lang="en-US" sz="1900" b="1" dirty="0">
                <a:solidFill>
                  <a:srgbClr val="3C7486"/>
                </a:solidFill>
                <a:latin typeface="Century" panose="02040604050505020304" pitchFamily="18" charset="0"/>
                <a:ea typeface="+mn-ea"/>
                <a:cs typeface="+mn-cs"/>
              </a:rPr>
              <a:t>of the newly started </a:t>
            </a:r>
            <a:r>
              <a:rPr lang="en-US" sz="1900" b="1" dirty="0" smtClean="0">
                <a:solidFill>
                  <a:srgbClr val="3C7486"/>
                </a:solidFill>
                <a:latin typeface="Century" panose="02040604050505020304" pitchFamily="18" charset="0"/>
                <a:ea typeface="+mn-ea"/>
                <a:cs typeface="+mn-cs"/>
              </a:rPr>
              <a:t>enterprise</a:t>
            </a:r>
            <a:endParaRPr lang="el-GR" sz="1900" b="1" dirty="0">
              <a:solidFill>
                <a:srgbClr val="3C7486"/>
              </a:solidFill>
              <a:latin typeface="Century" panose="02040604050505020304" pitchFamily="18" charset="0"/>
              <a:ea typeface="+mn-ea"/>
              <a:cs typeface="+mn-cs"/>
            </a:endParaRPr>
          </a:p>
        </p:txBody>
      </p:sp>
      <p:sp>
        <p:nvSpPr>
          <p:cNvPr id="3" name="Θέση περιεχομένου 2"/>
          <p:cNvSpPr>
            <a:spLocks noGrp="1"/>
          </p:cNvSpPr>
          <p:nvPr>
            <p:ph sz="half" idx="1"/>
          </p:nvPr>
        </p:nvSpPr>
        <p:spPr>
          <a:xfrm>
            <a:off x="636600" y="1997644"/>
            <a:ext cx="8157541" cy="4363404"/>
          </a:xfrm>
        </p:spPr>
        <p:txBody>
          <a:bodyPr>
            <a:noAutofit/>
          </a:bodyPr>
          <a:lstStyle/>
          <a:p>
            <a:pPr marL="0" lvl="0" indent="0">
              <a:lnSpc>
                <a:spcPct val="220000"/>
              </a:lnSpc>
              <a:buNone/>
            </a:pPr>
            <a:r>
              <a:rPr lang="en-US" sz="1900" dirty="0" smtClean="0">
                <a:solidFill>
                  <a:srgbClr val="3C7486"/>
                </a:solidFill>
                <a:latin typeface="Century" panose="02040604050505020304" pitchFamily="18" charset="0"/>
              </a:rPr>
              <a:t>1. Doing business </a:t>
            </a:r>
          </a:p>
          <a:p>
            <a:pPr marL="0" lvl="0" indent="0">
              <a:lnSpc>
                <a:spcPct val="220000"/>
              </a:lnSpc>
              <a:buNone/>
            </a:pPr>
            <a:r>
              <a:rPr lang="en-US" sz="1900" dirty="0" smtClean="0">
                <a:solidFill>
                  <a:srgbClr val="3C7486"/>
                </a:solidFill>
                <a:latin typeface="Century" panose="02040604050505020304" pitchFamily="18" charset="0"/>
              </a:rPr>
              <a:t>2</a:t>
            </a:r>
            <a:r>
              <a:rPr lang="en-US" sz="1900" dirty="0">
                <a:solidFill>
                  <a:srgbClr val="3C7486"/>
                </a:solidFill>
                <a:latin typeface="Century" panose="02040604050505020304" pitchFamily="18" charset="0"/>
              </a:rPr>
              <a:t>. </a:t>
            </a:r>
            <a:r>
              <a:rPr lang="en-US" sz="1900" dirty="0" smtClean="0">
                <a:solidFill>
                  <a:srgbClr val="3C7486"/>
                </a:solidFill>
                <a:latin typeface="Century" panose="02040604050505020304" pitchFamily="18" charset="0"/>
              </a:rPr>
              <a:t>Sustainability</a:t>
            </a:r>
          </a:p>
          <a:p>
            <a:pPr marL="0" lvl="0" indent="0">
              <a:lnSpc>
                <a:spcPct val="220000"/>
              </a:lnSpc>
              <a:buNone/>
            </a:pPr>
            <a:r>
              <a:rPr lang="en-US" sz="1900" dirty="0" smtClean="0">
                <a:solidFill>
                  <a:srgbClr val="3C7486"/>
                </a:solidFill>
                <a:latin typeface="Century" panose="02040604050505020304" pitchFamily="18" charset="0"/>
              </a:rPr>
              <a:t>3</a:t>
            </a:r>
            <a:r>
              <a:rPr lang="en-US" sz="1900" dirty="0">
                <a:solidFill>
                  <a:srgbClr val="3C7486"/>
                </a:solidFill>
                <a:latin typeface="Century" panose="02040604050505020304" pitchFamily="18" charset="0"/>
              </a:rPr>
              <a:t>. </a:t>
            </a:r>
            <a:r>
              <a:rPr lang="en-US" sz="1900" dirty="0" smtClean="0">
                <a:solidFill>
                  <a:srgbClr val="3C7486"/>
                </a:solidFill>
                <a:latin typeface="Century" panose="02040604050505020304" pitchFamily="18" charset="0"/>
              </a:rPr>
              <a:t>Decision autonomy</a:t>
            </a:r>
            <a:endParaRPr lang="en-US" sz="1900" dirty="0">
              <a:solidFill>
                <a:srgbClr val="3C7486"/>
              </a:solidFill>
              <a:latin typeface="Century" panose="02040604050505020304" pitchFamily="18" charset="0"/>
            </a:endParaRPr>
          </a:p>
          <a:p>
            <a:pPr marL="0" lvl="0" indent="0">
              <a:lnSpc>
                <a:spcPct val="220000"/>
              </a:lnSpc>
              <a:buNone/>
            </a:pPr>
            <a:r>
              <a:rPr lang="en-US" sz="1900" dirty="0">
                <a:solidFill>
                  <a:srgbClr val="3C7486"/>
                </a:solidFill>
                <a:latin typeface="Century" panose="02040604050505020304" pitchFamily="18" charset="0"/>
              </a:rPr>
              <a:t>4. </a:t>
            </a:r>
            <a:r>
              <a:rPr lang="en-GB" sz="1900" dirty="0" smtClean="0">
                <a:solidFill>
                  <a:srgbClr val="3C7486"/>
                </a:solidFill>
                <a:latin typeface="Century" panose="02040604050505020304" pitchFamily="18" charset="0"/>
              </a:rPr>
              <a:t>Action </a:t>
            </a:r>
            <a:r>
              <a:rPr lang="en-GB" sz="1900" dirty="0">
                <a:solidFill>
                  <a:srgbClr val="3C7486"/>
                </a:solidFill>
                <a:latin typeface="Century" panose="02040604050505020304" pitchFamily="18" charset="0"/>
              </a:rPr>
              <a:t>on your own behalf and </a:t>
            </a:r>
            <a:r>
              <a:rPr lang="en-GB" sz="1900" dirty="0" smtClean="0">
                <a:solidFill>
                  <a:srgbClr val="3C7486"/>
                </a:solidFill>
                <a:latin typeface="Century" panose="02040604050505020304" pitchFamily="18" charset="0"/>
              </a:rPr>
              <a:t>self-employment</a:t>
            </a:r>
          </a:p>
          <a:p>
            <a:pPr marL="0" lvl="0" indent="0">
              <a:lnSpc>
                <a:spcPct val="220000"/>
              </a:lnSpc>
              <a:buNone/>
            </a:pPr>
            <a:r>
              <a:rPr lang="en-US" sz="1900" dirty="0" smtClean="0">
                <a:solidFill>
                  <a:srgbClr val="3C7486"/>
                </a:solidFill>
                <a:latin typeface="Century" panose="02040604050505020304" pitchFamily="18" charset="0"/>
              </a:rPr>
              <a:t>5</a:t>
            </a:r>
            <a:r>
              <a:rPr lang="en-US" sz="1900" dirty="0">
                <a:solidFill>
                  <a:srgbClr val="3C7486"/>
                </a:solidFill>
                <a:latin typeface="Century" panose="02040604050505020304" pitchFamily="18" charset="0"/>
              </a:rPr>
              <a:t>. Profit-making nature of </a:t>
            </a:r>
            <a:r>
              <a:rPr lang="en-US" sz="1900" dirty="0" smtClean="0">
                <a:solidFill>
                  <a:srgbClr val="3C7486"/>
                </a:solidFill>
                <a:latin typeface="Century" panose="02040604050505020304" pitchFamily="18" charset="0"/>
              </a:rPr>
              <a:t>business</a:t>
            </a:r>
          </a:p>
          <a:p>
            <a:pPr marL="0" lvl="0" indent="0">
              <a:lnSpc>
                <a:spcPct val="220000"/>
              </a:lnSpc>
              <a:buNone/>
            </a:pPr>
            <a:r>
              <a:rPr lang="en-US" sz="1900" dirty="0" smtClean="0">
                <a:solidFill>
                  <a:srgbClr val="3C7486"/>
                </a:solidFill>
                <a:latin typeface="Century" panose="02040604050505020304" pitchFamily="18" charset="0"/>
              </a:rPr>
              <a:t>6. Responsibility.</a:t>
            </a:r>
            <a:r>
              <a:rPr lang="en-US" sz="1900" dirty="0">
                <a:solidFill>
                  <a:srgbClr val="3C7486"/>
                </a:solidFill>
                <a:latin typeface="Century" panose="02040604050505020304" pitchFamily="18" charset="0"/>
              </a:rPr>
              <a:t> </a:t>
            </a:r>
            <a:endParaRPr lang="en-US" sz="1900" dirty="0" smtClean="0">
              <a:solidFill>
                <a:srgbClr val="3C7486"/>
              </a:solidFill>
              <a:latin typeface="Century" panose="02040604050505020304" pitchFamily="18" charset="0"/>
            </a:endParaRPr>
          </a:p>
          <a:p>
            <a:pPr marL="0" lvl="0" indent="0">
              <a:lnSpc>
                <a:spcPct val="220000"/>
              </a:lnSpc>
              <a:buNone/>
            </a:pPr>
            <a:endParaRPr lang="bg-BG" sz="1900" dirty="0">
              <a:solidFill>
                <a:srgbClr val="3C7486"/>
              </a:solidFill>
              <a:latin typeface="Century" panose="02040604050505020304" pitchFamily="18" charset="0"/>
            </a:endParaRPr>
          </a:p>
        </p:txBody>
      </p:sp>
    </p:spTree>
    <p:extLst>
      <p:ext uri="{BB962C8B-B14F-4D97-AF65-F5344CB8AC3E}">
        <p14:creationId xmlns:p14="http://schemas.microsoft.com/office/powerpoint/2010/main" val="36041296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a:xfrm>
            <a:off x="421916" y="1490182"/>
            <a:ext cx="7886700" cy="497644"/>
          </a:xfrm>
        </p:spPr>
        <p:txBody>
          <a:bodyPr>
            <a:normAutofit/>
          </a:bodyPr>
          <a:lstStyle/>
          <a:p>
            <a:pPr>
              <a:lnSpc>
                <a:spcPct val="100000"/>
              </a:lnSpc>
              <a:spcBef>
                <a:spcPts val="1000"/>
              </a:spcBef>
            </a:pPr>
            <a:r>
              <a:rPr lang="en-US" sz="1900" b="1" dirty="0" smtClean="0">
                <a:solidFill>
                  <a:srgbClr val="3C7486"/>
                </a:solidFill>
                <a:latin typeface="Century" panose="02040604050505020304" pitchFamily="18" charset="0"/>
                <a:ea typeface="+mn-ea"/>
                <a:cs typeface="+mn-cs"/>
              </a:rPr>
              <a:t>Enterprise Stakeholders</a:t>
            </a:r>
            <a:endParaRPr lang="el-GR" sz="1900" b="1" dirty="0">
              <a:solidFill>
                <a:srgbClr val="3C7486"/>
              </a:solidFill>
              <a:latin typeface="Century" panose="02040604050505020304" pitchFamily="18" charset="0"/>
              <a:ea typeface="+mn-ea"/>
              <a:cs typeface="+mn-cs"/>
            </a:endParaRPr>
          </a:p>
        </p:txBody>
      </p:sp>
      <p:graphicFrame>
        <p:nvGraphicFramePr>
          <p:cNvPr id="5" name="Diagram 4"/>
          <p:cNvGraphicFramePr/>
          <p:nvPr>
            <p:extLst>
              <p:ext uri="{D42A27DB-BD31-4B8C-83A1-F6EECF244321}">
                <p14:modId xmlns:p14="http://schemas.microsoft.com/office/powerpoint/2010/main" val="944837457"/>
              </p:ext>
            </p:extLst>
          </p:nvPr>
        </p:nvGraphicFramePr>
        <p:xfrm>
          <a:off x="2110201" y="1977713"/>
          <a:ext cx="5400675" cy="43815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232807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a:xfrm>
            <a:off x="628650" y="1601501"/>
            <a:ext cx="7886700" cy="497644"/>
          </a:xfrm>
        </p:spPr>
        <p:txBody>
          <a:bodyPr>
            <a:normAutofit/>
          </a:bodyPr>
          <a:lstStyle/>
          <a:p>
            <a:pPr>
              <a:lnSpc>
                <a:spcPct val="100000"/>
              </a:lnSpc>
              <a:spcBef>
                <a:spcPts val="1000"/>
              </a:spcBef>
            </a:pPr>
            <a:r>
              <a:rPr lang="en-US" sz="1900" b="1" dirty="0" smtClean="0">
                <a:solidFill>
                  <a:srgbClr val="3C7486"/>
                </a:solidFill>
                <a:latin typeface="Century" panose="02040604050505020304" pitchFamily="18" charset="0"/>
                <a:ea typeface="+mn-ea"/>
                <a:cs typeface="+mn-cs"/>
              </a:rPr>
              <a:t>Main Characteristics of an Entrepreneur</a:t>
            </a:r>
            <a:endParaRPr lang="el-GR" sz="1900" b="1" dirty="0">
              <a:solidFill>
                <a:srgbClr val="3C7486"/>
              </a:solidFill>
              <a:latin typeface="Century" panose="02040604050505020304" pitchFamily="18" charset="0"/>
              <a:ea typeface="+mn-ea"/>
              <a:cs typeface="+mn-cs"/>
            </a:endParaRPr>
          </a:p>
        </p:txBody>
      </p:sp>
      <p:sp>
        <p:nvSpPr>
          <p:cNvPr id="3" name="Θέση περιεχομένου 2"/>
          <p:cNvSpPr>
            <a:spLocks noGrp="1"/>
          </p:cNvSpPr>
          <p:nvPr>
            <p:ph sz="half" idx="1"/>
          </p:nvPr>
        </p:nvSpPr>
        <p:spPr>
          <a:xfrm>
            <a:off x="449001" y="2260234"/>
            <a:ext cx="2528018" cy="3512614"/>
          </a:xfrm>
        </p:spPr>
        <p:txBody>
          <a:bodyPr>
            <a:noAutofit/>
          </a:bodyPr>
          <a:lstStyle/>
          <a:p>
            <a:r>
              <a:rPr lang="bg-BG" sz="1800" dirty="0" smtClean="0">
                <a:solidFill>
                  <a:srgbClr val="3C7486"/>
                </a:solidFill>
                <a:latin typeface="Century" panose="02040604050505020304" pitchFamily="18" charset="0"/>
              </a:rPr>
              <a:t>readiness </a:t>
            </a:r>
            <a:r>
              <a:rPr lang="bg-BG" sz="1800" dirty="0">
                <a:solidFill>
                  <a:srgbClr val="3C7486"/>
                </a:solidFill>
                <a:latin typeface="Century" panose="02040604050505020304" pitchFamily="18" charset="0"/>
              </a:rPr>
              <a:t>to changes,</a:t>
            </a:r>
          </a:p>
          <a:p>
            <a:r>
              <a:rPr lang="bg-BG" sz="1800" dirty="0" smtClean="0">
                <a:solidFill>
                  <a:srgbClr val="3C7486"/>
                </a:solidFill>
                <a:latin typeface="Century" panose="02040604050505020304" pitchFamily="18" charset="0"/>
              </a:rPr>
              <a:t>self </a:t>
            </a:r>
            <a:r>
              <a:rPr lang="bg-BG" sz="1800" dirty="0">
                <a:solidFill>
                  <a:srgbClr val="3C7486"/>
                </a:solidFill>
                <a:latin typeface="Century" panose="02040604050505020304" pitchFamily="18" charset="0"/>
              </a:rPr>
              <a:t>– development,</a:t>
            </a:r>
          </a:p>
          <a:p>
            <a:r>
              <a:rPr lang="bg-BG" sz="1800" dirty="0" smtClean="0">
                <a:solidFill>
                  <a:srgbClr val="3C7486"/>
                </a:solidFill>
                <a:latin typeface="Century" panose="02040604050505020304" pitchFamily="18" charset="0"/>
              </a:rPr>
              <a:t>leadership</a:t>
            </a:r>
            <a:r>
              <a:rPr lang="bg-BG" sz="1800" dirty="0">
                <a:solidFill>
                  <a:srgbClr val="3C7486"/>
                </a:solidFill>
                <a:latin typeface="Century" panose="02040604050505020304" pitchFamily="18" charset="0"/>
              </a:rPr>
              <a:t>,</a:t>
            </a:r>
          </a:p>
          <a:p>
            <a:r>
              <a:rPr lang="bg-BG" sz="1800" dirty="0" smtClean="0">
                <a:solidFill>
                  <a:srgbClr val="3C7486"/>
                </a:solidFill>
                <a:latin typeface="Century" panose="02040604050505020304" pitchFamily="18" charset="0"/>
              </a:rPr>
              <a:t>motivation</a:t>
            </a:r>
            <a:r>
              <a:rPr lang="bg-BG" sz="1800" dirty="0">
                <a:solidFill>
                  <a:srgbClr val="3C7486"/>
                </a:solidFill>
                <a:latin typeface="Century" panose="02040604050505020304" pitchFamily="18" charset="0"/>
              </a:rPr>
              <a:t>,</a:t>
            </a:r>
          </a:p>
          <a:p>
            <a:r>
              <a:rPr lang="bg-BG" sz="1800" dirty="0" smtClean="0">
                <a:solidFill>
                  <a:srgbClr val="3C7486"/>
                </a:solidFill>
                <a:latin typeface="Century" panose="02040604050505020304" pitchFamily="18" charset="0"/>
              </a:rPr>
              <a:t>self-esteem,</a:t>
            </a:r>
            <a:endParaRPr lang="bg-BG" sz="1800" dirty="0">
              <a:solidFill>
                <a:srgbClr val="3C7486"/>
              </a:solidFill>
              <a:latin typeface="Century" panose="02040604050505020304" pitchFamily="18" charset="0"/>
            </a:endParaRPr>
          </a:p>
          <a:p>
            <a:r>
              <a:rPr lang="bg-BG" sz="1800" dirty="0" smtClean="0">
                <a:solidFill>
                  <a:srgbClr val="3C7486"/>
                </a:solidFill>
                <a:latin typeface="Century" panose="02040604050505020304" pitchFamily="18" charset="0"/>
              </a:rPr>
              <a:t>willingness </a:t>
            </a:r>
            <a:r>
              <a:rPr lang="bg-BG" sz="1800" dirty="0">
                <a:solidFill>
                  <a:srgbClr val="3C7486"/>
                </a:solidFill>
                <a:latin typeface="Century" panose="02040604050505020304" pitchFamily="18" charset="0"/>
              </a:rPr>
              <a:t>to take a risk,</a:t>
            </a:r>
          </a:p>
          <a:p>
            <a:r>
              <a:rPr lang="en-GB" sz="1800" dirty="0">
                <a:solidFill>
                  <a:srgbClr val="3C7486"/>
                </a:solidFill>
                <a:latin typeface="Century" panose="02040604050505020304" pitchFamily="18" charset="0"/>
              </a:rPr>
              <a:t>d</a:t>
            </a:r>
            <a:r>
              <a:rPr lang="bg-BG" sz="1800" dirty="0" smtClean="0">
                <a:solidFill>
                  <a:srgbClr val="3C7486"/>
                </a:solidFill>
                <a:latin typeface="Century" panose="02040604050505020304" pitchFamily="18" charset="0"/>
              </a:rPr>
              <a:t>etermination</a:t>
            </a:r>
            <a:r>
              <a:rPr lang="en-US" sz="1800" dirty="0" smtClean="0">
                <a:solidFill>
                  <a:srgbClr val="3C7486"/>
                </a:solidFill>
                <a:latin typeface="Century" panose="02040604050505020304" pitchFamily="18" charset="0"/>
              </a:rPr>
              <a:t>.</a:t>
            </a:r>
            <a:endParaRPr lang="bg-BG" sz="1800" dirty="0">
              <a:solidFill>
                <a:srgbClr val="3C7486"/>
              </a:solidFill>
              <a:latin typeface="Century" panose="02040604050505020304" pitchFamily="18" charset="0"/>
            </a:endParaRPr>
          </a:p>
          <a:p>
            <a:pPr marL="0" indent="0">
              <a:lnSpc>
                <a:spcPct val="100000"/>
              </a:lnSpc>
              <a:buNone/>
            </a:pPr>
            <a:endParaRPr lang="bg-BG" sz="1600" dirty="0">
              <a:solidFill>
                <a:srgbClr val="3C7486"/>
              </a:solidFill>
              <a:latin typeface="Century" panose="02040604050505020304" pitchFamily="18" charset="0"/>
            </a:endParaRPr>
          </a:p>
          <a:p>
            <a:pPr marL="0" indent="0">
              <a:lnSpc>
                <a:spcPct val="100000"/>
              </a:lnSpc>
              <a:buNone/>
            </a:pPr>
            <a:endParaRPr lang="bg-BG" sz="1800" dirty="0">
              <a:solidFill>
                <a:srgbClr val="3C7486"/>
              </a:solidFill>
              <a:latin typeface="Century" panose="02040604050505020304" pitchFamily="18" charset="0"/>
            </a:endParaRPr>
          </a:p>
        </p:txBody>
      </p:sp>
      <p:sp>
        <p:nvSpPr>
          <p:cNvPr id="5" name="Rectangle 4"/>
          <p:cNvSpPr/>
          <p:nvPr/>
        </p:nvSpPr>
        <p:spPr>
          <a:xfrm>
            <a:off x="95094" y="5908020"/>
            <a:ext cx="8924238" cy="369332"/>
          </a:xfrm>
          <a:prstGeom prst="rect">
            <a:avLst/>
          </a:prstGeom>
        </p:spPr>
        <p:txBody>
          <a:bodyPr wrap="none">
            <a:spAutoFit/>
          </a:bodyPr>
          <a:lstStyle/>
          <a:p>
            <a:r>
              <a:rPr lang="bg-BG" b="1" i="1" dirty="0">
                <a:solidFill>
                  <a:srgbClr val="3C7486"/>
                </a:solidFill>
                <a:latin typeface="Century" panose="02040604050505020304" pitchFamily="18" charset="0"/>
              </a:rPr>
              <a:t>Successful enterprise is a combination of personal qualities and quality planning. </a:t>
            </a:r>
          </a:p>
        </p:txBody>
      </p:sp>
      <p:graphicFrame>
        <p:nvGraphicFramePr>
          <p:cNvPr id="10" name="Table 9"/>
          <p:cNvGraphicFramePr>
            <a:graphicFrameLocks noGrp="1"/>
          </p:cNvGraphicFramePr>
          <p:nvPr>
            <p:extLst>
              <p:ext uri="{D42A27DB-BD31-4B8C-83A1-F6EECF244321}">
                <p14:modId xmlns:p14="http://schemas.microsoft.com/office/powerpoint/2010/main" val="958803813"/>
              </p:ext>
            </p:extLst>
          </p:nvPr>
        </p:nvGraphicFramePr>
        <p:xfrm>
          <a:off x="3338512" y="2257733"/>
          <a:ext cx="5393055" cy="3364992"/>
        </p:xfrm>
        <a:graphic>
          <a:graphicData uri="http://schemas.openxmlformats.org/drawingml/2006/table">
            <a:tbl>
              <a:tblPr firstRow="1" firstCol="1" bandRow="1">
                <a:tableStyleId>{616DA210-FB5B-4158-B5E0-FEB733F419BA}</a:tableStyleId>
              </a:tblPr>
              <a:tblGrid>
                <a:gridCol w="1348105"/>
                <a:gridCol w="1348105"/>
                <a:gridCol w="1348105"/>
                <a:gridCol w="1348740"/>
              </a:tblGrid>
              <a:tr h="0">
                <a:tc>
                  <a:txBody>
                    <a:bodyPr/>
                    <a:lstStyle/>
                    <a:p>
                      <a:pPr algn="ctr">
                        <a:lnSpc>
                          <a:spcPct val="115000"/>
                        </a:lnSpc>
                        <a:spcAft>
                          <a:spcPts val="600"/>
                        </a:spcAft>
                      </a:pPr>
                      <a:r>
                        <a:rPr lang="en-GB" sz="1200" dirty="0">
                          <a:effectLst/>
                        </a:rPr>
                        <a:t>Add necessary lines below</a:t>
                      </a:r>
                      <a:endParaRPr lang="bg-BG" sz="1100" dirty="0">
                        <a:effectLst/>
                        <a:latin typeface="Calibri"/>
                        <a:ea typeface="Calibri"/>
                        <a:cs typeface="Times New Roman"/>
                      </a:endParaRPr>
                    </a:p>
                  </a:txBody>
                  <a:tcPr marL="68580" marR="68580" marT="0" marB="0"/>
                </a:tc>
                <a:tc>
                  <a:txBody>
                    <a:bodyPr/>
                    <a:lstStyle/>
                    <a:p>
                      <a:pPr>
                        <a:lnSpc>
                          <a:spcPct val="115000"/>
                        </a:lnSpc>
                        <a:spcAft>
                          <a:spcPts val="600"/>
                        </a:spcAft>
                      </a:pPr>
                      <a:r>
                        <a:rPr lang="en-GB" sz="1200" dirty="0">
                          <a:effectLst/>
                        </a:rPr>
                        <a:t>I asses as (1- poor, 5- expert)</a:t>
                      </a:r>
                      <a:endParaRPr lang="bg-BG" sz="1100" dirty="0">
                        <a:effectLst/>
                        <a:latin typeface="Calibri"/>
                        <a:ea typeface="Calibri"/>
                        <a:cs typeface="Times New Roman"/>
                      </a:endParaRPr>
                    </a:p>
                  </a:txBody>
                  <a:tcPr marL="68580" marR="68580" marT="0" marB="0"/>
                </a:tc>
                <a:tc>
                  <a:txBody>
                    <a:bodyPr/>
                    <a:lstStyle/>
                    <a:p>
                      <a:pPr>
                        <a:lnSpc>
                          <a:spcPct val="115000"/>
                        </a:lnSpc>
                        <a:spcAft>
                          <a:spcPts val="600"/>
                        </a:spcAft>
                      </a:pPr>
                      <a:r>
                        <a:rPr lang="en-GB" sz="1200">
                          <a:effectLst/>
                        </a:rPr>
                        <a:t>I want to improve it by doing….</a:t>
                      </a:r>
                      <a:endParaRPr lang="bg-BG" sz="1100">
                        <a:effectLst/>
                        <a:latin typeface="Calibri"/>
                        <a:ea typeface="Calibri"/>
                        <a:cs typeface="Times New Roman"/>
                      </a:endParaRPr>
                    </a:p>
                  </a:txBody>
                  <a:tcPr marL="68580" marR="68580" marT="0" marB="0"/>
                </a:tc>
                <a:tc>
                  <a:txBody>
                    <a:bodyPr/>
                    <a:lstStyle/>
                    <a:p>
                      <a:pPr>
                        <a:lnSpc>
                          <a:spcPct val="115000"/>
                        </a:lnSpc>
                        <a:spcAft>
                          <a:spcPts val="600"/>
                        </a:spcAft>
                      </a:pPr>
                      <a:r>
                        <a:rPr lang="en-GB" sz="1200">
                          <a:effectLst/>
                        </a:rPr>
                        <a:t>Deadline for achieving each element and their improvements </a:t>
                      </a:r>
                      <a:endParaRPr lang="bg-BG" sz="1100">
                        <a:effectLst/>
                        <a:latin typeface="Calibri"/>
                        <a:ea typeface="Calibri"/>
                        <a:cs typeface="Times New Roman"/>
                      </a:endParaRPr>
                    </a:p>
                  </a:txBody>
                  <a:tcPr marL="68580" marR="68580" marT="0" marB="0"/>
                </a:tc>
              </a:tr>
              <a:tr h="0">
                <a:tc>
                  <a:txBody>
                    <a:bodyPr/>
                    <a:lstStyle/>
                    <a:p>
                      <a:pPr algn="just">
                        <a:lnSpc>
                          <a:spcPct val="115000"/>
                        </a:lnSpc>
                        <a:spcAft>
                          <a:spcPts val="600"/>
                        </a:spcAft>
                      </a:pPr>
                      <a:r>
                        <a:rPr lang="en-GB" sz="1200">
                          <a:effectLst/>
                        </a:rPr>
                        <a:t>Knowledge</a:t>
                      </a:r>
                      <a:endParaRPr lang="bg-BG" sz="1100">
                        <a:effectLst/>
                        <a:latin typeface="Calibri"/>
                        <a:ea typeface="Calibri"/>
                        <a:cs typeface="Times New Roman"/>
                      </a:endParaRPr>
                    </a:p>
                  </a:txBody>
                  <a:tcPr marL="68580" marR="68580" marT="0" marB="0"/>
                </a:tc>
                <a:tc gridSpan="3">
                  <a:txBody>
                    <a:bodyPr/>
                    <a:lstStyle/>
                    <a:p>
                      <a:pPr algn="just">
                        <a:lnSpc>
                          <a:spcPct val="115000"/>
                        </a:lnSpc>
                        <a:spcAft>
                          <a:spcPts val="600"/>
                        </a:spcAft>
                      </a:pPr>
                      <a:r>
                        <a:rPr lang="en-GB" sz="1200">
                          <a:effectLst/>
                        </a:rPr>
                        <a:t> </a:t>
                      </a:r>
                      <a:endParaRPr lang="bg-BG" sz="1100">
                        <a:effectLst/>
                        <a:latin typeface="Calibri"/>
                        <a:ea typeface="Calibri"/>
                        <a:cs typeface="Times New Roman"/>
                      </a:endParaRPr>
                    </a:p>
                  </a:txBody>
                  <a:tcPr marL="68580" marR="68580" marT="0" marB="0"/>
                </a:tc>
                <a:tc hMerge="1">
                  <a:txBody>
                    <a:bodyPr/>
                    <a:lstStyle/>
                    <a:p>
                      <a:endParaRPr lang="bg-BG"/>
                    </a:p>
                  </a:txBody>
                  <a:tcPr/>
                </a:tc>
                <a:tc hMerge="1">
                  <a:txBody>
                    <a:bodyPr/>
                    <a:lstStyle/>
                    <a:p>
                      <a:endParaRPr lang="bg-BG"/>
                    </a:p>
                  </a:txBody>
                  <a:tcPr/>
                </a:tc>
              </a:tr>
              <a:tr h="0">
                <a:tc>
                  <a:txBody>
                    <a:bodyPr/>
                    <a:lstStyle/>
                    <a:p>
                      <a:pPr algn="just">
                        <a:lnSpc>
                          <a:spcPct val="115000"/>
                        </a:lnSpc>
                        <a:spcAft>
                          <a:spcPts val="600"/>
                        </a:spcAft>
                      </a:pPr>
                      <a:r>
                        <a:rPr lang="en-GB" sz="1200">
                          <a:effectLst/>
                        </a:rPr>
                        <a:t> </a:t>
                      </a:r>
                      <a:endParaRPr lang="bg-BG" sz="1100">
                        <a:effectLst/>
                        <a:latin typeface="Calibri"/>
                        <a:ea typeface="Calibri"/>
                        <a:cs typeface="Times New Roman"/>
                      </a:endParaRPr>
                    </a:p>
                  </a:txBody>
                  <a:tcPr marL="68580" marR="68580" marT="0" marB="0"/>
                </a:tc>
                <a:tc>
                  <a:txBody>
                    <a:bodyPr/>
                    <a:lstStyle/>
                    <a:p>
                      <a:pPr algn="just">
                        <a:lnSpc>
                          <a:spcPct val="115000"/>
                        </a:lnSpc>
                        <a:spcAft>
                          <a:spcPts val="600"/>
                        </a:spcAft>
                      </a:pPr>
                      <a:r>
                        <a:rPr lang="en-GB" sz="1200">
                          <a:effectLst/>
                        </a:rPr>
                        <a:t> </a:t>
                      </a:r>
                      <a:endParaRPr lang="bg-BG" sz="1100">
                        <a:effectLst/>
                        <a:latin typeface="Calibri"/>
                        <a:ea typeface="Calibri"/>
                        <a:cs typeface="Times New Roman"/>
                      </a:endParaRPr>
                    </a:p>
                  </a:txBody>
                  <a:tcPr marL="68580" marR="68580" marT="0" marB="0"/>
                </a:tc>
                <a:tc>
                  <a:txBody>
                    <a:bodyPr/>
                    <a:lstStyle/>
                    <a:p>
                      <a:pPr algn="just">
                        <a:lnSpc>
                          <a:spcPct val="115000"/>
                        </a:lnSpc>
                        <a:spcAft>
                          <a:spcPts val="600"/>
                        </a:spcAft>
                      </a:pPr>
                      <a:r>
                        <a:rPr lang="en-GB" sz="1200">
                          <a:effectLst/>
                        </a:rPr>
                        <a:t> </a:t>
                      </a:r>
                      <a:endParaRPr lang="bg-BG" sz="1100">
                        <a:effectLst/>
                        <a:latin typeface="Calibri"/>
                        <a:ea typeface="Calibri"/>
                        <a:cs typeface="Times New Roman"/>
                      </a:endParaRPr>
                    </a:p>
                  </a:txBody>
                  <a:tcPr marL="68580" marR="68580" marT="0" marB="0"/>
                </a:tc>
                <a:tc>
                  <a:txBody>
                    <a:bodyPr/>
                    <a:lstStyle/>
                    <a:p>
                      <a:pPr algn="just">
                        <a:lnSpc>
                          <a:spcPct val="115000"/>
                        </a:lnSpc>
                        <a:spcAft>
                          <a:spcPts val="600"/>
                        </a:spcAft>
                      </a:pPr>
                      <a:r>
                        <a:rPr lang="en-GB" sz="1200">
                          <a:effectLst/>
                        </a:rPr>
                        <a:t> </a:t>
                      </a:r>
                      <a:endParaRPr lang="bg-BG" sz="1100">
                        <a:effectLst/>
                        <a:latin typeface="Calibri"/>
                        <a:ea typeface="Calibri"/>
                        <a:cs typeface="Times New Roman"/>
                      </a:endParaRPr>
                    </a:p>
                  </a:txBody>
                  <a:tcPr marL="68580" marR="68580" marT="0" marB="0"/>
                </a:tc>
              </a:tr>
              <a:tr h="0">
                <a:tc>
                  <a:txBody>
                    <a:bodyPr/>
                    <a:lstStyle/>
                    <a:p>
                      <a:pPr algn="just">
                        <a:lnSpc>
                          <a:spcPct val="115000"/>
                        </a:lnSpc>
                        <a:spcAft>
                          <a:spcPts val="600"/>
                        </a:spcAft>
                      </a:pPr>
                      <a:r>
                        <a:rPr lang="en-GB" sz="1200">
                          <a:effectLst/>
                        </a:rPr>
                        <a:t> </a:t>
                      </a:r>
                      <a:endParaRPr lang="bg-BG" sz="1100">
                        <a:effectLst/>
                        <a:latin typeface="Calibri"/>
                        <a:ea typeface="Calibri"/>
                        <a:cs typeface="Times New Roman"/>
                      </a:endParaRPr>
                    </a:p>
                  </a:txBody>
                  <a:tcPr marL="68580" marR="68580" marT="0" marB="0"/>
                </a:tc>
                <a:tc>
                  <a:txBody>
                    <a:bodyPr/>
                    <a:lstStyle/>
                    <a:p>
                      <a:pPr algn="just">
                        <a:lnSpc>
                          <a:spcPct val="115000"/>
                        </a:lnSpc>
                        <a:spcAft>
                          <a:spcPts val="600"/>
                        </a:spcAft>
                      </a:pPr>
                      <a:r>
                        <a:rPr lang="en-GB" sz="1200">
                          <a:effectLst/>
                        </a:rPr>
                        <a:t> </a:t>
                      </a:r>
                      <a:endParaRPr lang="bg-BG" sz="1100">
                        <a:effectLst/>
                        <a:latin typeface="Calibri"/>
                        <a:ea typeface="Calibri"/>
                        <a:cs typeface="Times New Roman"/>
                      </a:endParaRPr>
                    </a:p>
                  </a:txBody>
                  <a:tcPr marL="68580" marR="68580" marT="0" marB="0"/>
                </a:tc>
                <a:tc>
                  <a:txBody>
                    <a:bodyPr/>
                    <a:lstStyle/>
                    <a:p>
                      <a:pPr algn="just">
                        <a:lnSpc>
                          <a:spcPct val="115000"/>
                        </a:lnSpc>
                        <a:spcAft>
                          <a:spcPts val="600"/>
                        </a:spcAft>
                      </a:pPr>
                      <a:r>
                        <a:rPr lang="en-GB" sz="1200">
                          <a:effectLst/>
                        </a:rPr>
                        <a:t> </a:t>
                      </a:r>
                      <a:endParaRPr lang="bg-BG" sz="1100">
                        <a:effectLst/>
                        <a:latin typeface="Calibri"/>
                        <a:ea typeface="Calibri"/>
                        <a:cs typeface="Times New Roman"/>
                      </a:endParaRPr>
                    </a:p>
                  </a:txBody>
                  <a:tcPr marL="68580" marR="68580" marT="0" marB="0"/>
                </a:tc>
                <a:tc>
                  <a:txBody>
                    <a:bodyPr/>
                    <a:lstStyle/>
                    <a:p>
                      <a:pPr algn="just">
                        <a:lnSpc>
                          <a:spcPct val="115000"/>
                        </a:lnSpc>
                        <a:spcAft>
                          <a:spcPts val="600"/>
                        </a:spcAft>
                      </a:pPr>
                      <a:r>
                        <a:rPr lang="en-GB" sz="1200">
                          <a:effectLst/>
                        </a:rPr>
                        <a:t> </a:t>
                      </a:r>
                      <a:endParaRPr lang="bg-BG" sz="1100">
                        <a:effectLst/>
                        <a:latin typeface="Calibri"/>
                        <a:ea typeface="Calibri"/>
                        <a:cs typeface="Times New Roman"/>
                      </a:endParaRPr>
                    </a:p>
                  </a:txBody>
                  <a:tcPr marL="68580" marR="68580" marT="0" marB="0"/>
                </a:tc>
              </a:tr>
              <a:tr h="0">
                <a:tc>
                  <a:txBody>
                    <a:bodyPr/>
                    <a:lstStyle/>
                    <a:p>
                      <a:pPr algn="just">
                        <a:lnSpc>
                          <a:spcPct val="115000"/>
                        </a:lnSpc>
                        <a:spcAft>
                          <a:spcPts val="600"/>
                        </a:spcAft>
                      </a:pPr>
                      <a:r>
                        <a:rPr lang="en-GB" sz="1200">
                          <a:effectLst/>
                        </a:rPr>
                        <a:t> </a:t>
                      </a:r>
                      <a:endParaRPr lang="bg-BG" sz="1100">
                        <a:effectLst/>
                        <a:latin typeface="Calibri"/>
                        <a:ea typeface="Calibri"/>
                        <a:cs typeface="Times New Roman"/>
                      </a:endParaRPr>
                    </a:p>
                  </a:txBody>
                  <a:tcPr marL="68580" marR="68580" marT="0" marB="0"/>
                </a:tc>
                <a:tc>
                  <a:txBody>
                    <a:bodyPr/>
                    <a:lstStyle/>
                    <a:p>
                      <a:pPr algn="just">
                        <a:lnSpc>
                          <a:spcPct val="115000"/>
                        </a:lnSpc>
                        <a:spcAft>
                          <a:spcPts val="600"/>
                        </a:spcAft>
                      </a:pPr>
                      <a:r>
                        <a:rPr lang="en-GB" sz="1200">
                          <a:effectLst/>
                        </a:rPr>
                        <a:t> </a:t>
                      </a:r>
                      <a:endParaRPr lang="bg-BG" sz="1100">
                        <a:effectLst/>
                        <a:latin typeface="Calibri"/>
                        <a:ea typeface="Calibri"/>
                        <a:cs typeface="Times New Roman"/>
                      </a:endParaRPr>
                    </a:p>
                  </a:txBody>
                  <a:tcPr marL="68580" marR="68580" marT="0" marB="0"/>
                </a:tc>
                <a:tc>
                  <a:txBody>
                    <a:bodyPr/>
                    <a:lstStyle/>
                    <a:p>
                      <a:pPr algn="just">
                        <a:lnSpc>
                          <a:spcPct val="115000"/>
                        </a:lnSpc>
                        <a:spcAft>
                          <a:spcPts val="600"/>
                        </a:spcAft>
                      </a:pPr>
                      <a:r>
                        <a:rPr lang="en-GB" sz="1200">
                          <a:effectLst/>
                        </a:rPr>
                        <a:t> </a:t>
                      </a:r>
                      <a:endParaRPr lang="bg-BG" sz="1100">
                        <a:effectLst/>
                        <a:latin typeface="Calibri"/>
                        <a:ea typeface="Calibri"/>
                        <a:cs typeface="Times New Roman"/>
                      </a:endParaRPr>
                    </a:p>
                  </a:txBody>
                  <a:tcPr marL="68580" marR="68580" marT="0" marB="0"/>
                </a:tc>
                <a:tc>
                  <a:txBody>
                    <a:bodyPr/>
                    <a:lstStyle/>
                    <a:p>
                      <a:pPr algn="just">
                        <a:lnSpc>
                          <a:spcPct val="115000"/>
                        </a:lnSpc>
                        <a:spcAft>
                          <a:spcPts val="600"/>
                        </a:spcAft>
                      </a:pPr>
                      <a:r>
                        <a:rPr lang="en-GB" sz="1200">
                          <a:effectLst/>
                        </a:rPr>
                        <a:t> </a:t>
                      </a:r>
                      <a:endParaRPr lang="bg-BG" sz="1100">
                        <a:effectLst/>
                        <a:latin typeface="Calibri"/>
                        <a:ea typeface="Calibri"/>
                        <a:cs typeface="Times New Roman"/>
                      </a:endParaRPr>
                    </a:p>
                  </a:txBody>
                  <a:tcPr marL="68580" marR="68580" marT="0" marB="0"/>
                </a:tc>
              </a:tr>
              <a:tr h="0">
                <a:tc>
                  <a:txBody>
                    <a:bodyPr/>
                    <a:lstStyle/>
                    <a:p>
                      <a:pPr algn="just">
                        <a:lnSpc>
                          <a:spcPct val="115000"/>
                        </a:lnSpc>
                        <a:spcAft>
                          <a:spcPts val="600"/>
                        </a:spcAft>
                      </a:pPr>
                      <a:r>
                        <a:rPr lang="en-GB" sz="1200">
                          <a:effectLst/>
                        </a:rPr>
                        <a:t>Skills</a:t>
                      </a:r>
                      <a:endParaRPr lang="bg-BG" sz="1100">
                        <a:effectLst/>
                        <a:latin typeface="Calibri"/>
                        <a:ea typeface="Calibri"/>
                        <a:cs typeface="Times New Roman"/>
                      </a:endParaRPr>
                    </a:p>
                  </a:txBody>
                  <a:tcPr marL="68580" marR="68580" marT="0" marB="0"/>
                </a:tc>
                <a:tc gridSpan="3">
                  <a:txBody>
                    <a:bodyPr/>
                    <a:lstStyle/>
                    <a:p>
                      <a:pPr algn="just">
                        <a:lnSpc>
                          <a:spcPct val="115000"/>
                        </a:lnSpc>
                        <a:spcAft>
                          <a:spcPts val="600"/>
                        </a:spcAft>
                      </a:pPr>
                      <a:r>
                        <a:rPr lang="en-GB" sz="1200">
                          <a:effectLst/>
                        </a:rPr>
                        <a:t> </a:t>
                      </a:r>
                      <a:endParaRPr lang="bg-BG" sz="1100">
                        <a:effectLst/>
                        <a:latin typeface="Calibri"/>
                        <a:ea typeface="Calibri"/>
                        <a:cs typeface="Times New Roman"/>
                      </a:endParaRPr>
                    </a:p>
                  </a:txBody>
                  <a:tcPr marL="68580" marR="68580" marT="0" marB="0"/>
                </a:tc>
                <a:tc hMerge="1">
                  <a:txBody>
                    <a:bodyPr/>
                    <a:lstStyle/>
                    <a:p>
                      <a:endParaRPr lang="bg-BG"/>
                    </a:p>
                  </a:txBody>
                  <a:tcPr/>
                </a:tc>
                <a:tc hMerge="1">
                  <a:txBody>
                    <a:bodyPr/>
                    <a:lstStyle/>
                    <a:p>
                      <a:endParaRPr lang="bg-BG"/>
                    </a:p>
                  </a:txBody>
                  <a:tcPr/>
                </a:tc>
              </a:tr>
              <a:tr h="0">
                <a:tc>
                  <a:txBody>
                    <a:bodyPr/>
                    <a:lstStyle/>
                    <a:p>
                      <a:pPr algn="just">
                        <a:lnSpc>
                          <a:spcPct val="115000"/>
                        </a:lnSpc>
                        <a:spcAft>
                          <a:spcPts val="600"/>
                        </a:spcAft>
                      </a:pPr>
                      <a:r>
                        <a:rPr lang="en-GB" sz="1200">
                          <a:effectLst/>
                        </a:rPr>
                        <a:t> </a:t>
                      </a:r>
                      <a:endParaRPr lang="bg-BG" sz="1100">
                        <a:effectLst/>
                        <a:latin typeface="Calibri"/>
                        <a:ea typeface="Calibri"/>
                        <a:cs typeface="Times New Roman"/>
                      </a:endParaRPr>
                    </a:p>
                  </a:txBody>
                  <a:tcPr marL="68580" marR="68580" marT="0" marB="0"/>
                </a:tc>
                <a:tc>
                  <a:txBody>
                    <a:bodyPr/>
                    <a:lstStyle/>
                    <a:p>
                      <a:pPr algn="just">
                        <a:lnSpc>
                          <a:spcPct val="115000"/>
                        </a:lnSpc>
                        <a:spcAft>
                          <a:spcPts val="600"/>
                        </a:spcAft>
                      </a:pPr>
                      <a:r>
                        <a:rPr lang="en-GB" sz="1200">
                          <a:effectLst/>
                        </a:rPr>
                        <a:t> </a:t>
                      </a:r>
                      <a:endParaRPr lang="bg-BG" sz="1100">
                        <a:effectLst/>
                        <a:latin typeface="Calibri"/>
                        <a:ea typeface="Calibri"/>
                        <a:cs typeface="Times New Roman"/>
                      </a:endParaRPr>
                    </a:p>
                  </a:txBody>
                  <a:tcPr marL="68580" marR="68580" marT="0" marB="0"/>
                </a:tc>
                <a:tc>
                  <a:txBody>
                    <a:bodyPr/>
                    <a:lstStyle/>
                    <a:p>
                      <a:pPr algn="just">
                        <a:lnSpc>
                          <a:spcPct val="115000"/>
                        </a:lnSpc>
                        <a:spcAft>
                          <a:spcPts val="600"/>
                        </a:spcAft>
                      </a:pPr>
                      <a:r>
                        <a:rPr lang="en-GB" sz="1200">
                          <a:effectLst/>
                        </a:rPr>
                        <a:t> </a:t>
                      </a:r>
                      <a:endParaRPr lang="bg-BG" sz="1100">
                        <a:effectLst/>
                        <a:latin typeface="Calibri"/>
                        <a:ea typeface="Calibri"/>
                        <a:cs typeface="Times New Roman"/>
                      </a:endParaRPr>
                    </a:p>
                  </a:txBody>
                  <a:tcPr marL="68580" marR="68580" marT="0" marB="0"/>
                </a:tc>
                <a:tc>
                  <a:txBody>
                    <a:bodyPr/>
                    <a:lstStyle/>
                    <a:p>
                      <a:pPr algn="just">
                        <a:lnSpc>
                          <a:spcPct val="115000"/>
                        </a:lnSpc>
                        <a:spcAft>
                          <a:spcPts val="600"/>
                        </a:spcAft>
                      </a:pPr>
                      <a:r>
                        <a:rPr lang="en-GB" sz="1200">
                          <a:effectLst/>
                        </a:rPr>
                        <a:t> </a:t>
                      </a:r>
                      <a:endParaRPr lang="bg-BG" sz="1100">
                        <a:effectLst/>
                        <a:latin typeface="Calibri"/>
                        <a:ea typeface="Calibri"/>
                        <a:cs typeface="Times New Roman"/>
                      </a:endParaRPr>
                    </a:p>
                  </a:txBody>
                  <a:tcPr marL="68580" marR="68580" marT="0" marB="0"/>
                </a:tc>
              </a:tr>
              <a:tr h="0">
                <a:tc>
                  <a:txBody>
                    <a:bodyPr/>
                    <a:lstStyle/>
                    <a:p>
                      <a:pPr algn="just">
                        <a:lnSpc>
                          <a:spcPct val="115000"/>
                        </a:lnSpc>
                        <a:spcAft>
                          <a:spcPts val="600"/>
                        </a:spcAft>
                      </a:pPr>
                      <a:r>
                        <a:rPr lang="en-GB" sz="1200">
                          <a:effectLst/>
                        </a:rPr>
                        <a:t> </a:t>
                      </a:r>
                      <a:endParaRPr lang="bg-BG" sz="1100">
                        <a:effectLst/>
                        <a:latin typeface="Calibri"/>
                        <a:ea typeface="Calibri"/>
                        <a:cs typeface="Times New Roman"/>
                      </a:endParaRPr>
                    </a:p>
                  </a:txBody>
                  <a:tcPr marL="68580" marR="68580" marT="0" marB="0"/>
                </a:tc>
                <a:tc>
                  <a:txBody>
                    <a:bodyPr/>
                    <a:lstStyle/>
                    <a:p>
                      <a:pPr algn="just">
                        <a:lnSpc>
                          <a:spcPct val="115000"/>
                        </a:lnSpc>
                        <a:spcAft>
                          <a:spcPts val="600"/>
                        </a:spcAft>
                      </a:pPr>
                      <a:r>
                        <a:rPr lang="en-GB" sz="1200">
                          <a:effectLst/>
                        </a:rPr>
                        <a:t> </a:t>
                      </a:r>
                      <a:endParaRPr lang="bg-BG" sz="1100">
                        <a:effectLst/>
                        <a:latin typeface="Calibri"/>
                        <a:ea typeface="Calibri"/>
                        <a:cs typeface="Times New Roman"/>
                      </a:endParaRPr>
                    </a:p>
                  </a:txBody>
                  <a:tcPr marL="68580" marR="68580" marT="0" marB="0"/>
                </a:tc>
                <a:tc>
                  <a:txBody>
                    <a:bodyPr/>
                    <a:lstStyle/>
                    <a:p>
                      <a:pPr algn="just">
                        <a:lnSpc>
                          <a:spcPct val="115000"/>
                        </a:lnSpc>
                        <a:spcAft>
                          <a:spcPts val="600"/>
                        </a:spcAft>
                      </a:pPr>
                      <a:r>
                        <a:rPr lang="en-GB" sz="1200">
                          <a:effectLst/>
                        </a:rPr>
                        <a:t> </a:t>
                      </a:r>
                      <a:endParaRPr lang="bg-BG" sz="1100">
                        <a:effectLst/>
                        <a:latin typeface="Calibri"/>
                        <a:ea typeface="Calibri"/>
                        <a:cs typeface="Times New Roman"/>
                      </a:endParaRPr>
                    </a:p>
                  </a:txBody>
                  <a:tcPr marL="68580" marR="68580" marT="0" marB="0"/>
                </a:tc>
                <a:tc>
                  <a:txBody>
                    <a:bodyPr/>
                    <a:lstStyle/>
                    <a:p>
                      <a:pPr algn="just">
                        <a:lnSpc>
                          <a:spcPct val="115000"/>
                        </a:lnSpc>
                        <a:spcAft>
                          <a:spcPts val="600"/>
                        </a:spcAft>
                      </a:pPr>
                      <a:r>
                        <a:rPr lang="en-GB" sz="1200">
                          <a:effectLst/>
                        </a:rPr>
                        <a:t> </a:t>
                      </a:r>
                      <a:endParaRPr lang="bg-BG" sz="1100">
                        <a:effectLst/>
                        <a:latin typeface="Calibri"/>
                        <a:ea typeface="Calibri"/>
                        <a:cs typeface="Times New Roman"/>
                      </a:endParaRPr>
                    </a:p>
                  </a:txBody>
                  <a:tcPr marL="68580" marR="68580" marT="0" marB="0"/>
                </a:tc>
              </a:tr>
              <a:tr h="0">
                <a:tc>
                  <a:txBody>
                    <a:bodyPr/>
                    <a:lstStyle/>
                    <a:p>
                      <a:pPr algn="just">
                        <a:lnSpc>
                          <a:spcPct val="115000"/>
                        </a:lnSpc>
                        <a:spcAft>
                          <a:spcPts val="600"/>
                        </a:spcAft>
                      </a:pPr>
                      <a:r>
                        <a:rPr lang="en-GB" sz="1200">
                          <a:effectLst/>
                        </a:rPr>
                        <a:t> </a:t>
                      </a:r>
                      <a:endParaRPr lang="bg-BG" sz="1100">
                        <a:effectLst/>
                        <a:latin typeface="Calibri"/>
                        <a:ea typeface="Calibri"/>
                        <a:cs typeface="Times New Roman"/>
                      </a:endParaRPr>
                    </a:p>
                  </a:txBody>
                  <a:tcPr marL="68580" marR="68580" marT="0" marB="0"/>
                </a:tc>
                <a:tc>
                  <a:txBody>
                    <a:bodyPr/>
                    <a:lstStyle/>
                    <a:p>
                      <a:pPr algn="just">
                        <a:lnSpc>
                          <a:spcPct val="115000"/>
                        </a:lnSpc>
                        <a:spcAft>
                          <a:spcPts val="600"/>
                        </a:spcAft>
                      </a:pPr>
                      <a:r>
                        <a:rPr lang="en-GB" sz="1200">
                          <a:effectLst/>
                        </a:rPr>
                        <a:t> </a:t>
                      </a:r>
                      <a:endParaRPr lang="bg-BG" sz="1100">
                        <a:effectLst/>
                        <a:latin typeface="Calibri"/>
                        <a:ea typeface="Calibri"/>
                        <a:cs typeface="Times New Roman"/>
                      </a:endParaRPr>
                    </a:p>
                  </a:txBody>
                  <a:tcPr marL="68580" marR="68580" marT="0" marB="0"/>
                </a:tc>
                <a:tc>
                  <a:txBody>
                    <a:bodyPr/>
                    <a:lstStyle/>
                    <a:p>
                      <a:pPr algn="just">
                        <a:lnSpc>
                          <a:spcPct val="115000"/>
                        </a:lnSpc>
                        <a:spcAft>
                          <a:spcPts val="600"/>
                        </a:spcAft>
                      </a:pPr>
                      <a:r>
                        <a:rPr lang="en-GB" sz="1200">
                          <a:effectLst/>
                        </a:rPr>
                        <a:t> </a:t>
                      </a:r>
                      <a:endParaRPr lang="bg-BG" sz="1100">
                        <a:effectLst/>
                        <a:latin typeface="Calibri"/>
                        <a:ea typeface="Calibri"/>
                        <a:cs typeface="Times New Roman"/>
                      </a:endParaRPr>
                    </a:p>
                  </a:txBody>
                  <a:tcPr marL="68580" marR="68580" marT="0" marB="0"/>
                </a:tc>
                <a:tc>
                  <a:txBody>
                    <a:bodyPr/>
                    <a:lstStyle/>
                    <a:p>
                      <a:pPr algn="just">
                        <a:lnSpc>
                          <a:spcPct val="115000"/>
                        </a:lnSpc>
                        <a:spcAft>
                          <a:spcPts val="600"/>
                        </a:spcAft>
                      </a:pPr>
                      <a:r>
                        <a:rPr lang="en-GB" sz="1200">
                          <a:effectLst/>
                        </a:rPr>
                        <a:t> </a:t>
                      </a:r>
                      <a:endParaRPr lang="bg-BG" sz="1100">
                        <a:effectLst/>
                        <a:latin typeface="Calibri"/>
                        <a:ea typeface="Calibri"/>
                        <a:cs typeface="Times New Roman"/>
                      </a:endParaRPr>
                    </a:p>
                  </a:txBody>
                  <a:tcPr marL="68580" marR="68580" marT="0" marB="0"/>
                </a:tc>
              </a:tr>
              <a:tr h="0">
                <a:tc>
                  <a:txBody>
                    <a:bodyPr/>
                    <a:lstStyle/>
                    <a:p>
                      <a:pPr algn="just">
                        <a:lnSpc>
                          <a:spcPct val="115000"/>
                        </a:lnSpc>
                        <a:spcAft>
                          <a:spcPts val="600"/>
                        </a:spcAft>
                      </a:pPr>
                      <a:r>
                        <a:rPr lang="en-GB" sz="1200">
                          <a:effectLst/>
                        </a:rPr>
                        <a:t>Competences</a:t>
                      </a:r>
                      <a:endParaRPr lang="bg-BG" sz="1100">
                        <a:effectLst/>
                        <a:latin typeface="Calibri"/>
                        <a:ea typeface="Calibri"/>
                        <a:cs typeface="Times New Roman"/>
                      </a:endParaRPr>
                    </a:p>
                  </a:txBody>
                  <a:tcPr marL="68580" marR="68580" marT="0" marB="0"/>
                </a:tc>
                <a:tc gridSpan="3">
                  <a:txBody>
                    <a:bodyPr/>
                    <a:lstStyle/>
                    <a:p>
                      <a:pPr algn="just">
                        <a:lnSpc>
                          <a:spcPct val="115000"/>
                        </a:lnSpc>
                        <a:spcAft>
                          <a:spcPts val="600"/>
                        </a:spcAft>
                      </a:pPr>
                      <a:r>
                        <a:rPr lang="en-GB" sz="1200">
                          <a:effectLst/>
                        </a:rPr>
                        <a:t> </a:t>
                      </a:r>
                      <a:endParaRPr lang="bg-BG" sz="1100">
                        <a:effectLst/>
                        <a:latin typeface="Calibri"/>
                        <a:ea typeface="Calibri"/>
                        <a:cs typeface="Times New Roman"/>
                      </a:endParaRPr>
                    </a:p>
                  </a:txBody>
                  <a:tcPr marL="68580" marR="68580" marT="0" marB="0"/>
                </a:tc>
                <a:tc hMerge="1">
                  <a:txBody>
                    <a:bodyPr/>
                    <a:lstStyle/>
                    <a:p>
                      <a:endParaRPr lang="bg-BG"/>
                    </a:p>
                  </a:txBody>
                  <a:tcPr/>
                </a:tc>
                <a:tc hMerge="1">
                  <a:txBody>
                    <a:bodyPr/>
                    <a:lstStyle/>
                    <a:p>
                      <a:endParaRPr lang="bg-BG"/>
                    </a:p>
                  </a:txBody>
                  <a:tcPr/>
                </a:tc>
              </a:tr>
              <a:tr h="0">
                <a:tc>
                  <a:txBody>
                    <a:bodyPr/>
                    <a:lstStyle/>
                    <a:p>
                      <a:pPr algn="just">
                        <a:lnSpc>
                          <a:spcPct val="115000"/>
                        </a:lnSpc>
                        <a:spcAft>
                          <a:spcPts val="600"/>
                        </a:spcAft>
                      </a:pPr>
                      <a:r>
                        <a:rPr lang="en-GB" sz="1200">
                          <a:effectLst/>
                        </a:rPr>
                        <a:t> </a:t>
                      </a:r>
                      <a:endParaRPr lang="bg-BG" sz="1100">
                        <a:effectLst/>
                        <a:latin typeface="Calibri"/>
                        <a:ea typeface="Calibri"/>
                        <a:cs typeface="Times New Roman"/>
                      </a:endParaRPr>
                    </a:p>
                  </a:txBody>
                  <a:tcPr marL="68580" marR="68580" marT="0" marB="0"/>
                </a:tc>
                <a:tc>
                  <a:txBody>
                    <a:bodyPr/>
                    <a:lstStyle/>
                    <a:p>
                      <a:pPr algn="just">
                        <a:lnSpc>
                          <a:spcPct val="115000"/>
                        </a:lnSpc>
                        <a:spcAft>
                          <a:spcPts val="600"/>
                        </a:spcAft>
                      </a:pPr>
                      <a:r>
                        <a:rPr lang="en-GB" sz="1200">
                          <a:effectLst/>
                        </a:rPr>
                        <a:t> </a:t>
                      </a:r>
                      <a:endParaRPr lang="bg-BG" sz="1100">
                        <a:effectLst/>
                        <a:latin typeface="Calibri"/>
                        <a:ea typeface="Calibri"/>
                        <a:cs typeface="Times New Roman"/>
                      </a:endParaRPr>
                    </a:p>
                  </a:txBody>
                  <a:tcPr marL="68580" marR="68580" marT="0" marB="0"/>
                </a:tc>
                <a:tc>
                  <a:txBody>
                    <a:bodyPr/>
                    <a:lstStyle/>
                    <a:p>
                      <a:pPr algn="just">
                        <a:lnSpc>
                          <a:spcPct val="115000"/>
                        </a:lnSpc>
                        <a:spcAft>
                          <a:spcPts val="600"/>
                        </a:spcAft>
                      </a:pPr>
                      <a:r>
                        <a:rPr lang="en-GB" sz="1200">
                          <a:effectLst/>
                        </a:rPr>
                        <a:t> </a:t>
                      </a:r>
                      <a:endParaRPr lang="bg-BG" sz="1100">
                        <a:effectLst/>
                        <a:latin typeface="Calibri"/>
                        <a:ea typeface="Calibri"/>
                        <a:cs typeface="Times New Roman"/>
                      </a:endParaRPr>
                    </a:p>
                  </a:txBody>
                  <a:tcPr marL="68580" marR="68580" marT="0" marB="0"/>
                </a:tc>
                <a:tc>
                  <a:txBody>
                    <a:bodyPr/>
                    <a:lstStyle/>
                    <a:p>
                      <a:pPr algn="just">
                        <a:lnSpc>
                          <a:spcPct val="115000"/>
                        </a:lnSpc>
                        <a:spcAft>
                          <a:spcPts val="600"/>
                        </a:spcAft>
                      </a:pPr>
                      <a:r>
                        <a:rPr lang="en-GB" sz="1200">
                          <a:effectLst/>
                        </a:rPr>
                        <a:t> </a:t>
                      </a:r>
                      <a:endParaRPr lang="bg-BG" sz="1100">
                        <a:effectLst/>
                        <a:latin typeface="Calibri"/>
                        <a:ea typeface="Calibri"/>
                        <a:cs typeface="Times New Roman"/>
                      </a:endParaRPr>
                    </a:p>
                  </a:txBody>
                  <a:tcPr marL="68580" marR="68580" marT="0" marB="0"/>
                </a:tc>
              </a:tr>
              <a:tr h="0">
                <a:tc>
                  <a:txBody>
                    <a:bodyPr/>
                    <a:lstStyle/>
                    <a:p>
                      <a:pPr algn="just">
                        <a:lnSpc>
                          <a:spcPct val="115000"/>
                        </a:lnSpc>
                        <a:spcAft>
                          <a:spcPts val="600"/>
                        </a:spcAft>
                      </a:pPr>
                      <a:r>
                        <a:rPr lang="en-GB" sz="1200">
                          <a:effectLst/>
                        </a:rPr>
                        <a:t> </a:t>
                      </a:r>
                      <a:endParaRPr lang="bg-BG" sz="1100">
                        <a:effectLst/>
                        <a:latin typeface="Calibri"/>
                        <a:ea typeface="Calibri"/>
                        <a:cs typeface="Times New Roman"/>
                      </a:endParaRPr>
                    </a:p>
                  </a:txBody>
                  <a:tcPr marL="68580" marR="68580" marT="0" marB="0"/>
                </a:tc>
                <a:tc>
                  <a:txBody>
                    <a:bodyPr/>
                    <a:lstStyle/>
                    <a:p>
                      <a:pPr algn="just">
                        <a:lnSpc>
                          <a:spcPct val="115000"/>
                        </a:lnSpc>
                        <a:spcAft>
                          <a:spcPts val="600"/>
                        </a:spcAft>
                      </a:pPr>
                      <a:r>
                        <a:rPr lang="en-GB" sz="1200">
                          <a:effectLst/>
                        </a:rPr>
                        <a:t> </a:t>
                      </a:r>
                      <a:endParaRPr lang="bg-BG" sz="1100">
                        <a:effectLst/>
                        <a:latin typeface="Calibri"/>
                        <a:ea typeface="Calibri"/>
                        <a:cs typeface="Times New Roman"/>
                      </a:endParaRPr>
                    </a:p>
                  </a:txBody>
                  <a:tcPr marL="68580" marR="68580" marT="0" marB="0"/>
                </a:tc>
                <a:tc>
                  <a:txBody>
                    <a:bodyPr/>
                    <a:lstStyle/>
                    <a:p>
                      <a:pPr algn="just">
                        <a:lnSpc>
                          <a:spcPct val="115000"/>
                        </a:lnSpc>
                        <a:spcAft>
                          <a:spcPts val="600"/>
                        </a:spcAft>
                      </a:pPr>
                      <a:r>
                        <a:rPr lang="en-GB" sz="1200">
                          <a:effectLst/>
                        </a:rPr>
                        <a:t> </a:t>
                      </a:r>
                      <a:endParaRPr lang="bg-BG" sz="1100">
                        <a:effectLst/>
                        <a:latin typeface="Calibri"/>
                        <a:ea typeface="Calibri"/>
                        <a:cs typeface="Times New Roman"/>
                      </a:endParaRPr>
                    </a:p>
                  </a:txBody>
                  <a:tcPr marL="68580" marR="68580" marT="0" marB="0"/>
                </a:tc>
                <a:tc>
                  <a:txBody>
                    <a:bodyPr/>
                    <a:lstStyle/>
                    <a:p>
                      <a:pPr algn="just">
                        <a:lnSpc>
                          <a:spcPct val="115000"/>
                        </a:lnSpc>
                        <a:spcAft>
                          <a:spcPts val="600"/>
                        </a:spcAft>
                      </a:pPr>
                      <a:r>
                        <a:rPr lang="en-GB" sz="1200">
                          <a:effectLst/>
                        </a:rPr>
                        <a:t> </a:t>
                      </a:r>
                      <a:endParaRPr lang="bg-BG" sz="1100">
                        <a:effectLst/>
                        <a:latin typeface="Calibri"/>
                        <a:ea typeface="Calibri"/>
                        <a:cs typeface="Times New Roman"/>
                      </a:endParaRPr>
                    </a:p>
                  </a:txBody>
                  <a:tcPr marL="68580" marR="68580" marT="0" marB="0"/>
                </a:tc>
              </a:tr>
              <a:tr h="0">
                <a:tc>
                  <a:txBody>
                    <a:bodyPr/>
                    <a:lstStyle/>
                    <a:p>
                      <a:pPr algn="just">
                        <a:lnSpc>
                          <a:spcPct val="115000"/>
                        </a:lnSpc>
                        <a:spcAft>
                          <a:spcPts val="600"/>
                        </a:spcAft>
                      </a:pPr>
                      <a:r>
                        <a:rPr lang="en-GB" sz="1200">
                          <a:effectLst/>
                        </a:rPr>
                        <a:t> </a:t>
                      </a:r>
                      <a:endParaRPr lang="bg-BG" sz="1100">
                        <a:effectLst/>
                        <a:latin typeface="Calibri"/>
                        <a:ea typeface="Calibri"/>
                        <a:cs typeface="Times New Roman"/>
                      </a:endParaRPr>
                    </a:p>
                  </a:txBody>
                  <a:tcPr marL="68580" marR="68580" marT="0" marB="0"/>
                </a:tc>
                <a:tc>
                  <a:txBody>
                    <a:bodyPr/>
                    <a:lstStyle/>
                    <a:p>
                      <a:pPr algn="just">
                        <a:lnSpc>
                          <a:spcPct val="115000"/>
                        </a:lnSpc>
                        <a:spcAft>
                          <a:spcPts val="600"/>
                        </a:spcAft>
                      </a:pPr>
                      <a:r>
                        <a:rPr lang="en-GB" sz="1200">
                          <a:effectLst/>
                        </a:rPr>
                        <a:t> </a:t>
                      </a:r>
                      <a:endParaRPr lang="bg-BG" sz="1100">
                        <a:effectLst/>
                        <a:latin typeface="Calibri"/>
                        <a:ea typeface="Calibri"/>
                        <a:cs typeface="Times New Roman"/>
                      </a:endParaRPr>
                    </a:p>
                  </a:txBody>
                  <a:tcPr marL="68580" marR="68580" marT="0" marB="0"/>
                </a:tc>
                <a:tc>
                  <a:txBody>
                    <a:bodyPr/>
                    <a:lstStyle/>
                    <a:p>
                      <a:pPr algn="just">
                        <a:lnSpc>
                          <a:spcPct val="115000"/>
                        </a:lnSpc>
                        <a:spcAft>
                          <a:spcPts val="600"/>
                        </a:spcAft>
                      </a:pPr>
                      <a:r>
                        <a:rPr lang="en-GB" sz="1200">
                          <a:effectLst/>
                        </a:rPr>
                        <a:t> </a:t>
                      </a:r>
                      <a:endParaRPr lang="bg-BG" sz="1100">
                        <a:effectLst/>
                        <a:latin typeface="Calibri"/>
                        <a:ea typeface="Calibri"/>
                        <a:cs typeface="Times New Roman"/>
                      </a:endParaRPr>
                    </a:p>
                  </a:txBody>
                  <a:tcPr marL="68580" marR="68580" marT="0" marB="0"/>
                </a:tc>
                <a:tc>
                  <a:txBody>
                    <a:bodyPr/>
                    <a:lstStyle/>
                    <a:p>
                      <a:pPr algn="just">
                        <a:lnSpc>
                          <a:spcPct val="115000"/>
                        </a:lnSpc>
                        <a:spcAft>
                          <a:spcPts val="600"/>
                        </a:spcAft>
                      </a:pPr>
                      <a:r>
                        <a:rPr lang="en-GB" sz="1200" dirty="0">
                          <a:effectLst/>
                        </a:rPr>
                        <a:t> </a:t>
                      </a:r>
                      <a:endParaRPr lang="bg-BG" sz="11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31547364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a:xfrm>
            <a:off x="667910" y="1609458"/>
            <a:ext cx="7886700" cy="497644"/>
          </a:xfrm>
        </p:spPr>
        <p:txBody>
          <a:bodyPr>
            <a:normAutofit/>
          </a:bodyPr>
          <a:lstStyle/>
          <a:p>
            <a:pPr>
              <a:lnSpc>
                <a:spcPct val="100000"/>
              </a:lnSpc>
              <a:spcBef>
                <a:spcPts val="1000"/>
              </a:spcBef>
            </a:pPr>
            <a:r>
              <a:rPr lang="en-US" sz="1900" b="1" dirty="0">
                <a:solidFill>
                  <a:srgbClr val="3C7486"/>
                </a:solidFill>
                <a:latin typeface="Century" panose="02040604050505020304" pitchFamily="18" charset="0"/>
              </a:rPr>
              <a:t>Main Characteristics of an </a:t>
            </a:r>
            <a:r>
              <a:rPr lang="en-US" sz="1900" b="1" dirty="0" smtClean="0">
                <a:solidFill>
                  <a:srgbClr val="3C7486"/>
                </a:solidFill>
                <a:latin typeface="Century" panose="02040604050505020304" pitchFamily="18" charset="0"/>
              </a:rPr>
              <a:t>Entrepreneur (2)</a:t>
            </a:r>
            <a:endParaRPr lang="el-GR" sz="1900" b="1" dirty="0">
              <a:solidFill>
                <a:srgbClr val="3C7486"/>
              </a:solidFill>
              <a:latin typeface="Century" panose="02040604050505020304" pitchFamily="18" charset="0"/>
              <a:ea typeface="+mn-ea"/>
              <a:cs typeface="+mn-cs"/>
            </a:endParaRPr>
          </a:p>
        </p:txBody>
      </p:sp>
      <p:sp>
        <p:nvSpPr>
          <p:cNvPr id="3" name="Rectangle 2"/>
          <p:cNvSpPr/>
          <p:nvPr/>
        </p:nvSpPr>
        <p:spPr>
          <a:xfrm>
            <a:off x="667910" y="2363599"/>
            <a:ext cx="7816132" cy="2616101"/>
          </a:xfrm>
          <a:prstGeom prst="rect">
            <a:avLst/>
          </a:prstGeom>
        </p:spPr>
        <p:txBody>
          <a:bodyPr wrap="square">
            <a:spAutoFit/>
          </a:bodyPr>
          <a:lstStyle/>
          <a:p>
            <a:pPr marL="342900" lvl="0" indent="-342900">
              <a:spcBef>
                <a:spcPts val="1200"/>
              </a:spcBef>
              <a:buFont typeface="+mj-lt"/>
              <a:buAutoNum type="arabicPeriod"/>
            </a:pPr>
            <a:r>
              <a:rPr lang="bg-BG" dirty="0">
                <a:solidFill>
                  <a:srgbClr val="3C7486"/>
                </a:solidFill>
                <a:latin typeface="Century" panose="02040604050505020304" pitchFamily="18" charset="0"/>
              </a:rPr>
              <a:t>Ideas are an important element of success for entrepreneurs, but they’re not sufficient—you also must consider your personal background, inclinations, motivation, and skills</a:t>
            </a:r>
            <a:r>
              <a:rPr lang="bg-BG" dirty="0" smtClean="0">
                <a:solidFill>
                  <a:srgbClr val="3C7486"/>
                </a:solidFill>
                <a:latin typeface="Century" panose="02040604050505020304" pitchFamily="18" charset="0"/>
              </a:rPr>
              <a:t>.</a:t>
            </a:r>
            <a:endParaRPr lang="bg-BG" dirty="0">
              <a:solidFill>
                <a:srgbClr val="3C7486"/>
              </a:solidFill>
              <a:latin typeface="Century" panose="02040604050505020304" pitchFamily="18" charset="0"/>
            </a:endParaRPr>
          </a:p>
          <a:p>
            <a:pPr marL="342900" lvl="0" indent="-342900">
              <a:spcBef>
                <a:spcPts val="1200"/>
              </a:spcBef>
              <a:buFont typeface="+mj-lt"/>
              <a:buAutoNum type="arabicPeriod"/>
            </a:pPr>
            <a:r>
              <a:rPr lang="en-US" dirty="0" err="1">
                <a:solidFill>
                  <a:srgbClr val="3C7486"/>
                </a:solidFill>
                <a:latin typeface="Century" panose="02040604050505020304" pitchFamily="18" charset="0"/>
              </a:rPr>
              <a:t>Te</a:t>
            </a:r>
            <a:r>
              <a:rPr lang="bg-BG" dirty="0">
                <a:solidFill>
                  <a:srgbClr val="3C7486"/>
                </a:solidFill>
                <a:latin typeface="Century" panose="02040604050505020304" pitchFamily="18" charset="0"/>
              </a:rPr>
              <a:t>sts are available to measure a person’s suitability for an entrepreneurial life, but these tests should be used only as a rough gauge.</a:t>
            </a:r>
          </a:p>
          <a:p>
            <a:pPr marL="342900" lvl="0" indent="-342900">
              <a:spcBef>
                <a:spcPts val="1200"/>
              </a:spcBef>
              <a:buFont typeface="+mj-lt"/>
              <a:buAutoNum type="arabicPeriod"/>
            </a:pPr>
            <a:r>
              <a:rPr lang="bg-BG" dirty="0">
                <a:solidFill>
                  <a:srgbClr val="3C7486"/>
                </a:solidFill>
                <a:latin typeface="Century" panose="02040604050505020304" pitchFamily="18" charset="0"/>
              </a:rPr>
              <a:t>Entrepreneurship runs in families. Children of business owners are more likely than others to start or purchase their own enterprises.</a:t>
            </a:r>
          </a:p>
        </p:txBody>
      </p:sp>
    </p:spTree>
    <p:extLst>
      <p:ext uri="{BB962C8B-B14F-4D97-AF65-F5344CB8AC3E}">
        <p14:creationId xmlns:p14="http://schemas.microsoft.com/office/powerpoint/2010/main" val="32544776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a:xfrm>
            <a:off x="628650" y="1601501"/>
            <a:ext cx="7886700" cy="497644"/>
          </a:xfrm>
        </p:spPr>
        <p:txBody>
          <a:bodyPr>
            <a:normAutofit/>
          </a:bodyPr>
          <a:lstStyle/>
          <a:p>
            <a:pPr>
              <a:lnSpc>
                <a:spcPct val="100000"/>
              </a:lnSpc>
              <a:spcBef>
                <a:spcPts val="1000"/>
              </a:spcBef>
            </a:pPr>
            <a:r>
              <a:rPr lang="en-US" sz="1900" b="1" dirty="0" smtClean="0">
                <a:solidFill>
                  <a:srgbClr val="3C7486"/>
                </a:solidFill>
                <a:latin typeface="Century" panose="02040604050505020304" pitchFamily="18" charset="0"/>
                <a:ea typeface="+mn-ea"/>
                <a:cs typeface="+mn-cs"/>
              </a:rPr>
              <a:t>The Team – Engage and Inspire</a:t>
            </a:r>
            <a:endParaRPr lang="el-GR" sz="1900" b="1" dirty="0">
              <a:solidFill>
                <a:srgbClr val="3C7486"/>
              </a:solidFill>
              <a:latin typeface="Century" panose="02040604050505020304" pitchFamily="18" charset="0"/>
              <a:ea typeface="+mn-ea"/>
              <a:cs typeface="+mn-cs"/>
            </a:endParaRPr>
          </a:p>
        </p:txBody>
      </p:sp>
      <p:sp>
        <p:nvSpPr>
          <p:cNvPr id="3" name="Θέση περιεχομένου 2"/>
          <p:cNvSpPr>
            <a:spLocks noGrp="1"/>
          </p:cNvSpPr>
          <p:nvPr>
            <p:ph sz="half" idx="1"/>
          </p:nvPr>
        </p:nvSpPr>
        <p:spPr>
          <a:xfrm>
            <a:off x="565039" y="2148714"/>
            <a:ext cx="8157541" cy="4244135"/>
          </a:xfrm>
        </p:spPr>
        <p:txBody>
          <a:bodyPr>
            <a:noAutofit/>
          </a:bodyPr>
          <a:lstStyle/>
          <a:p>
            <a:pPr marL="0" indent="0">
              <a:buNone/>
            </a:pPr>
            <a:r>
              <a:rPr lang="en-US" sz="1900" dirty="0" smtClean="0">
                <a:solidFill>
                  <a:srgbClr val="3C7486"/>
                </a:solidFill>
                <a:latin typeface="Century" panose="02040604050505020304" pitchFamily="18" charset="0"/>
              </a:rPr>
              <a:t>8</a:t>
            </a:r>
            <a:r>
              <a:rPr lang="bg-BG" sz="1900" dirty="0" smtClean="0">
                <a:solidFill>
                  <a:srgbClr val="3C7486"/>
                </a:solidFill>
                <a:latin typeface="Century" panose="02040604050505020304" pitchFamily="18" charset="0"/>
              </a:rPr>
              <a:t> </a:t>
            </a:r>
            <a:r>
              <a:rPr lang="bg-BG" sz="1900" dirty="0">
                <a:solidFill>
                  <a:srgbClr val="3C7486"/>
                </a:solidFill>
                <a:latin typeface="Century" panose="02040604050505020304" pitchFamily="18" charset="0"/>
              </a:rPr>
              <a:t>questions to answer as </a:t>
            </a:r>
            <a:r>
              <a:rPr lang="en-US" sz="1900" dirty="0">
                <a:solidFill>
                  <a:srgbClr val="3C7486"/>
                </a:solidFill>
                <a:latin typeface="Century" panose="02040604050505020304" pitchFamily="18" charset="0"/>
              </a:rPr>
              <a:t>entrepreneur</a:t>
            </a:r>
            <a:r>
              <a:rPr lang="bg-BG" sz="1900" dirty="0">
                <a:solidFill>
                  <a:srgbClr val="3C7486"/>
                </a:solidFill>
                <a:latin typeface="Century" panose="02040604050505020304" pitchFamily="18" charset="0"/>
              </a:rPr>
              <a:t> form</a:t>
            </a:r>
            <a:r>
              <a:rPr lang="en-US" sz="1900" dirty="0">
                <a:solidFill>
                  <a:srgbClr val="3C7486"/>
                </a:solidFill>
                <a:latin typeface="Century" panose="02040604050505020304" pitchFamily="18" charset="0"/>
              </a:rPr>
              <a:t>s</a:t>
            </a:r>
            <a:r>
              <a:rPr lang="bg-BG" sz="1900" dirty="0">
                <a:solidFill>
                  <a:srgbClr val="3C7486"/>
                </a:solidFill>
                <a:latin typeface="Century" panose="02040604050505020304" pitchFamily="18" charset="0"/>
              </a:rPr>
              <a:t> first employee team</a:t>
            </a:r>
            <a:r>
              <a:rPr lang="bg-BG" sz="1900" dirty="0" smtClean="0">
                <a:solidFill>
                  <a:srgbClr val="3C7486"/>
                </a:solidFill>
                <a:latin typeface="Century" panose="02040604050505020304" pitchFamily="18" charset="0"/>
              </a:rPr>
              <a:t>:</a:t>
            </a:r>
            <a:endParaRPr lang="en-US" sz="1900" dirty="0" smtClean="0">
              <a:solidFill>
                <a:srgbClr val="3C7486"/>
              </a:solidFill>
              <a:latin typeface="Century" panose="02040604050505020304" pitchFamily="18" charset="0"/>
            </a:endParaRPr>
          </a:p>
          <a:p>
            <a:pPr marL="0" indent="0">
              <a:buNone/>
            </a:pPr>
            <a:endParaRPr lang="bg-BG" sz="1900" dirty="0" smtClean="0">
              <a:solidFill>
                <a:srgbClr val="3C7486"/>
              </a:solidFill>
              <a:latin typeface="Century" panose="02040604050505020304" pitchFamily="18" charset="0"/>
            </a:endParaRPr>
          </a:p>
          <a:p>
            <a:pPr marL="342900" lvl="0" indent="-342900">
              <a:buFont typeface="+mj-lt"/>
              <a:buAutoNum type="arabicPeriod"/>
            </a:pPr>
            <a:r>
              <a:rPr lang="bg-BG" sz="1600" dirty="0" smtClean="0">
                <a:solidFill>
                  <a:srgbClr val="3C7486"/>
                </a:solidFill>
                <a:latin typeface="Century" panose="02040604050505020304" pitchFamily="18" charset="0"/>
              </a:rPr>
              <a:t>Do </a:t>
            </a:r>
            <a:r>
              <a:rPr lang="bg-BG" sz="1600" dirty="0">
                <a:solidFill>
                  <a:srgbClr val="3C7486"/>
                </a:solidFill>
                <a:latin typeface="Century" panose="02040604050505020304" pitchFamily="18" charset="0"/>
              </a:rPr>
              <a:t>you have a clear understanding of the skills you need from the team members?</a:t>
            </a:r>
          </a:p>
          <a:p>
            <a:pPr marL="342900" lvl="0" indent="-342900">
              <a:buFont typeface="+mj-lt"/>
              <a:buAutoNum type="arabicPeriod"/>
            </a:pPr>
            <a:r>
              <a:rPr lang="bg-BG" sz="1600" dirty="0">
                <a:solidFill>
                  <a:srgbClr val="3C7486"/>
                </a:solidFill>
                <a:latin typeface="Century" panose="02040604050505020304" pitchFamily="18" charset="0"/>
              </a:rPr>
              <a:t>Do you have a time frame in which to hire and train the team members?</a:t>
            </a:r>
          </a:p>
          <a:p>
            <a:pPr marL="342900" lvl="0" indent="-342900">
              <a:buFont typeface="+mj-lt"/>
              <a:buAutoNum type="arabicPeriod"/>
            </a:pPr>
            <a:r>
              <a:rPr lang="bg-BG" sz="1600" dirty="0">
                <a:solidFill>
                  <a:srgbClr val="3C7486"/>
                </a:solidFill>
                <a:latin typeface="Century" panose="02040604050505020304" pitchFamily="18" charset="0"/>
              </a:rPr>
              <a:t>Do you have a definite role and responsibility for each team member?</a:t>
            </a:r>
          </a:p>
          <a:p>
            <a:pPr marL="342900" lvl="0" indent="-342900">
              <a:buFont typeface="+mj-lt"/>
              <a:buAutoNum type="arabicPeriod"/>
            </a:pPr>
            <a:r>
              <a:rPr lang="bg-BG" sz="1600" dirty="0">
                <a:solidFill>
                  <a:srgbClr val="3C7486"/>
                </a:solidFill>
                <a:latin typeface="Century" panose="02040604050505020304" pitchFamily="18" charset="0"/>
              </a:rPr>
              <a:t>Do you have a plan of how you will integrate new employees into the team?</a:t>
            </a:r>
          </a:p>
          <a:p>
            <a:pPr marL="342900" lvl="0" indent="-342900">
              <a:buFont typeface="+mj-lt"/>
              <a:buAutoNum type="arabicPeriod"/>
            </a:pPr>
            <a:r>
              <a:rPr lang="bg-BG" sz="1600" dirty="0">
                <a:solidFill>
                  <a:srgbClr val="3C7486"/>
                </a:solidFill>
                <a:latin typeface="Century" panose="02040604050505020304" pitchFamily="18" charset="0"/>
              </a:rPr>
              <a:t>Do you have an ideal number of people in mind for your first team?</a:t>
            </a:r>
          </a:p>
          <a:p>
            <a:pPr marL="342900" lvl="0" indent="-342900">
              <a:buFont typeface="+mj-lt"/>
              <a:buAutoNum type="arabicPeriod"/>
            </a:pPr>
            <a:r>
              <a:rPr lang="bg-BG" sz="1600" dirty="0">
                <a:solidFill>
                  <a:srgbClr val="3C7486"/>
                </a:solidFill>
                <a:latin typeface="Century" panose="02040604050505020304" pitchFamily="18" charset="0"/>
              </a:rPr>
              <a:t>Do you have an idea of the time it will take you to bring the entire team up-to-speed?</a:t>
            </a:r>
          </a:p>
          <a:p>
            <a:pPr marL="342900" lvl="0" indent="-342900">
              <a:buFont typeface="+mj-lt"/>
              <a:buAutoNum type="arabicPeriod"/>
            </a:pPr>
            <a:r>
              <a:rPr lang="bg-BG" sz="1600" dirty="0">
                <a:solidFill>
                  <a:srgbClr val="3C7486"/>
                </a:solidFill>
                <a:latin typeface="Century" panose="02040604050505020304" pitchFamily="18" charset="0"/>
              </a:rPr>
              <a:t>Have you thought through how this team will change your role as the leader?</a:t>
            </a:r>
          </a:p>
          <a:p>
            <a:pPr marL="342900" lvl="0" indent="-342900">
              <a:buFont typeface="+mj-lt"/>
              <a:buAutoNum type="arabicPeriod"/>
            </a:pPr>
            <a:r>
              <a:rPr lang="bg-BG" sz="1600" dirty="0">
                <a:solidFill>
                  <a:srgbClr val="3C7486"/>
                </a:solidFill>
                <a:latin typeface="Century" panose="02040604050505020304" pitchFamily="18" charset="0"/>
              </a:rPr>
              <a:t>Who will be your first hire and why should they come first?</a:t>
            </a:r>
          </a:p>
          <a:p>
            <a:endParaRPr lang="bg-BG" sz="1200" dirty="0">
              <a:solidFill>
                <a:srgbClr val="3C7486"/>
              </a:solidFill>
              <a:latin typeface="Century" panose="02040604050505020304" pitchFamily="18" charset="0"/>
            </a:endParaRPr>
          </a:p>
        </p:txBody>
      </p:sp>
    </p:spTree>
    <p:extLst>
      <p:ext uri="{BB962C8B-B14F-4D97-AF65-F5344CB8AC3E}">
        <p14:creationId xmlns:p14="http://schemas.microsoft.com/office/powerpoint/2010/main" val="21744348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a:xfrm>
            <a:off x="612748" y="1450436"/>
            <a:ext cx="7886700" cy="497644"/>
          </a:xfrm>
        </p:spPr>
        <p:txBody>
          <a:bodyPr>
            <a:normAutofit/>
          </a:bodyPr>
          <a:lstStyle/>
          <a:p>
            <a:pPr>
              <a:lnSpc>
                <a:spcPct val="100000"/>
              </a:lnSpc>
              <a:spcBef>
                <a:spcPts val="1000"/>
              </a:spcBef>
            </a:pPr>
            <a:r>
              <a:rPr lang="en-GB" sz="1900" b="1" dirty="0" smtClean="0">
                <a:solidFill>
                  <a:srgbClr val="3C7486"/>
                </a:solidFill>
                <a:latin typeface="Century" panose="02040604050505020304" pitchFamily="18" charset="0"/>
                <a:ea typeface="+mn-ea"/>
                <a:cs typeface="+mn-cs"/>
              </a:rPr>
              <a:t>The </a:t>
            </a:r>
            <a:r>
              <a:rPr lang="en-GB" sz="1900" b="1" dirty="0">
                <a:solidFill>
                  <a:srgbClr val="3C7486"/>
                </a:solidFill>
                <a:latin typeface="Century" panose="02040604050505020304" pitchFamily="18" charset="0"/>
                <a:ea typeface="+mn-ea"/>
                <a:cs typeface="+mn-cs"/>
              </a:rPr>
              <a:t>right leadership approach for your </a:t>
            </a:r>
            <a:r>
              <a:rPr lang="en-GB" sz="1900" b="1" dirty="0" smtClean="0">
                <a:solidFill>
                  <a:srgbClr val="3C7486"/>
                </a:solidFill>
                <a:latin typeface="Century" panose="02040604050505020304" pitchFamily="18" charset="0"/>
                <a:ea typeface="+mn-ea"/>
                <a:cs typeface="+mn-cs"/>
              </a:rPr>
              <a:t>size</a:t>
            </a:r>
            <a:endParaRPr lang="el-GR" sz="1900" b="1" dirty="0">
              <a:solidFill>
                <a:srgbClr val="3C7486"/>
              </a:solidFill>
              <a:latin typeface="Century" panose="02040604050505020304" pitchFamily="18" charset="0"/>
              <a:ea typeface="+mn-ea"/>
              <a:cs typeface="+mn-cs"/>
            </a:endParaRPr>
          </a:p>
        </p:txBody>
      </p:sp>
      <p:graphicFrame>
        <p:nvGraphicFramePr>
          <p:cNvPr id="4" name="Group 3"/>
          <p:cNvGraphicFramePr>
            <a:graphicFrameLocks noGrp="1"/>
          </p:cNvGraphicFramePr>
          <p:nvPr>
            <p:extLst>
              <p:ext uri="{D42A27DB-BD31-4B8C-83A1-F6EECF244321}">
                <p14:modId xmlns:p14="http://schemas.microsoft.com/office/powerpoint/2010/main" val="4185346921"/>
              </p:ext>
            </p:extLst>
          </p:nvPr>
        </p:nvGraphicFramePr>
        <p:xfrm>
          <a:off x="588397" y="2027590"/>
          <a:ext cx="8245502" cy="4550797"/>
        </p:xfrm>
        <a:graphic>
          <a:graphicData uri="http://schemas.openxmlformats.org/drawingml/2006/table">
            <a:tbl>
              <a:tblPr/>
              <a:tblGrid>
                <a:gridCol w="4122751"/>
                <a:gridCol w="4122751"/>
              </a:tblGrid>
              <a:tr h="2142877">
                <a:tc>
                  <a:txBody>
                    <a:bodyPr/>
                    <a:lstStyle/>
                    <a:p>
                      <a:r>
                        <a:rPr lang="bg-BG" sz="1900" kern="1200" dirty="0" smtClean="0">
                          <a:solidFill>
                            <a:srgbClr val="3C7486"/>
                          </a:solidFill>
                          <a:latin typeface="Century" panose="02040604050505020304" pitchFamily="18" charset="0"/>
                          <a:ea typeface="+mn-ea"/>
                          <a:cs typeface="+mn-cs"/>
                        </a:rPr>
                        <a:t>Managing content</a:t>
                      </a:r>
                    </a:p>
                    <a:p>
                      <a:pPr marL="342900" marR="0" lvl="0" indent="-342900" algn="l" defTabSz="914400" rtl="0" eaLnBrk="1" fontAlgn="base" latinLnBrk="0" hangingPunct="1">
                        <a:lnSpc>
                          <a:spcPct val="100000"/>
                        </a:lnSpc>
                        <a:spcBef>
                          <a:spcPct val="20000"/>
                        </a:spcBef>
                        <a:spcAft>
                          <a:spcPct val="0"/>
                        </a:spcAft>
                        <a:buClr>
                          <a:schemeClr val="bg1">
                            <a:lumMod val="85000"/>
                          </a:schemeClr>
                        </a:buClr>
                        <a:buSzPct val="75000"/>
                        <a:buFont typeface="Arial" panose="020B0604020202020204" pitchFamily="34" charset="0"/>
                        <a:buChar char="•"/>
                        <a:tabLst/>
                      </a:pPr>
                      <a:r>
                        <a:rPr lang="bg-BG" sz="1900" kern="1200" dirty="0" smtClean="0">
                          <a:solidFill>
                            <a:srgbClr val="3C7486"/>
                          </a:solidFill>
                          <a:latin typeface="Century" panose="02040604050505020304" pitchFamily="18" charset="0"/>
                          <a:ea typeface="+mn-ea"/>
                          <a:cs typeface="+mn-cs"/>
                        </a:rPr>
                        <a:t>The most direct approach to getting things done is to do them yourself or to directly supervise those who do. </a:t>
                      </a:r>
                      <a:endParaRPr lang="en-US" sz="1900" kern="1200" dirty="0" smtClean="0">
                        <a:solidFill>
                          <a:srgbClr val="3C7486"/>
                        </a:solidFill>
                        <a:latin typeface="Century" panose="02040604050505020304" pitchFamily="18" charset="0"/>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bg1">
                            <a:lumMod val="85000"/>
                          </a:schemeClr>
                        </a:buClr>
                        <a:buSzPct val="75000"/>
                        <a:buFont typeface="Arial" panose="020B0604020202020204" pitchFamily="34" charset="0"/>
                        <a:buChar char="•"/>
                        <a:tabLst/>
                      </a:pPr>
                      <a:r>
                        <a:rPr lang="en-US" sz="1900" kern="1200" dirty="0" smtClean="0">
                          <a:solidFill>
                            <a:srgbClr val="3C7486"/>
                          </a:solidFill>
                          <a:latin typeface="Century" panose="02040604050505020304" pitchFamily="18" charset="0"/>
                          <a:ea typeface="+mn-ea"/>
                          <a:cs typeface="+mn-cs"/>
                        </a:rPr>
                        <a:t>It gives you control.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lang="bg-BG" sz="1900" kern="1200" dirty="0" smtClean="0">
                          <a:solidFill>
                            <a:srgbClr val="3C7486"/>
                          </a:solidFill>
                          <a:latin typeface="Century" panose="02040604050505020304" pitchFamily="18" charset="0"/>
                          <a:ea typeface="+mn-ea"/>
                          <a:cs typeface="+mn-cs"/>
                        </a:rPr>
                        <a:t>Managing behaviors</a:t>
                      </a:r>
                      <a:endParaRPr lang="en-US" sz="1900" kern="1200" dirty="0" smtClean="0">
                        <a:solidFill>
                          <a:srgbClr val="3C7486"/>
                        </a:solidFill>
                        <a:latin typeface="Century" panose="02040604050505020304" pitchFamily="18" charset="0"/>
                        <a:ea typeface="+mn-ea"/>
                        <a:cs typeface="+mn-cs"/>
                      </a:endParaRPr>
                    </a:p>
                    <a:p>
                      <a:pPr marL="342900" indent="-342900">
                        <a:buClr>
                          <a:schemeClr val="bg1">
                            <a:lumMod val="85000"/>
                          </a:schemeClr>
                        </a:buClr>
                        <a:buFont typeface="Arial" panose="020B0604020202020204" pitchFamily="34" charset="0"/>
                        <a:buChar char="•"/>
                      </a:pPr>
                      <a:r>
                        <a:rPr lang="en-US" sz="1900" kern="1200" dirty="0" smtClean="0">
                          <a:solidFill>
                            <a:srgbClr val="3C7486"/>
                          </a:solidFill>
                          <a:latin typeface="Century" panose="02040604050505020304" pitchFamily="18" charset="0"/>
                          <a:ea typeface="+mn-ea"/>
                          <a:cs typeface="+mn-cs"/>
                        </a:rPr>
                        <a:t>S</a:t>
                      </a:r>
                      <a:r>
                        <a:rPr lang="bg-BG" sz="1900" kern="1200" dirty="0" smtClean="0">
                          <a:solidFill>
                            <a:srgbClr val="3C7486"/>
                          </a:solidFill>
                          <a:latin typeface="Century" panose="02040604050505020304" pitchFamily="18" charset="0"/>
                          <a:ea typeface="+mn-ea"/>
                          <a:cs typeface="+mn-cs"/>
                        </a:rPr>
                        <a:t>pecify how people should behave; identify the behaviors that lead to success and codify them through policies, rules, and procedures that employees are told to follow. </a:t>
                      </a:r>
                      <a:endParaRPr lang="bg-BG" sz="1900" kern="1200" dirty="0">
                        <a:solidFill>
                          <a:srgbClr val="3C7486"/>
                        </a:solidFill>
                        <a:latin typeface="Century" panose="02040604050505020304" pitchFamily="18" charset="0"/>
                        <a:ea typeface="+mn-ea"/>
                        <a:cs typeface="+mn-cs"/>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42877">
                <a:tc>
                  <a:txBody>
                    <a:bodyPr/>
                    <a:lstStyle/>
                    <a:p>
                      <a:r>
                        <a:rPr lang="bg-BG" sz="1900" kern="1200" dirty="0" smtClean="0">
                          <a:solidFill>
                            <a:srgbClr val="3C7486"/>
                          </a:solidFill>
                          <a:latin typeface="Century" panose="02040604050505020304" pitchFamily="18" charset="0"/>
                          <a:ea typeface="+mn-ea"/>
                          <a:cs typeface="+mn-cs"/>
                        </a:rPr>
                        <a:t>Managing </a:t>
                      </a:r>
                      <a:r>
                        <a:rPr lang="en-US" sz="1900" kern="1200" dirty="0" smtClean="0">
                          <a:solidFill>
                            <a:srgbClr val="3C7486"/>
                          </a:solidFill>
                          <a:latin typeface="Century" panose="02040604050505020304" pitchFamily="18" charset="0"/>
                          <a:ea typeface="+mn-ea"/>
                          <a:cs typeface="+mn-cs"/>
                        </a:rPr>
                        <a:t>results</a:t>
                      </a:r>
                    </a:p>
                    <a:p>
                      <a:pPr marL="342900" indent="-342900">
                        <a:buClr>
                          <a:schemeClr val="bg1">
                            <a:lumMod val="75000"/>
                          </a:schemeClr>
                        </a:buClr>
                        <a:buFont typeface="Arial" panose="020B0604020202020204" pitchFamily="34" charset="0"/>
                        <a:buChar char="•"/>
                      </a:pPr>
                      <a:r>
                        <a:rPr lang="bg-BG" sz="1900" kern="1200" dirty="0" smtClean="0">
                          <a:solidFill>
                            <a:srgbClr val="3C7486"/>
                          </a:solidFill>
                          <a:latin typeface="Century" panose="02040604050505020304" pitchFamily="18" charset="0"/>
                          <a:ea typeface="+mn-ea"/>
                          <a:cs typeface="+mn-cs"/>
                        </a:rPr>
                        <a:t>The leader tells the employees what the result should look like and gives them the responsibility for producing it. </a:t>
                      </a:r>
                      <a:endParaRPr lang="en-US" sz="1900" kern="1200" dirty="0" smtClean="0">
                        <a:solidFill>
                          <a:srgbClr val="3C7486"/>
                        </a:solidFill>
                        <a:latin typeface="Century" panose="02040604050505020304" pitchFamily="18" charset="0"/>
                        <a:ea typeface="+mn-ea"/>
                        <a:cs typeface="+mn-cs"/>
                      </a:endParaRPr>
                    </a:p>
                    <a:p>
                      <a:pPr marL="342900" indent="-342900">
                        <a:buClr>
                          <a:schemeClr val="bg1">
                            <a:lumMod val="75000"/>
                          </a:schemeClr>
                        </a:buClr>
                        <a:buFont typeface="Arial" panose="020B0604020202020204" pitchFamily="34" charset="0"/>
                        <a:buChar char="•"/>
                      </a:pPr>
                      <a:r>
                        <a:rPr lang="en-US" sz="1900" kern="1200" dirty="0" smtClean="0">
                          <a:solidFill>
                            <a:srgbClr val="3C7486"/>
                          </a:solidFill>
                          <a:latin typeface="Century" panose="02040604050505020304" pitchFamily="18" charset="0"/>
                          <a:ea typeface="+mn-ea"/>
                          <a:cs typeface="+mn-cs"/>
                        </a:rPr>
                        <a:t>Team</a:t>
                      </a:r>
                      <a:r>
                        <a:rPr lang="en-US" sz="1900" kern="1200" baseline="0" dirty="0" smtClean="0">
                          <a:solidFill>
                            <a:srgbClr val="3C7486"/>
                          </a:solidFill>
                          <a:latin typeface="Century" panose="02040604050505020304" pitchFamily="18" charset="0"/>
                          <a:ea typeface="+mn-ea"/>
                          <a:cs typeface="+mn-cs"/>
                        </a:rPr>
                        <a:t> members get freedom and feel trusted.</a:t>
                      </a:r>
                      <a:endParaRPr lang="bg-BG" sz="1900" kern="1200" dirty="0" smtClean="0">
                        <a:solidFill>
                          <a:srgbClr val="3C7486"/>
                        </a:solidFill>
                        <a:latin typeface="Century" panose="02040604050505020304" pitchFamily="18" charset="0"/>
                        <a:ea typeface="+mn-ea"/>
                        <a:cs typeface="+mn-cs"/>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r>
                        <a:rPr lang="bg-BG" sz="1900" kern="1200" dirty="0" smtClean="0">
                          <a:solidFill>
                            <a:srgbClr val="3C7486"/>
                          </a:solidFill>
                          <a:latin typeface="Century" panose="02040604050505020304" pitchFamily="18" charset="0"/>
                          <a:ea typeface="+mn-ea"/>
                          <a:cs typeface="+mn-cs"/>
                        </a:rPr>
                        <a:t>Managing </a:t>
                      </a:r>
                      <a:r>
                        <a:rPr lang="en-US" sz="1900" kern="1200" dirty="0" smtClean="0">
                          <a:solidFill>
                            <a:srgbClr val="3C7486"/>
                          </a:solidFill>
                          <a:latin typeface="Century" panose="02040604050505020304" pitchFamily="18" charset="0"/>
                          <a:ea typeface="+mn-ea"/>
                          <a:cs typeface="+mn-cs"/>
                        </a:rPr>
                        <a:t>context</a:t>
                      </a:r>
                    </a:p>
                    <a:p>
                      <a:pPr marL="342900" indent="-342900">
                        <a:buClr>
                          <a:schemeClr val="bg1">
                            <a:lumMod val="75000"/>
                          </a:schemeClr>
                        </a:buClr>
                        <a:buFont typeface="Arial" panose="020B0604020202020204" pitchFamily="34" charset="0"/>
                        <a:buChar char="•"/>
                      </a:pPr>
                      <a:r>
                        <a:rPr lang="en-US" sz="1900" kern="1200" dirty="0" smtClean="0">
                          <a:solidFill>
                            <a:srgbClr val="3C7486"/>
                          </a:solidFill>
                          <a:latin typeface="Century" panose="02040604050505020304" pitchFamily="18" charset="0"/>
                          <a:ea typeface="+mn-ea"/>
                          <a:cs typeface="+mn-cs"/>
                        </a:rPr>
                        <a:t>Leaders</a:t>
                      </a:r>
                      <a:r>
                        <a:rPr lang="en-US" sz="1900" kern="1200" baseline="0" dirty="0" smtClean="0">
                          <a:solidFill>
                            <a:srgbClr val="3C7486"/>
                          </a:solidFill>
                          <a:latin typeface="Century" panose="02040604050505020304" pitchFamily="18" charset="0"/>
                          <a:ea typeface="+mn-ea"/>
                          <a:cs typeface="+mn-cs"/>
                        </a:rPr>
                        <a:t> f</a:t>
                      </a:r>
                      <a:r>
                        <a:rPr lang="bg-BG" sz="1900" kern="1200" dirty="0" smtClean="0">
                          <a:solidFill>
                            <a:srgbClr val="3C7486"/>
                          </a:solidFill>
                          <a:latin typeface="Century" panose="02040604050505020304" pitchFamily="18" charset="0"/>
                          <a:ea typeface="+mn-ea"/>
                          <a:cs typeface="+mn-cs"/>
                        </a:rPr>
                        <a:t>ocus on results, but they seek it more broadly by shaping the culture, values, and structure of the organization.</a:t>
                      </a:r>
                      <a:endParaRPr lang="en-US" sz="1900" kern="1200" dirty="0" smtClean="0">
                        <a:solidFill>
                          <a:srgbClr val="3C7486"/>
                        </a:solidFill>
                        <a:latin typeface="Century" panose="02040604050505020304" pitchFamily="18" charset="0"/>
                        <a:ea typeface="+mn-ea"/>
                        <a:cs typeface="+mn-cs"/>
                      </a:endParaRPr>
                    </a:p>
                    <a:p>
                      <a:pPr marL="342900" indent="-342900">
                        <a:buClr>
                          <a:schemeClr val="bg1">
                            <a:lumMod val="75000"/>
                          </a:schemeClr>
                        </a:buClr>
                        <a:buFont typeface="Arial" panose="020B0604020202020204" pitchFamily="34" charset="0"/>
                        <a:buChar char="•"/>
                      </a:pPr>
                      <a:r>
                        <a:rPr lang="en-US" sz="1900" kern="1200" dirty="0" smtClean="0">
                          <a:solidFill>
                            <a:srgbClr val="3C7486"/>
                          </a:solidFill>
                          <a:latin typeface="Century" panose="02040604050505020304" pitchFamily="18" charset="0"/>
                          <a:ea typeface="+mn-ea"/>
                          <a:cs typeface="+mn-cs"/>
                        </a:rPr>
                        <a:t>Creating</a:t>
                      </a:r>
                      <a:r>
                        <a:rPr lang="en-US" sz="1900" kern="1200" baseline="0" dirty="0" smtClean="0">
                          <a:solidFill>
                            <a:srgbClr val="3C7486"/>
                          </a:solidFill>
                          <a:latin typeface="Century" panose="02040604050505020304" pitchFamily="18" charset="0"/>
                          <a:ea typeface="+mn-ea"/>
                          <a:cs typeface="+mn-cs"/>
                        </a:rPr>
                        <a:t> attractive environment to engage and inspire.</a:t>
                      </a:r>
                      <a:endParaRPr lang="bg-BG" sz="1900" kern="1200" dirty="0" smtClean="0">
                        <a:solidFill>
                          <a:srgbClr val="3C7486"/>
                        </a:solidFill>
                        <a:latin typeface="Century" panose="02040604050505020304" pitchFamily="18" charset="0"/>
                        <a:ea typeface="+mn-ea"/>
                        <a:cs typeface="+mn-cs"/>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561838229"/>
      </p:ext>
    </p:extLst>
  </p:cSld>
  <p:clrMapOvr>
    <a:masterClrMapping/>
  </p:clrMapOvr>
  <p:timing>
    <p:tnLst>
      <p:par>
        <p:cTn id="1" dur="indefinite" restart="never" nodeType="tmRoot"/>
      </p:par>
    </p:tnLst>
  </p:timing>
</p:sld>
</file>

<file path=ppt/theme/theme1.xml><?xml version="1.0" encoding="utf-8"?>
<a:theme xmlns:a="http://schemas.openxmlformats.org/drawingml/2006/main" name="Θέμα του Office">
  <a:themeElements>
    <a:clrScheme name="Θέμα του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Θέμα του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Θέμα του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Θέμα του Office">
  <a:themeElements>
    <a:clrScheme name="Θέμα του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Θέμα του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Θέμα του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Θέμα του Office">
  <a:themeElements>
    <a:clrScheme name="Θέμα του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Θέμα του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Θέμα του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Θέμα του Office">
  <a:themeElements>
    <a:clrScheme name="Θέμα του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Θέμα του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Θέμα του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9_Θέμα του Office">
  <a:themeElements>
    <a:clrScheme name="Θέμα του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Θέμα του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Θέμα του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0_Θέμα του Office">
  <a:themeElements>
    <a:clrScheme name="Θέμα του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Θέμα του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Θέμα του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1_Θέμα του Office">
  <a:themeElements>
    <a:clrScheme name="Θέμα του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Θέμα του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Θέμα του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2_Θέμα του Office">
  <a:themeElements>
    <a:clrScheme name="Θέμα του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Θέμα του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Θέμα του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3_Θέμα του Office">
  <a:themeElements>
    <a:clrScheme name="Θέμα του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Θέμα του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Θέμα του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1298</TotalTime>
  <Words>1077</Words>
  <Application>Microsoft Office PowerPoint</Application>
  <PresentationFormat>On-screen Show (4:3)</PresentationFormat>
  <Paragraphs>189</Paragraphs>
  <Slides>17</Slides>
  <Notes>0</Notes>
  <HiddenSlides>0</HiddenSlides>
  <MMClips>0</MMClips>
  <ScaleCrop>false</ScaleCrop>
  <HeadingPairs>
    <vt:vector size="4" baseType="variant">
      <vt:variant>
        <vt:lpstr>Theme</vt:lpstr>
      </vt:variant>
      <vt:variant>
        <vt:i4>9</vt:i4>
      </vt:variant>
      <vt:variant>
        <vt:lpstr>Slide Titles</vt:lpstr>
      </vt:variant>
      <vt:variant>
        <vt:i4>17</vt:i4>
      </vt:variant>
    </vt:vector>
  </HeadingPairs>
  <TitlesOfParts>
    <vt:vector size="26" baseType="lpstr">
      <vt:lpstr>Θέμα του Office</vt:lpstr>
      <vt:lpstr>1_Θέμα του Office</vt:lpstr>
      <vt:lpstr>2_Θέμα του Office</vt:lpstr>
      <vt:lpstr>3_Θέμα του Office</vt:lpstr>
      <vt:lpstr>9_Θέμα του Office</vt:lpstr>
      <vt:lpstr>10_Θέμα του Office</vt:lpstr>
      <vt:lpstr>11_Θέμα του Office</vt:lpstr>
      <vt:lpstr>12_Θέμα του Office</vt:lpstr>
      <vt:lpstr>13_Θέμα του Office</vt:lpstr>
      <vt:lpstr>PowerPoint Presentation</vt:lpstr>
      <vt:lpstr>PowerPoint Presentation</vt:lpstr>
      <vt:lpstr>Definition of Entrepreneur: An entrepreneur is a person, a legal person or an organizational unit without legal personality, who engages in a business activity while earning a living. The Participation is called entrepreneurship. In other words, an entrepreneur risks money and time to start and manage their own business.</vt:lpstr>
      <vt:lpstr>Features of the newly started enterprise</vt:lpstr>
      <vt:lpstr>Enterprise Stakeholders</vt:lpstr>
      <vt:lpstr>Main Characteristics of an Entrepreneur</vt:lpstr>
      <vt:lpstr>Main Characteristics of an Entrepreneur (2)</vt:lpstr>
      <vt:lpstr>The Team – Engage and Inspire</vt:lpstr>
      <vt:lpstr>The right leadership approach for your size</vt:lpstr>
      <vt:lpstr>Results of Effective Team Management</vt:lpstr>
      <vt:lpstr>Managing a Growing Business</vt:lpstr>
      <vt:lpstr>Strategic Planning</vt:lpstr>
      <vt:lpstr>The Importance of Risk Management</vt:lpstr>
      <vt:lpstr>Allocation of Resources</vt:lpstr>
      <vt:lpstr>Coordination and Control</vt:lpstr>
      <vt:lpstr>Performance Evaluation</vt:lpstr>
      <vt:lpstr>Economic Moat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Παρουσίαση του PowerPoint</dc:title>
  <dc:creator>Liubov</dc:creator>
  <cp:lastModifiedBy>User</cp:lastModifiedBy>
  <cp:revision>47</cp:revision>
  <dcterms:created xsi:type="dcterms:W3CDTF">2018-04-11T10:41:41Z</dcterms:created>
  <dcterms:modified xsi:type="dcterms:W3CDTF">2019-01-07T15:21:18Z</dcterms:modified>
</cp:coreProperties>
</file>