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7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slides/slide70.xml" ContentType="application/vnd.openxmlformats-officedocument.presentationml.slide+xml"/>
  <Override PartName="/ppt/notesMasters/notesMaster1.xml" ContentType="application/vnd.openxmlformats-officedocument.presentationml.notesMaster+xml"/>
  <Default Extension="fntdata" ContentType="application/x-fontdata"/>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diagrams/layout1.xml" ContentType="application/vnd.openxmlformats-officedocument.drawingml.diagramLayout+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Layouts/slideLayout3.xml" ContentType="application/vnd.openxmlformats-officedocument.presentationml.slideLayout+xml"/>
  <Override PartName="/ppt/diagrams/quickStyle1.xml" ContentType="application/vnd.openxmlformats-officedocument.drawingml.diagramStyle+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diagrams/data1.xml" ContentType="application/vnd.openxmlformats-officedocument.drawingml.diagramData+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0" r:id="rId1"/>
  </p:sldMasterIdLst>
  <p:notesMasterIdLst>
    <p:notesMasterId r:id="rId74"/>
  </p:notesMasterIdLst>
  <p:sldIdLst>
    <p:sldId id="256" r:id="rId2"/>
    <p:sldId id="258" r:id="rId3"/>
    <p:sldId id="257"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80" r:id="rId25"/>
    <p:sldId id="279" r:id="rId26"/>
    <p:sldId id="281" r:id="rId27"/>
    <p:sldId id="282" r:id="rId28"/>
    <p:sldId id="283" r:id="rId29"/>
    <p:sldId id="284" r:id="rId30"/>
    <p:sldId id="285" r:id="rId31"/>
    <p:sldId id="286" r:id="rId32"/>
    <p:sldId id="287" r:id="rId33"/>
    <p:sldId id="288" r:id="rId34"/>
    <p:sldId id="289" r:id="rId35"/>
    <p:sldId id="290" r:id="rId36"/>
    <p:sldId id="322" r:id="rId37"/>
    <p:sldId id="291" r:id="rId38"/>
    <p:sldId id="292" r:id="rId39"/>
    <p:sldId id="293" r:id="rId40"/>
    <p:sldId id="294" r:id="rId41"/>
    <p:sldId id="295" r:id="rId42"/>
    <p:sldId id="296" r:id="rId43"/>
    <p:sldId id="297" r:id="rId44"/>
    <p:sldId id="298" r:id="rId45"/>
    <p:sldId id="299" r:id="rId46"/>
    <p:sldId id="300" r:id="rId47"/>
    <p:sldId id="301" r:id="rId48"/>
    <p:sldId id="302" r:id="rId49"/>
    <p:sldId id="323" r:id="rId50"/>
    <p:sldId id="324" r:id="rId51"/>
    <p:sldId id="325" r:id="rId52"/>
    <p:sldId id="326" r:id="rId53"/>
    <p:sldId id="327" r:id="rId54"/>
    <p:sldId id="328" r:id="rId55"/>
    <p:sldId id="329" r:id="rId56"/>
    <p:sldId id="348" r:id="rId57"/>
    <p:sldId id="330" r:id="rId58"/>
    <p:sldId id="331" r:id="rId59"/>
    <p:sldId id="332" r:id="rId60"/>
    <p:sldId id="349" r:id="rId61"/>
    <p:sldId id="333" r:id="rId62"/>
    <p:sldId id="334" r:id="rId63"/>
    <p:sldId id="335" r:id="rId64"/>
    <p:sldId id="336" r:id="rId65"/>
    <p:sldId id="337" r:id="rId66"/>
    <p:sldId id="338" r:id="rId67"/>
    <p:sldId id="339" r:id="rId68"/>
    <p:sldId id="351" r:id="rId69"/>
    <p:sldId id="340" r:id="rId70"/>
    <p:sldId id="350" r:id="rId71"/>
    <p:sldId id="341" r:id="rId72"/>
    <p:sldId id="342" r:id="rId73"/>
  </p:sldIdLst>
  <p:sldSz cx="9144000" cy="6858000" type="screen4x3"/>
  <p:notesSz cx="6645275" cy="9777413"/>
  <p:embeddedFontLst>
    <p:embeddedFont>
      <p:font typeface="ＭＳ Ｐゴシック" pitchFamily="34" charset="-128"/>
      <p:regular r:id="rId75"/>
    </p:embeddedFont>
    <p:embeddedFont>
      <p:font typeface="ＭＳ 明朝" pitchFamily="49" charset="-128"/>
      <p:regular r:id="rId76"/>
    </p:embeddedFont>
    <p:embeddedFont>
      <p:font typeface="Arial Narrow" pitchFamily="34" charset="0"/>
      <p:regular r:id="rId77"/>
      <p:bold r:id="rId78"/>
      <p:italic r:id="rId79"/>
      <p:boldItalic r:id="rId80"/>
    </p:embeddedFont>
    <p:embeddedFont>
      <p:font typeface="Calibri" pitchFamily="34" charset="0"/>
      <p:regular r:id="rId81"/>
      <p:bold r:id="rId82"/>
      <p:italic r:id="rId83"/>
      <p:boldItalic r:id="rId84"/>
    </p:embeddedFont>
  </p:embeddedFontLst>
  <p:defaultTextStyle>
    <a:defPPr>
      <a:defRPr lang="en-GB"/>
    </a:defPPr>
    <a:lvl1pPr algn="l" rtl="0" fontAlgn="base">
      <a:spcBef>
        <a:spcPct val="0"/>
      </a:spcBef>
      <a:spcAft>
        <a:spcPct val="0"/>
      </a:spcAft>
      <a:defRPr sz="2400" kern="1200">
        <a:solidFill>
          <a:schemeClr val="tx1"/>
        </a:solidFill>
        <a:latin typeface="Arial Narrow" charset="0"/>
        <a:ea typeface="ＭＳ Ｐゴシック" charset="0"/>
        <a:cs typeface="+mn-cs"/>
      </a:defRPr>
    </a:lvl1pPr>
    <a:lvl2pPr marL="457200" algn="l" rtl="0" fontAlgn="base">
      <a:spcBef>
        <a:spcPct val="0"/>
      </a:spcBef>
      <a:spcAft>
        <a:spcPct val="0"/>
      </a:spcAft>
      <a:defRPr sz="2400" kern="1200">
        <a:solidFill>
          <a:schemeClr val="tx1"/>
        </a:solidFill>
        <a:latin typeface="Arial Narrow" charset="0"/>
        <a:ea typeface="ＭＳ Ｐゴシック" charset="0"/>
        <a:cs typeface="+mn-cs"/>
      </a:defRPr>
    </a:lvl2pPr>
    <a:lvl3pPr marL="914400" algn="l" rtl="0" fontAlgn="base">
      <a:spcBef>
        <a:spcPct val="0"/>
      </a:spcBef>
      <a:spcAft>
        <a:spcPct val="0"/>
      </a:spcAft>
      <a:defRPr sz="2400" kern="1200">
        <a:solidFill>
          <a:schemeClr val="tx1"/>
        </a:solidFill>
        <a:latin typeface="Arial Narrow" charset="0"/>
        <a:ea typeface="ＭＳ Ｐゴシック" charset="0"/>
        <a:cs typeface="+mn-cs"/>
      </a:defRPr>
    </a:lvl3pPr>
    <a:lvl4pPr marL="1371600" algn="l" rtl="0" fontAlgn="base">
      <a:spcBef>
        <a:spcPct val="0"/>
      </a:spcBef>
      <a:spcAft>
        <a:spcPct val="0"/>
      </a:spcAft>
      <a:defRPr sz="2400" kern="1200">
        <a:solidFill>
          <a:schemeClr val="tx1"/>
        </a:solidFill>
        <a:latin typeface="Arial Narrow" charset="0"/>
        <a:ea typeface="ＭＳ Ｐゴシック" charset="0"/>
        <a:cs typeface="+mn-cs"/>
      </a:defRPr>
    </a:lvl4pPr>
    <a:lvl5pPr marL="1828800" algn="l" rtl="0" fontAlgn="base">
      <a:spcBef>
        <a:spcPct val="0"/>
      </a:spcBef>
      <a:spcAft>
        <a:spcPct val="0"/>
      </a:spcAft>
      <a:defRPr sz="2400" kern="1200">
        <a:solidFill>
          <a:schemeClr val="tx1"/>
        </a:solidFill>
        <a:latin typeface="Arial Narrow" charset="0"/>
        <a:ea typeface="ＭＳ Ｐゴシック" charset="0"/>
        <a:cs typeface="+mn-cs"/>
      </a:defRPr>
    </a:lvl5pPr>
    <a:lvl6pPr marL="2286000" algn="l" defTabSz="457200" rtl="0" eaLnBrk="1" latinLnBrk="0" hangingPunct="1">
      <a:defRPr sz="2400" kern="1200">
        <a:solidFill>
          <a:schemeClr val="tx1"/>
        </a:solidFill>
        <a:latin typeface="Arial Narrow" charset="0"/>
        <a:ea typeface="ＭＳ Ｐゴシック" charset="0"/>
        <a:cs typeface="+mn-cs"/>
      </a:defRPr>
    </a:lvl6pPr>
    <a:lvl7pPr marL="2743200" algn="l" defTabSz="457200" rtl="0" eaLnBrk="1" latinLnBrk="0" hangingPunct="1">
      <a:defRPr sz="2400" kern="1200">
        <a:solidFill>
          <a:schemeClr val="tx1"/>
        </a:solidFill>
        <a:latin typeface="Arial Narrow" charset="0"/>
        <a:ea typeface="ＭＳ Ｐゴシック" charset="0"/>
        <a:cs typeface="+mn-cs"/>
      </a:defRPr>
    </a:lvl7pPr>
    <a:lvl8pPr marL="3200400" algn="l" defTabSz="457200" rtl="0" eaLnBrk="1" latinLnBrk="0" hangingPunct="1">
      <a:defRPr sz="2400" kern="1200">
        <a:solidFill>
          <a:schemeClr val="tx1"/>
        </a:solidFill>
        <a:latin typeface="Arial Narrow" charset="0"/>
        <a:ea typeface="ＭＳ Ｐゴシック" charset="0"/>
        <a:cs typeface="+mn-cs"/>
      </a:defRPr>
    </a:lvl8pPr>
    <a:lvl9pPr marL="3657600" algn="l" defTabSz="457200" rtl="0" eaLnBrk="1" latinLnBrk="0" hangingPunct="1">
      <a:defRPr sz="2400" kern="1200">
        <a:solidFill>
          <a:schemeClr val="tx1"/>
        </a:solidFill>
        <a:latin typeface="Arial Narrow" charset="0"/>
        <a:ea typeface="ＭＳ Ｐゴシック" charset="0"/>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B71F9"/>
    <a:srgbClr val="DC38EB"/>
  </p:clrMru>
  <p:extLst>
    <p:ext uri="{E76CE94A-603C-4142-B9EB-6D1370010A27}">
      <p14:discardImageEditData xmlns:p14="http://schemas.microsoft.com/office/powerpoint/2010/main" xmlns="" val="0"/>
    </p:ext>
    <p:ext uri="{D31A062A-798A-4329-ABDD-BBA856620510}">
      <p14:defaultImageDpi xmlns:p14="http://schemas.microsoft.com/office/powerpoint/2010/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59" autoAdjust="0"/>
    <p:restoredTop sz="94749" autoAdjust="0"/>
  </p:normalViewPr>
  <p:slideViewPr>
    <p:cSldViewPr snapToGrid="0" snapToObjects="1">
      <p:cViewPr>
        <p:scale>
          <a:sx n="75" d="100"/>
          <a:sy n="75" d="100"/>
        </p:scale>
        <p:origin x="-2664" y="-88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font" Target="fonts/font2.fntdata"/><Relationship Id="rId84" Type="http://schemas.openxmlformats.org/officeDocument/2006/relationships/font" Target="fonts/font10.fntdata"/><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notesMaster" Target="notesMasters/notesMaster1.xml"/><Relationship Id="rId79" Type="http://schemas.openxmlformats.org/officeDocument/2006/relationships/font" Target="fonts/font5.fntdata"/><Relationship Id="rId87" Type="http://schemas.openxmlformats.org/officeDocument/2006/relationships/theme" Target="theme/theme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font" Target="fonts/font8.fntdata"/><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font" Target="fonts/font3.fntdata"/><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font" Target="fonts/font6.fntdata"/><Relationship Id="rId85"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font" Target="fonts/font1.fntdata"/><Relationship Id="rId83" Type="http://schemas.openxmlformats.org/officeDocument/2006/relationships/font" Target="fonts/font9.fntdata"/><Relationship Id="rId88"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font" Target="fonts/font4.fntdata"/><Relationship Id="rId81" Type="http://schemas.openxmlformats.org/officeDocument/2006/relationships/font" Target="fonts/font7.fntdata"/><Relationship Id="rId86"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accent5_5">
  <dgm:title val=""/>
  <dgm:desc val=""/>
  <dgm:catLst>
    <dgm:cat type="accent5" pri="11500"/>
  </dgm:catLst>
  <dgm:styleLbl name="node0">
    <dgm:fillClrLst meth="cycle">
      <a:schemeClr val="accent5">
        <a:alpha val="80000"/>
      </a:schemeClr>
    </dgm:fillClrLst>
    <dgm:linClrLst meth="repeat">
      <a:schemeClr val="lt1"/>
    </dgm:linClrLst>
    <dgm:effectClrLst/>
    <dgm:txLinClrLst/>
    <dgm:txFillClrLst/>
    <dgm:txEffectClrLst/>
  </dgm:styleLbl>
  <dgm:styleLbl name="node1">
    <dgm:fillClrLst>
      <a:schemeClr val="accent5">
        <a:alpha val="90000"/>
      </a:schemeClr>
      <a:schemeClr val="accent5">
        <a:alpha val="50000"/>
      </a:schemeClr>
    </dgm:fillClrLst>
    <dgm:linClrLst meth="repeat">
      <a:schemeClr val="lt1"/>
    </dgm:linClrLst>
    <dgm:effectClrLst/>
    <dgm:txLinClrLst/>
    <dgm:txFillClrLst/>
    <dgm:txEffectClrLst/>
  </dgm:styleLbl>
  <dgm:styleLbl name="alignNode1">
    <dgm:fillClrLst>
      <a:schemeClr val="accent5">
        <a:alpha val="90000"/>
      </a:schemeClr>
      <a:schemeClr val="accent5">
        <a:alpha val="50000"/>
      </a:schemeClr>
    </dgm:fillClrLst>
    <dgm:linClrLst>
      <a:schemeClr val="accent5">
        <a:alpha val="90000"/>
      </a:schemeClr>
      <a:schemeClr val="accent5">
        <a:alpha val="50000"/>
      </a:schemeClr>
    </dgm:linClrLst>
    <dgm:effectClrLst/>
    <dgm:txLinClrLst/>
    <dgm:txFillClrLst/>
    <dgm:txEffectClrLst/>
  </dgm:styleLbl>
  <dgm:styleLbl name="lnNode1">
    <dgm:fillClrLst>
      <a:schemeClr val="accent5">
        <a:shade val="90000"/>
      </a:schemeClr>
      <a:schemeClr val="accent5">
        <a:alpha val="50000"/>
        <a:tint val="50000"/>
      </a:schemeClr>
    </dgm:fillClrLst>
    <dgm:linClrLst meth="repeat">
      <a:schemeClr val="lt1"/>
    </dgm:linClrLst>
    <dgm:effectClrLst/>
    <dgm:txLinClrLst/>
    <dgm:txFillClrLst/>
    <dgm:txEffectClrLst/>
  </dgm:styleLbl>
  <dgm:styleLbl name="vennNode1">
    <dgm:fillClrLst>
      <a:schemeClr val="accent5">
        <a:shade val="80000"/>
        <a:alpha val="50000"/>
      </a:schemeClr>
      <a:schemeClr val="accent5">
        <a:alpha val="20000"/>
      </a:schemeClr>
    </dgm:fillClrLst>
    <dgm:linClrLst meth="repeat">
      <a:schemeClr val="lt1"/>
    </dgm:linClrLst>
    <dgm:effectClrLst/>
    <dgm:txLinClrLst/>
    <dgm:txFillClrLst/>
    <dgm:txEffectClrLst/>
  </dgm:styleLbl>
  <dgm:styleLbl name="node2">
    <dgm:fillClrLst>
      <a:schemeClr val="accent5">
        <a:alpha val="70000"/>
      </a:schemeClr>
    </dgm:fillClrLst>
    <dgm:linClrLst meth="repeat">
      <a:schemeClr val="lt1"/>
    </dgm:linClrLst>
    <dgm:effectClrLst/>
    <dgm:txLinClrLst/>
    <dgm:txFillClrLst/>
    <dgm:txEffectClrLst/>
  </dgm:styleLbl>
  <dgm:styleLbl name="node3">
    <dgm:fillClrLst>
      <a:schemeClr val="accent5">
        <a:alpha val="50000"/>
      </a:schemeClr>
    </dgm:fillClrLst>
    <dgm:linClrLst meth="repeat">
      <a:schemeClr val="lt1"/>
    </dgm:linClrLst>
    <dgm:effectClrLst/>
    <dgm:txLinClrLst/>
    <dgm:txFillClrLst/>
    <dgm:txEffectClrLst/>
  </dgm:styleLbl>
  <dgm:styleLbl name="node4">
    <dgm:fillClrLst>
      <a:schemeClr val="accent5">
        <a:alpha val="30000"/>
      </a:schemeClr>
    </dgm:fillClrLst>
    <dgm:linClrLst meth="repeat">
      <a:schemeClr val="lt1"/>
    </dgm:linClrLst>
    <dgm:effectClrLst/>
    <dgm:txLinClrLst/>
    <dgm:txFillClrLst/>
    <dgm:txEffectClrLst/>
  </dgm:styleLbl>
  <dgm:styleLbl name="fgImgPlace1">
    <dgm:fillClrLst>
      <a:schemeClr val="accent5">
        <a:tint val="50000"/>
        <a:alpha val="90000"/>
      </a:schemeClr>
      <a:schemeClr val="accent5">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hade val="90000"/>
      </a:schemeClr>
      <a:schemeClr val="accent5">
        <a:tint val="50000"/>
      </a:schemeClr>
    </dgm:fillClrLst>
    <dgm:linClrLst>
      <a:schemeClr val="accent5">
        <a:shade val="90000"/>
      </a:schemeClr>
      <a:schemeClr val="accent5">
        <a:tint val="50000"/>
      </a:schemeClr>
    </dgm:linClrLst>
    <dgm:effectClrLst/>
    <dgm:txLinClrLst/>
    <dgm:txFillClrLst/>
    <dgm:txEffectClrLst/>
  </dgm:styleLbl>
  <dgm:styleLbl name="fgSibTrans2D1">
    <dgm:fillClrLst>
      <a:schemeClr val="accent5">
        <a:shade val="90000"/>
      </a:schemeClr>
      <a:schemeClr val="accent5">
        <a:tint val="50000"/>
      </a:schemeClr>
    </dgm:fillClrLst>
    <dgm:linClrLst>
      <a:schemeClr val="accent5">
        <a:shade val="90000"/>
      </a:schemeClr>
      <a:schemeClr val="accent5">
        <a:tint val="50000"/>
      </a:schemeClr>
    </dgm:linClrLst>
    <dgm:effectClrLst/>
    <dgm:txLinClrLst/>
    <dgm:txFillClrLst/>
    <dgm:txEffectClrLst/>
  </dgm:styleLbl>
  <dgm:styleLbl name="bgSibTrans2D1">
    <dgm:fillClrLst>
      <a:schemeClr val="accent5">
        <a:shade val="90000"/>
      </a:schemeClr>
      <a:schemeClr val="accent5">
        <a:tint val="50000"/>
      </a:schemeClr>
    </dgm:fillClrLst>
    <dgm:linClrLst>
      <a:schemeClr val="accent5">
        <a:shade val="90000"/>
      </a:schemeClr>
      <a:schemeClr val="accent5">
        <a:tint val="50000"/>
      </a:schemeClr>
    </dgm:linClrLst>
    <dgm:effectClrLst/>
    <dgm:txLinClrLst/>
    <dgm:txFillClrLst/>
    <dgm:txEffectClrLst/>
  </dgm:styleLbl>
  <dgm:styleLbl name="sibTrans1D1">
    <dgm:fillClrLst>
      <a:schemeClr val="accent5">
        <a:shade val="90000"/>
      </a:schemeClr>
      <a:schemeClr val="accent5">
        <a:tint val="50000"/>
      </a:schemeClr>
    </dgm:fillClrLst>
    <dgm:linClrLst>
      <a:schemeClr val="accent5">
        <a:shade val="90000"/>
      </a:schemeClr>
      <a:schemeClr val="accent5">
        <a:tint val="50000"/>
      </a:schemeClr>
    </dgm:linClrLst>
    <dgm:effectClrLst/>
    <dgm:txLinClrLst/>
    <dgm:txFillClrLst meth="repeat">
      <a:schemeClr val="tx1"/>
    </dgm:txFillClrLst>
    <dgm:txEffectClrLst/>
  </dgm:styleLbl>
  <dgm:styleLbl name="callout">
    <dgm:fillClrLst meth="repeat">
      <a:schemeClr val="accent5"/>
    </dgm:fillClrLst>
    <dgm:linClrLst meth="repeat">
      <a:schemeClr val="accent5"/>
    </dgm:linClrLst>
    <dgm:effectClrLst/>
    <dgm:txLinClrLst/>
    <dgm:txFillClrLst meth="repeat">
      <a:schemeClr val="tx1"/>
    </dgm:txFillClrLst>
    <dgm:txEffectClrLst/>
  </dgm:styleLbl>
  <dgm:styleLbl name="asst0">
    <dgm:fillClrLst meth="repeat">
      <a:schemeClr val="accent5">
        <a:alpha val="90000"/>
      </a:schemeClr>
    </dgm:fillClrLst>
    <dgm:linClrLst meth="repeat">
      <a:schemeClr val="lt1"/>
    </dgm:linClrLst>
    <dgm:effectClrLst/>
    <dgm:txLinClrLst/>
    <dgm:txFillClrLst/>
    <dgm:txEffectClrLst/>
  </dgm:styleLbl>
  <dgm:styleLbl name="asst1">
    <dgm:fillClrLst meth="repeat">
      <a:schemeClr val="accent5">
        <a:alpha val="90000"/>
      </a:schemeClr>
    </dgm:fillClrLst>
    <dgm:linClrLst meth="repeat">
      <a:schemeClr val="lt1"/>
    </dgm:linClrLst>
    <dgm:effectClrLst/>
    <dgm:txLinClrLst/>
    <dgm:txFillClrLst/>
    <dgm:txEffectClrLst/>
  </dgm:styleLbl>
  <dgm:styleLbl name="asst2">
    <dgm:fillClrLst>
      <a:schemeClr val="accent5">
        <a:alpha val="90000"/>
      </a:schemeClr>
    </dgm:fillClrLst>
    <dgm:linClrLst meth="repeat">
      <a:schemeClr val="lt1"/>
    </dgm:linClrLst>
    <dgm:effectClrLst/>
    <dgm:txLinClrLst/>
    <dgm:txFillClrLst/>
    <dgm:txEffectClrLst/>
  </dgm:styleLbl>
  <dgm:styleLbl name="asst3">
    <dgm:fillClrLst>
      <a:schemeClr val="accent5">
        <a:alpha val="70000"/>
      </a:schemeClr>
    </dgm:fillClrLst>
    <dgm:linClrLst meth="repeat">
      <a:schemeClr val="lt1"/>
    </dgm:linClrLst>
    <dgm:effectClrLst/>
    <dgm:txLinClrLst/>
    <dgm:txFillClrLst/>
    <dgm:txEffectClrLst/>
  </dgm:styleLbl>
  <dgm:styleLbl name="asst4">
    <dgm:fillClrLst>
      <a:schemeClr val="accent5">
        <a:alpha val="50000"/>
      </a:schemeClr>
    </dgm:fillClrLst>
    <dgm:linClrLst meth="repeat">
      <a:schemeClr val="lt1"/>
    </dgm:linClrLst>
    <dgm:effectClrLst/>
    <dgm:txLinClrLst/>
    <dgm:txFillClrLst/>
    <dgm:txEffectClrLst/>
  </dgm:styleLbl>
  <dgm:styleLbl name="parChTrans2D1">
    <dgm:fillClrLst meth="repeat">
      <a:schemeClr val="accent5">
        <a:shade val="80000"/>
      </a:schemeClr>
    </dgm:fillClrLst>
    <dgm:linClrLst meth="repeat">
      <a:schemeClr val="accent5">
        <a:shade val="80000"/>
      </a:schemeClr>
    </dgm:linClrLst>
    <dgm:effectClrLst/>
    <dgm:txLinClrLst/>
    <dgm:txFillClrLst/>
    <dgm:txEffectClrLst/>
  </dgm:styleLbl>
  <dgm:styleLbl name="parChTrans2D2">
    <dgm:fillClrLst meth="repeat">
      <a:schemeClr val="accent5">
        <a:tint val="90000"/>
      </a:schemeClr>
    </dgm:fillClrLst>
    <dgm:linClrLst meth="repeat">
      <a:schemeClr val="accent5">
        <a:tint val="90000"/>
      </a:schemeClr>
    </dgm:linClrLst>
    <dgm:effectClrLst/>
    <dgm:txLinClrLst/>
    <dgm:txFillClrLst/>
    <dgm:txEffectClrLst/>
  </dgm:styleLbl>
  <dgm:styleLbl name="parChTrans2D3">
    <dgm:fillClrLst meth="repeat">
      <a:schemeClr val="accent5">
        <a:tint val="70000"/>
      </a:schemeClr>
    </dgm:fillClrLst>
    <dgm:linClrLst meth="repeat">
      <a:schemeClr val="accent5">
        <a:tint val="70000"/>
      </a:schemeClr>
    </dgm:linClrLst>
    <dgm:effectClrLst/>
    <dgm:txLinClrLst/>
    <dgm:txFillClrLst/>
    <dgm:txEffectClrLst/>
  </dgm:styleLbl>
  <dgm:styleLbl name="parChTrans2D4">
    <dgm:fillClrLst meth="repeat">
      <a:schemeClr val="accent5">
        <a:tint val="50000"/>
      </a:schemeClr>
    </dgm:fillClrLst>
    <dgm:linClrLst meth="repeat">
      <a:schemeClr val="accent5">
        <a:tint val="50000"/>
      </a:schemeClr>
    </dgm:linClrLst>
    <dgm:effectClrLst/>
    <dgm:txLinClrLst/>
    <dgm:txFillClrLst meth="repeat">
      <a:schemeClr val="dk1"/>
    </dgm:txFillClrLst>
    <dgm:txEffectClrLst/>
  </dgm:styleLbl>
  <dgm:styleLbl name="parChTrans1D1">
    <dgm:fillClrLst meth="repeat">
      <a:schemeClr val="accent5">
        <a:shade val="80000"/>
      </a:schemeClr>
    </dgm:fillClrLst>
    <dgm:linClrLst meth="repeat">
      <a:schemeClr val="accent5">
        <a:shade val="80000"/>
      </a:schemeClr>
    </dgm:linClrLst>
    <dgm:effectClrLst/>
    <dgm:txLinClrLst/>
    <dgm:txFillClrLst meth="repeat">
      <a:schemeClr val="tx1"/>
    </dgm:txFillClrLst>
    <dgm:txEffectClrLst/>
  </dgm:styleLbl>
  <dgm:styleLbl name="parChTrans1D2">
    <dgm:fillClrLst meth="repeat">
      <a:schemeClr val="accent5">
        <a:tint val="90000"/>
      </a:schemeClr>
    </dgm:fillClrLst>
    <dgm:linClrLst meth="repeat">
      <a:schemeClr val="accent5">
        <a:tint val="90000"/>
      </a:schemeClr>
    </dgm:linClrLst>
    <dgm:effectClrLst/>
    <dgm:txLinClrLst/>
    <dgm:txFillClrLst meth="repeat">
      <a:schemeClr val="tx1"/>
    </dgm:txFillClrLst>
    <dgm:txEffectClrLst/>
  </dgm:styleLbl>
  <dgm:styleLbl name="parChTrans1D3">
    <dgm:fillClrLst meth="repeat">
      <a:schemeClr val="accent5">
        <a:tint val="70000"/>
      </a:schemeClr>
    </dgm:fillClrLst>
    <dgm:linClrLst meth="repeat">
      <a:schemeClr val="accent5">
        <a:tint val="70000"/>
      </a:schemeClr>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5">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5">
        <a:alpha val="90000"/>
      </a:schemeClr>
      <a:schemeClr val="accent5">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alpha val="90000"/>
      </a:schemeClr>
      <a:schemeClr val="accent5">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alpha val="90000"/>
      </a:schemeClr>
      <a:schemeClr val="accent5">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5">
        <a:alpha val="90000"/>
      </a:schemeClr>
      <a:schemeClr val="accent5">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5">
        <a:alpha val="90000"/>
      </a:schemeClr>
      <a:schemeClr val="accent5">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5">
        <a:alpha val="90000"/>
      </a:schemeClr>
      <a:schemeClr val="accent5">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a:schemeClr val="accent5">
        <a:alpha val="90000"/>
        <a:tint val="40000"/>
      </a:schemeClr>
      <a:schemeClr val="accent5">
        <a:alpha val="5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align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bgAccFollowNode1">
    <dgm:fillClrLst meth="repeat">
      <a:schemeClr val="accent5">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a:tint val="50000"/>
      </a:schemeClr>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AD1F488-7206-2C44-91F3-5F1771630D3F}" type="doc">
      <dgm:prSet loTypeId="urn:microsoft.com/office/officeart/2005/8/layout/radial3" loCatId="" qsTypeId="urn:microsoft.com/office/officeart/2005/8/quickstyle/3D3" qsCatId="3D" csTypeId="urn:microsoft.com/office/officeart/2005/8/colors/accent5_5" csCatId="accent5" phldr="1"/>
      <dgm:spPr/>
      <dgm:t>
        <a:bodyPr/>
        <a:lstStyle/>
        <a:p>
          <a:endParaRPr lang="en-US"/>
        </a:p>
      </dgm:t>
    </dgm:pt>
    <dgm:pt modelId="{3FA1FE30-4EF9-074A-8324-38FC9158EC39}">
      <dgm:prSet phldrT="[Text]"/>
      <dgm:spPr/>
      <dgm:t>
        <a:bodyPr/>
        <a:lstStyle/>
        <a:p>
          <a:r>
            <a:rPr lang="en-US" dirty="0" smtClean="0"/>
            <a:t>Entrepreneurial Mindset</a:t>
          </a:r>
          <a:endParaRPr lang="en-US" dirty="0"/>
        </a:p>
      </dgm:t>
    </dgm:pt>
    <dgm:pt modelId="{BEB28F5C-DACE-8648-B890-C725AE20ED39}" type="parTrans" cxnId="{5E5E0549-DDD1-7846-B3DB-360494A7CD57}">
      <dgm:prSet/>
      <dgm:spPr/>
      <dgm:t>
        <a:bodyPr/>
        <a:lstStyle/>
        <a:p>
          <a:endParaRPr lang="en-US"/>
        </a:p>
      </dgm:t>
    </dgm:pt>
    <dgm:pt modelId="{8E548CDE-67AF-DB41-90AC-9D6396D5DD80}" type="sibTrans" cxnId="{5E5E0549-DDD1-7846-B3DB-360494A7CD57}">
      <dgm:prSet/>
      <dgm:spPr/>
      <dgm:t>
        <a:bodyPr/>
        <a:lstStyle/>
        <a:p>
          <a:endParaRPr lang="en-US"/>
        </a:p>
      </dgm:t>
    </dgm:pt>
    <dgm:pt modelId="{D8DD44BA-B9B1-E040-B63B-C9748A376102}">
      <dgm:prSet phldrT="[Text]"/>
      <dgm:spPr/>
      <dgm:t>
        <a:bodyPr/>
        <a:lstStyle/>
        <a:p>
          <a:r>
            <a:rPr lang="en-US" dirty="0" smtClean="0"/>
            <a:t>Persistence</a:t>
          </a:r>
          <a:endParaRPr lang="en-US" dirty="0"/>
        </a:p>
      </dgm:t>
    </dgm:pt>
    <dgm:pt modelId="{4DE2AC41-B601-7F4E-A89E-F9801399E6DC}" type="parTrans" cxnId="{E7C11019-38C3-FC42-9385-DE7945FCCBDD}">
      <dgm:prSet/>
      <dgm:spPr/>
      <dgm:t>
        <a:bodyPr/>
        <a:lstStyle/>
        <a:p>
          <a:endParaRPr lang="en-US"/>
        </a:p>
      </dgm:t>
    </dgm:pt>
    <dgm:pt modelId="{9DE1A3D0-395F-0C4C-9F00-6596E22A634A}" type="sibTrans" cxnId="{E7C11019-38C3-FC42-9385-DE7945FCCBDD}">
      <dgm:prSet/>
      <dgm:spPr/>
      <dgm:t>
        <a:bodyPr/>
        <a:lstStyle/>
        <a:p>
          <a:endParaRPr lang="en-US"/>
        </a:p>
      </dgm:t>
    </dgm:pt>
    <dgm:pt modelId="{C923526C-2B69-CC48-9980-C98BF62E6075}">
      <dgm:prSet phldrT="[Text]"/>
      <dgm:spPr/>
      <dgm:t>
        <a:bodyPr/>
        <a:lstStyle/>
        <a:p>
          <a:r>
            <a:rPr lang="en-US" dirty="0" smtClean="0"/>
            <a:t>Creativity</a:t>
          </a:r>
          <a:endParaRPr lang="en-US" dirty="0"/>
        </a:p>
      </dgm:t>
    </dgm:pt>
    <dgm:pt modelId="{89AC2CDB-3A98-FE4F-8E25-50894CAF9C01}" type="parTrans" cxnId="{E1DE0FF8-0860-9042-8351-757403E637FA}">
      <dgm:prSet/>
      <dgm:spPr/>
      <dgm:t>
        <a:bodyPr/>
        <a:lstStyle/>
        <a:p>
          <a:endParaRPr lang="en-US"/>
        </a:p>
      </dgm:t>
    </dgm:pt>
    <dgm:pt modelId="{D72D87EA-06A9-4A45-A930-3AF65556535A}" type="sibTrans" cxnId="{E1DE0FF8-0860-9042-8351-757403E637FA}">
      <dgm:prSet/>
      <dgm:spPr/>
      <dgm:t>
        <a:bodyPr/>
        <a:lstStyle/>
        <a:p>
          <a:endParaRPr lang="en-US"/>
        </a:p>
      </dgm:t>
    </dgm:pt>
    <dgm:pt modelId="{C86A5436-1235-A944-BA9E-22B9F0EC52C7}">
      <dgm:prSet phldrT="[Text]"/>
      <dgm:spPr/>
      <dgm:t>
        <a:bodyPr/>
        <a:lstStyle/>
        <a:p>
          <a:r>
            <a:rPr lang="en-US" dirty="0" smtClean="0"/>
            <a:t>Communication</a:t>
          </a:r>
          <a:endParaRPr lang="en-US" dirty="0"/>
        </a:p>
      </dgm:t>
    </dgm:pt>
    <dgm:pt modelId="{4AAD1504-3EC8-844F-A846-28957F63E29A}" type="parTrans" cxnId="{50C80263-0FFA-1746-98D7-CE99B7402F4B}">
      <dgm:prSet/>
      <dgm:spPr/>
      <dgm:t>
        <a:bodyPr/>
        <a:lstStyle/>
        <a:p>
          <a:endParaRPr lang="en-US"/>
        </a:p>
      </dgm:t>
    </dgm:pt>
    <dgm:pt modelId="{EF522B4B-7DEB-D54B-83BB-2920EF50D115}" type="sibTrans" cxnId="{50C80263-0FFA-1746-98D7-CE99B7402F4B}">
      <dgm:prSet/>
      <dgm:spPr/>
      <dgm:t>
        <a:bodyPr/>
        <a:lstStyle/>
        <a:p>
          <a:endParaRPr lang="en-US"/>
        </a:p>
      </dgm:t>
    </dgm:pt>
    <dgm:pt modelId="{C3104CFB-65FA-D64F-B61A-1FE6C151B389}">
      <dgm:prSet phldrT="[Text]"/>
      <dgm:spPr/>
      <dgm:t>
        <a:bodyPr/>
        <a:lstStyle/>
        <a:p>
          <a:r>
            <a:rPr lang="en-US" dirty="0" smtClean="0"/>
            <a:t>Confidence</a:t>
          </a:r>
          <a:endParaRPr lang="en-US" dirty="0"/>
        </a:p>
      </dgm:t>
    </dgm:pt>
    <dgm:pt modelId="{EE63D513-F9DA-3442-AEB4-34EB29F303D5}" type="parTrans" cxnId="{A539E6B9-1B8A-8E4D-920C-267EA7AF5BFF}">
      <dgm:prSet/>
      <dgm:spPr/>
      <dgm:t>
        <a:bodyPr/>
        <a:lstStyle/>
        <a:p>
          <a:endParaRPr lang="en-US"/>
        </a:p>
      </dgm:t>
    </dgm:pt>
    <dgm:pt modelId="{1EBE44C5-C5C9-A44C-AD81-736E4FD93298}" type="sibTrans" cxnId="{A539E6B9-1B8A-8E4D-920C-267EA7AF5BFF}">
      <dgm:prSet/>
      <dgm:spPr/>
      <dgm:t>
        <a:bodyPr/>
        <a:lstStyle/>
        <a:p>
          <a:endParaRPr lang="en-US"/>
        </a:p>
      </dgm:t>
    </dgm:pt>
    <dgm:pt modelId="{43C14DE9-9435-0343-9796-77D7B77451CE}">
      <dgm:prSet/>
      <dgm:spPr/>
      <dgm:t>
        <a:bodyPr/>
        <a:lstStyle/>
        <a:p>
          <a:r>
            <a:rPr lang="en-US" dirty="0" smtClean="0"/>
            <a:t>Vision / Leadership</a:t>
          </a:r>
          <a:endParaRPr lang="en-US" dirty="0"/>
        </a:p>
      </dgm:t>
    </dgm:pt>
    <dgm:pt modelId="{0238091B-0638-B643-8739-2DD8A065AC8D}" type="parTrans" cxnId="{DFCCBA7C-5DDF-1A4B-BA49-D81B505A841E}">
      <dgm:prSet/>
      <dgm:spPr/>
      <dgm:t>
        <a:bodyPr/>
        <a:lstStyle/>
        <a:p>
          <a:endParaRPr lang="en-US"/>
        </a:p>
      </dgm:t>
    </dgm:pt>
    <dgm:pt modelId="{46CB100B-B936-8E43-9DDF-137A3BC90F97}" type="sibTrans" cxnId="{DFCCBA7C-5DDF-1A4B-BA49-D81B505A841E}">
      <dgm:prSet/>
      <dgm:spPr/>
      <dgm:t>
        <a:bodyPr/>
        <a:lstStyle/>
        <a:p>
          <a:endParaRPr lang="en-US"/>
        </a:p>
      </dgm:t>
    </dgm:pt>
    <dgm:pt modelId="{1E1B516A-099E-C54C-BEE8-83AD831C0734}">
      <dgm:prSet/>
      <dgm:spPr/>
      <dgm:t>
        <a:bodyPr/>
        <a:lstStyle/>
        <a:p>
          <a:r>
            <a:rPr lang="en-US" dirty="0" smtClean="0"/>
            <a:t>Self-motivation</a:t>
          </a:r>
          <a:endParaRPr lang="en-US" dirty="0"/>
        </a:p>
      </dgm:t>
    </dgm:pt>
    <dgm:pt modelId="{687D2063-E914-3645-AC98-E98B926F1880}" type="parTrans" cxnId="{D102EC51-28AD-D049-BE84-4E82F20FF933}">
      <dgm:prSet/>
      <dgm:spPr/>
      <dgm:t>
        <a:bodyPr/>
        <a:lstStyle/>
        <a:p>
          <a:endParaRPr lang="en-US"/>
        </a:p>
      </dgm:t>
    </dgm:pt>
    <dgm:pt modelId="{44435404-A670-864C-982A-1988E4A1028A}" type="sibTrans" cxnId="{D102EC51-28AD-D049-BE84-4E82F20FF933}">
      <dgm:prSet/>
      <dgm:spPr/>
      <dgm:t>
        <a:bodyPr/>
        <a:lstStyle/>
        <a:p>
          <a:endParaRPr lang="en-US"/>
        </a:p>
      </dgm:t>
    </dgm:pt>
    <dgm:pt modelId="{AE57F708-AB10-2B42-AAB9-7F557F35A18A}">
      <dgm:prSet/>
      <dgm:spPr/>
      <dgm:t>
        <a:bodyPr/>
        <a:lstStyle/>
        <a:p>
          <a:r>
            <a:rPr lang="en-US" smtClean="0"/>
            <a:t>Willingness to take risks</a:t>
          </a:r>
          <a:endParaRPr lang="en-US"/>
        </a:p>
      </dgm:t>
    </dgm:pt>
    <dgm:pt modelId="{6892EA61-C428-E44E-9C16-EFA5E4B2E108}" type="parTrans" cxnId="{E8777820-DC41-8744-A615-645A5C84A563}">
      <dgm:prSet/>
      <dgm:spPr/>
      <dgm:t>
        <a:bodyPr/>
        <a:lstStyle/>
        <a:p>
          <a:endParaRPr lang="en-US"/>
        </a:p>
      </dgm:t>
    </dgm:pt>
    <dgm:pt modelId="{5C661ACE-79FB-494A-B9AC-02B4D71F9767}" type="sibTrans" cxnId="{E8777820-DC41-8744-A615-645A5C84A563}">
      <dgm:prSet/>
      <dgm:spPr/>
      <dgm:t>
        <a:bodyPr/>
        <a:lstStyle/>
        <a:p>
          <a:endParaRPr lang="en-US"/>
        </a:p>
      </dgm:t>
    </dgm:pt>
    <dgm:pt modelId="{F8CE9156-1F44-504F-9813-259E0A5535CC}" type="pres">
      <dgm:prSet presAssocID="{5AD1F488-7206-2C44-91F3-5F1771630D3F}" presName="composite" presStyleCnt="0">
        <dgm:presLayoutVars>
          <dgm:chMax val="1"/>
          <dgm:dir/>
          <dgm:resizeHandles val="exact"/>
        </dgm:presLayoutVars>
      </dgm:prSet>
      <dgm:spPr/>
      <dgm:t>
        <a:bodyPr/>
        <a:lstStyle/>
        <a:p>
          <a:endParaRPr lang="en-US"/>
        </a:p>
      </dgm:t>
    </dgm:pt>
    <dgm:pt modelId="{6893CA5E-AC6A-3242-A8E2-F6A794CFDC50}" type="pres">
      <dgm:prSet presAssocID="{5AD1F488-7206-2C44-91F3-5F1771630D3F}" presName="radial" presStyleCnt="0">
        <dgm:presLayoutVars>
          <dgm:animLvl val="ctr"/>
        </dgm:presLayoutVars>
      </dgm:prSet>
      <dgm:spPr/>
    </dgm:pt>
    <dgm:pt modelId="{16F275F6-4F07-A74A-AF92-B47A4F44B0FB}" type="pres">
      <dgm:prSet presAssocID="{3FA1FE30-4EF9-074A-8324-38FC9158EC39}" presName="centerShape" presStyleLbl="vennNode1" presStyleIdx="0" presStyleCnt="8"/>
      <dgm:spPr/>
      <dgm:t>
        <a:bodyPr/>
        <a:lstStyle/>
        <a:p>
          <a:endParaRPr lang="en-US"/>
        </a:p>
      </dgm:t>
    </dgm:pt>
    <dgm:pt modelId="{6BBC6805-D29C-8940-95B5-C59BDCC86A64}" type="pres">
      <dgm:prSet presAssocID="{D8DD44BA-B9B1-E040-B63B-C9748A376102}" presName="node" presStyleLbl="vennNode1" presStyleIdx="1" presStyleCnt="8">
        <dgm:presLayoutVars>
          <dgm:bulletEnabled val="1"/>
        </dgm:presLayoutVars>
      </dgm:prSet>
      <dgm:spPr/>
      <dgm:t>
        <a:bodyPr/>
        <a:lstStyle/>
        <a:p>
          <a:endParaRPr lang="en-US"/>
        </a:p>
      </dgm:t>
    </dgm:pt>
    <dgm:pt modelId="{6E1BA1FB-5F21-E24F-8C54-7C3C2431ED75}" type="pres">
      <dgm:prSet presAssocID="{C923526C-2B69-CC48-9980-C98BF62E6075}" presName="node" presStyleLbl="vennNode1" presStyleIdx="2" presStyleCnt="8">
        <dgm:presLayoutVars>
          <dgm:bulletEnabled val="1"/>
        </dgm:presLayoutVars>
      </dgm:prSet>
      <dgm:spPr/>
      <dgm:t>
        <a:bodyPr/>
        <a:lstStyle/>
        <a:p>
          <a:endParaRPr lang="en-US"/>
        </a:p>
      </dgm:t>
    </dgm:pt>
    <dgm:pt modelId="{C007DF0D-87B3-E148-8A2F-FD6DCDC43B96}" type="pres">
      <dgm:prSet presAssocID="{43C14DE9-9435-0343-9796-77D7B77451CE}" presName="node" presStyleLbl="vennNode1" presStyleIdx="3" presStyleCnt="8">
        <dgm:presLayoutVars>
          <dgm:bulletEnabled val="1"/>
        </dgm:presLayoutVars>
      </dgm:prSet>
      <dgm:spPr/>
      <dgm:t>
        <a:bodyPr/>
        <a:lstStyle/>
        <a:p>
          <a:endParaRPr lang="en-US"/>
        </a:p>
      </dgm:t>
    </dgm:pt>
    <dgm:pt modelId="{2C002BDD-2C4C-BE4A-BFB6-1E8AE4B6B35F}" type="pres">
      <dgm:prSet presAssocID="{C86A5436-1235-A944-BA9E-22B9F0EC52C7}" presName="node" presStyleLbl="vennNode1" presStyleIdx="4" presStyleCnt="8">
        <dgm:presLayoutVars>
          <dgm:bulletEnabled val="1"/>
        </dgm:presLayoutVars>
      </dgm:prSet>
      <dgm:spPr/>
      <dgm:t>
        <a:bodyPr/>
        <a:lstStyle/>
        <a:p>
          <a:endParaRPr lang="en-US"/>
        </a:p>
      </dgm:t>
    </dgm:pt>
    <dgm:pt modelId="{00EDF7F4-1840-A949-A9AA-2E292AA863D2}" type="pres">
      <dgm:prSet presAssocID="{C3104CFB-65FA-D64F-B61A-1FE6C151B389}" presName="node" presStyleLbl="vennNode1" presStyleIdx="5" presStyleCnt="8">
        <dgm:presLayoutVars>
          <dgm:bulletEnabled val="1"/>
        </dgm:presLayoutVars>
      </dgm:prSet>
      <dgm:spPr/>
      <dgm:t>
        <a:bodyPr/>
        <a:lstStyle/>
        <a:p>
          <a:endParaRPr lang="en-US"/>
        </a:p>
      </dgm:t>
    </dgm:pt>
    <dgm:pt modelId="{D5AA0D68-93D6-6D46-965D-5958BABAE1EC}" type="pres">
      <dgm:prSet presAssocID="{1E1B516A-099E-C54C-BEE8-83AD831C0734}" presName="node" presStyleLbl="vennNode1" presStyleIdx="6" presStyleCnt="8">
        <dgm:presLayoutVars>
          <dgm:bulletEnabled val="1"/>
        </dgm:presLayoutVars>
      </dgm:prSet>
      <dgm:spPr/>
      <dgm:t>
        <a:bodyPr/>
        <a:lstStyle/>
        <a:p>
          <a:endParaRPr lang="en-US"/>
        </a:p>
      </dgm:t>
    </dgm:pt>
    <dgm:pt modelId="{A0E58C45-5D5F-1349-B2C4-CB9DBC2953BA}" type="pres">
      <dgm:prSet presAssocID="{AE57F708-AB10-2B42-AAB9-7F557F35A18A}" presName="node" presStyleLbl="vennNode1" presStyleIdx="7" presStyleCnt="8">
        <dgm:presLayoutVars>
          <dgm:bulletEnabled val="1"/>
        </dgm:presLayoutVars>
      </dgm:prSet>
      <dgm:spPr/>
      <dgm:t>
        <a:bodyPr/>
        <a:lstStyle/>
        <a:p>
          <a:endParaRPr lang="en-US"/>
        </a:p>
      </dgm:t>
    </dgm:pt>
  </dgm:ptLst>
  <dgm:cxnLst>
    <dgm:cxn modelId="{A539E6B9-1B8A-8E4D-920C-267EA7AF5BFF}" srcId="{3FA1FE30-4EF9-074A-8324-38FC9158EC39}" destId="{C3104CFB-65FA-D64F-B61A-1FE6C151B389}" srcOrd="4" destOrd="0" parTransId="{EE63D513-F9DA-3442-AEB4-34EB29F303D5}" sibTransId="{1EBE44C5-C5C9-A44C-AD81-736E4FD93298}"/>
    <dgm:cxn modelId="{D739FA59-20FD-C04F-8384-9E55B345ABA3}" type="presOf" srcId="{1E1B516A-099E-C54C-BEE8-83AD831C0734}" destId="{D5AA0D68-93D6-6D46-965D-5958BABAE1EC}" srcOrd="0" destOrd="0" presId="urn:microsoft.com/office/officeart/2005/8/layout/radial3"/>
    <dgm:cxn modelId="{FD8730B3-EF18-B24E-BD04-F41EB58C2E12}" type="presOf" srcId="{43C14DE9-9435-0343-9796-77D7B77451CE}" destId="{C007DF0D-87B3-E148-8A2F-FD6DCDC43B96}" srcOrd="0" destOrd="0" presId="urn:microsoft.com/office/officeart/2005/8/layout/radial3"/>
    <dgm:cxn modelId="{84A522F5-8838-6C44-B9AA-75C06939677E}" type="presOf" srcId="{D8DD44BA-B9B1-E040-B63B-C9748A376102}" destId="{6BBC6805-D29C-8940-95B5-C59BDCC86A64}" srcOrd="0" destOrd="0" presId="urn:microsoft.com/office/officeart/2005/8/layout/radial3"/>
    <dgm:cxn modelId="{7CA0034F-BD62-5649-80C7-5B0A6F675585}" type="presOf" srcId="{C3104CFB-65FA-D64F-B61A-1FE6C151B389}" destId="{00EDF7F4-1840-A949-A9AA-2E292AA863D2}" srcOrd="0" destOrd="0" presId="urn:microsoft.com/office/officeart/2005/8/layout/radial3"/>
    <dgm:cxn modelId="{E7C11019-38C3-FC42-9385-DE7945FCCBDD}" srcId="{3FA1FE30-4EF9-074A-8324-38FC9158EC39}" destId="{D8DD44BA-B9B1-E040-B63B-C9748A376102}" srcOrd="0" destOrd="0" parTransId="{4DE2AC41-B601-7F4E-A89E-F9801399E6DC}" sibTransId="{9DE1A3D0-395F-0C4C-9F00-6596E22A634A}"/>
    <dgm:cxn modelId="{FCEF3E02-BCE4-D84F-B941-349CAC68C456}" type="presOf" srcId="{3FA1FE30-4EF9-074A-8324-38FC9158EC39}" destId="{16F275F6-4F07-A74A-AF92-B47A4F44B0FB}" srcOrd="0" destOrd="0" presId="urn:microsoft.com/office/officeart/2005/8/layout/radial3"/>
    <dgm:cxn modelId="{34125E1A-6D07-A346-9B66-1987CC917251}" type="presOf" srcId="{AE57F708-AB10-2B42-AAB9-7F557F35A18A}" destId="{A0E58C45-5D5F-1349-B2C4-CB9DBC2953BA}" srcOrd="0" destOrd="0" presId="urn:microsoft.com/office/officeart/2005/8/layout/radial3"/>
    <dgm:cxn modelId="{78839623-674B-6A40-8CF3-B526316E0D1A}" type="presOf" srcId="{5AD1F488-7206-2C44-91F3-5F1771630D3F}" destId="{F8CE9156-1F44-504F-9813-259E0A5535CC}" srcOrd="0" destOrd="0" presId="urn:microsoft.com/office/officeart/2005/8/layout/radial3"/>
    <dgm:cxn modelId="{E8777820-DC41-8744-A615-645A5C84A563}" srcId="{3FA1FE30-4EF9-074A-8324-38FC9158EC39}" destId="{AE57F708-AB10-2B42-AAB9-7F557F35A18A}" srcOrd="6" destOrd="0" parTransId="{6892EA61-C428-E44E-9C16-EFA5E4B2E108}" sibTransId="{5C661ACE-79FB-494A-B9AC-02B4D71F9767}"/>
    <dgm:cxn modelId="{AA85EAA7-4E6C-A04D-B1DC-294FA8C611EE}" type="presOf" srcId="{C86A5436-1235-A944-BA9E-22B9F0EC52C7}" destId="{2C002BDD-2C4C-BE4A-BFB6-1E8AE4B6B35F}" srcOrd="0" destOrd="0" presId="urn:microsoft.com/office/officeart/2005/8/layout/radial3"/>
    <dgm:cxn modelId="{50C80263-0FFA-1746-98D7-CE99B7402F4B}" srcId="{3FA1FE30-4EF9-074A-8324-38FC9158EC39}" destId="{C86A5436-1235-A944-BA9E-22B9F0EC52C7}" srcOrd="3" destOrd="0" parTransId="{4AAD1504-3EC8-844F-A846-28957F63E29A}" sibTransId="{EF522B4B-7DEB-D54B-83BB-2920EF50D115}"/>
    <dgm:cxn modelId="{6ACC8C4C-BA5E-5F49-8C3E-58E127F9FA02}" type="presOf" srcId="{C923526C-2B69-CC48-9980-C98BF62E6075}" destId="{6E1BA1FB-5F21-E24F-8C54-7C3C2431ED75}" srcOrd="0" destOrd="0" presId="urn:microsoft.com/office/officeart/2005/8/layout/radial3"/>
    <dgm:cxn modelId="{5E5E0549-DDD1-7846-B3DB-360494A7CD57}" srcId="{5AD1F488-7206-2C44-91F3-5F1771630D3F}" destId="{3FA1FE30-4EF9-074A-8324-38FC9158EC39}" srcOrd="0" destOrd="0" parTransId="{BEB28F5C-DACE-8648-B890-C725AE20ED39}" sibTransId="{8E548CDE-67AF-DB41-90AC-9D6396D5DD80}"/>
    <dgm:cxn modelId="{E1DE0FF8-0860-9042-8351-757403E637FA}" srcId="{3FA1FE30-4EF9-074A-8324-38FC9158EC39}" destId="{C923526C-2B69-CC48-9980-C98BF62E6075}" srcOrd="1" destOrd="0" parTransId="{89AC2CDB-3A98-FE4F-8E25-50894CAF9C01}" sibTransId="{D72D87EA-06A9-4A45-A930-3AF65556535A}"/>
    <dgm:cxn modelId="{D102EC51-28AD-D049-BE84-4E82F20FF933}" srcId="{3FA1FE30-4EF9-074A-8324-38FC9158EC39}" destId="{1E1B516A-099E-C54C-BEE8-83AD831C0734}" srcOrd="5" destOrd="0" parTransId="{687D2063-E914-3645-AC98-E98B926F1880}" sibTransId="{44435404-A670-864C-982A-1988E4A1028A}"/>
    <dgm:cxn modelId="{DFCCBA7C-5DDF-1A4B-BA49-D81B505A841E}" srcId="{3FA1FE30-4EF9-074A-8324-38FC9158EC39}" destId="{43C14DE9-9435-0343-9796-77D7B77451CE}" srcOrd="2" destOrd="0" parTransId="{0238091B-0638-B643-8739-2DD8A065AC8D}" sibTransId="{46CB100B-B936-8E43-9DDF-137A3BC90F97}"/>
    <dgm:cxn modelId="{30B305EF-2884-D343-ABF5-DE88D984C563}" type="presParOf" srcId="{F8CE9156-1F44-504F-9813-259E0A5535CC}" destId="{6893CA5E-AC6A-3242-A8E2-F6A794CFDC50}" srcOrd="0" destOrd="0" presId="urn:microsoft.com/office/officeart/2005/8/layout/radial3"/>
    <dgm:cxn modelId="{DCB7BE3B-BAEA-5041-A13B-C93B77F76125}" type="presParOf" srcId="{6893CA5E-AC6A-3242-A8E2-F6A794CFDC50}" destId="{16F275F6-4F07-A74A-AF92-B47A4F44B0FB}" srcOrd="0" destOrd="0" presId="urn:microsoft.com/office/officeart/2005/8/layout/radial3"/>
    <dgm:cxn modelId="{5CC84840-7518-6A40-B73D-4FCBDA08DCB6}" type="presParOf" srcId="{6893CA5E-AC6A-3242-A8E2-F6A794CFDC50}" destId="{6BBC6805-D29C-8940-95B5-C59BDCC86A64}" srcOrd="1" destOrd="0" presId="urn:microsoft.com/office/officeart/2005/8/layout/radial3"/>
    <dgm:cxn modelId="{11750F3D-6D51-5140-8234-FFEC9A151533}" type="presParOf" srcId="{6893CA5E-AC6A-3242-A8E2-F6A794CFDC50}" destId="{6E1BA1FB-5F21-E24F-8C54-7C3C2431ED75}" srcOrd="2" destOrd="0" presId="urn:microsoft.com/office/officeart/2005/8/layout/radial3"/>
    <dgm:cxn modelId="{FCEAF127-7211-9F4D-A9E7-1278056D47EA}" type="presParOf" srcId="{6893CA5E-AC6A-3242-A8E2-F6A794CFDC50}" destId="{C007DF0D-87B3-E148-8A2F-FD6DCDC43B96}" srcOrd="3" destOrd="0" presId="urn:microsoft.com/office/officeart/2005/8/layout/radial3"/>
    <dgm:cxn modelId="{7C29DBA3-F9CA-6246-AFCA-DDDA26388C99}" type="presParOf" srcId="{6893CA5E-AC6A-3242-A8E2-F6A794CFDC50}" destId="{2C002BDD-2C4C-BE4A-BFB6-1E8AE4B6B35F}" srcOrd="4" destOrd="0" presId="urn:microsoft.com/office/officeart/2005/8/layout/radial3"/>
    <dgm:cxn modelId="{93451FE6-F51D-7E49-9046-11529050F555}" type="presParOf" srcId="{6893CA5E-AC6A-3242-A8E2-F6A794CFDC50}" destId="{00EDF7F4-1840-A949-A9AA-2E292AA863D2}" srcOrd="5" destOrd="0" presId="urn:microsoft.com/office/officeart/2005/8/layout/radial3"/>
    <dgm:cxn modelId="{66EC631B-1356-A74A-BC5C-9FC5CA727A88}" type="presParOf" srcId="{6893CA5E-AC6A-3242-A8E2-F6A794CFDC50}" destId="{D5AA0D68-93D6-6D46-965D-5958BABAE1EC}" srcOrd="6" destOrd="0" presId="urn:microsoft.com/office/officeart/2005/8/layout/radial3"/>
    <dgm:cxn modelId="{EDB4C75B-664C-1F4B-A5C4-D8F143529AC1}" type="presParOf" srcId="{6893CA5E-AC6A-3242-A8E2-F6A794CFDC50}" destId="{A0E58C45-5D5F-1349-B2C4-CB9DBC2953BA}" srcOrd="7" destOrd="0" presId="urn:microsoft.com/office/officeart/2005/8/layout/radial3"/>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16F275F6-4F07-A74A-AF92-B47A4F44B0FB}">
      <dsp:nvSpPr>
        <dsp:cNvPr id="0" name=""/>
        <dsp:cNvSpPr/>
      </dsp:nvSpPr>
      <dsp:spPr>
        <a:xfrm>
          <a:off x="1884771" y="1147855"/>
          <a:ext cx="2745556" cy="2745556"/>
        </a:xfrm>
        <a:prstGeom prst="ellipse">
          <a:avLst/>
        </a:prstGeom>
        <a:solidFill>
          <a:schemeClr val="accent5">
            <a:shade val="80000"/>
            <a:alpha val="50000"/>
            <a:hueOff val="0"/>
            <a:satOff val="0"/>
            <a:lumOff val="0"/>
            <a:alphaOff val="0"/>
          </a:schemeClr>
        </a:solidFill>
        <a:ln>
          <a:noFill/>
        </a:ln>
        <a:effectLst/>
        <a:scene3d>
          <a:camera prst="orthographicFront">
            <a:rot lat="0" lon="0" rev="0"/>
          </a:camera>
          <a:lightRig rig="contrasting" dir="t">
            <a:rot lat="0" lon="0" rev="1200000"/>
          </a:lightRig>
        </a:scene3d>
        <a:sp3d contourW="12700" prstMaterial="clear">
          <a:bevelT w="177800" h="254000"/>
          <a:bevelB w="152400"/>
        </a:sp3d>
      </dsp:spPr>
      <dsp:style>
        <a:lnRef idx="0">
          <a:scrgbClr r="0" g="0" b="0"/>
        </a:lnRef>
        <a:fillRef idx="1">
          <a:scrgbClr r="0" g="0" b="0"/>
        </a:fillRef>
        <a:effectRef idx="0">
          <a:scrgbClr r="0" g="0" b="0"/>
        </a:effectRef>
        <a:fontRef idx="minor">
          <a:schemeClr val="tx1"/>
        </a:fontRef>
      </dsp:style>
      <dsp:txBody>
        <a:bodyPr spcFirstLastPara="0" vert="horz" wrap="square" lIns="26670" tIns="26670" rIns="26670" bIns="26670" numCol="1" spcCol="1270" anchor="ctr" anchorCtr="0">
          <a:noAutofit/>
        </a:bodyPr>
        <a:lstStyle/>
        <a:p>
          <a:pPr lvl="0" algn="ctr" defTabSz="933450">
            <a:lnSpc>
              <a:spcPct val="90000"/>
            </a:lnSpc>
            <a:spcBef>
              <a:spcPct val="0"/>
            </a:spcBef>
            <a:spcAft>
              <a:spcPct val="35000"/>
            </a:spcAft>
          </a:pPr>
          <a:r>
            <a:rPr lang="en-US" sz="2100" kern="1200" dirty="0" smtClean="0"/>
            <a:t>Entrepreneurial Mindset</a:t>
          </a:r>
          <a:endParaRPr lang="en-US" sz="2100" kern="1200" dirty="0"/>
        </a:p>
      </dsp:txBody>
      <dsp:txXfrm>
        <a:off x="1884771" y="1147855"/>
        <a:ext cx="2745556" cy="2745556"/>
      </dsp:txXfrm>
    </dsp:sp>
    <dsp:sp modelId="{6BBC6805-D29C-8940-95B5-C59BDCC86A64}">
      <dsp:nvSpPr>
        <dsp:cNvPr id="0" name=""/>
        <dsp:cNvSpPr/>
      </dsp:nvSpPr>
      <dsp:spPr>
        <a:xfrm>
          <a:off x="2571160" y="45246"/>
          <a:ext cx="1372778" cy="1372778"/>
        </a:xfrm>
        <a:prstGeom prst="ellipse">
          <a:avLst/>
        </a:prstGeom>
        <a:solidFill>
          <a:schemeClr val="accent5">
            <a:shade val="80000"/>
            <a:alpha val="50000"/>
            <a:hueOff val="3"/>
            <a:satOff val="5300"/>
            <a:lumOff val="1134"/>
            <a:alphaOff val="-4286"/>
          </a:schemeClr>
        </a:solidFill>
        <a:ln>
          <a:noFill/>
        </a:ln>
        <a:effectLst/>
        <a:scene3d>
          <a:camera prst="orthographicFront">
            <a:rot lat="0" lon="0" rev="0"/>
          </a:camera>
          <a:lightRig rig="contrasting" dir="t">
            <a:rot lat="0" lon="0" rev="1200000"/>
          </a:lightRig>
        </a:scene3d>
        <a:sp3d contourW="12700" prstMaterial="clear">
          <a:bevelT w="177800" h="254000"/>
          <a:bevelB w="152400"/>
        </a:sp3d>
      </dsp:spPr>
      <dsp:style>
        <a:lnRef idx="0">
          <a:scrgbClr r="0" g="0" b="0"/>
        </a:lnRef>
        <a:fillRef idx="1">
          <a:scrgbClr r="0" g="0" b="0"/>
        </a:fillRef>
        <a:effectRef idx="0">
          <a:scrgbClr r="0" g="0" b="0"/>
        </a:effectRef>
        <a:fontRef idx="minor">
          <a:schemeClr val="tx1"/>
        </a:fontRef>
      </dsp:style>
      <dsp:txBody>
        <a:bodyPr spcFirstLastPara="0" vert="horz" wrap="square" lIns="12700" tIns="12700" rIns="12700" bIns="12700" numCol="1" spcCol="1270" anchor="ctr" anchorCtr="0">
          <a:noAutofit/>
        </a:bodyPr>
        <a:lstStyle/>
        <a:p>
          <a:pPr lvl="0" algn="ctr" defTabSz="444500">
            <a:lnSpc>
              <a:spcPct val="90000"/>
            </a:lnSpc>
            <a:spcBef>
              <a:spcPct val="0"/>
            </a:spcBef>
            <a:spcAft>
              <a:spcPct val="35000"/>
            </a:spcAft>
          </a:pPr>
          <a:r>
            <a:rPr lang="en-US" sz="1000" kern="1200" dirty="0" smtClean="0"/>
            <a:t>Persistence</a:t>
          </a:r>
          <a:endParaRPr lang="en-US" sz="1000" kern="1200" dirty="0"/>
        </a:p>
      </dsp:txBody>
      <dsp:txXfrm>
        <a:off x="2571160" y="45246"/>
        <a:ext cx="1372778" cy="1372778"/>
      </dsp:txXfrm>
    </dsp:sp>
    <dsp:sp modelId="{6E1BA1FB-5F21-E24F-8C54-7C3C2431ED75}">
      <dsp:nvSpPr>
        <dsp:cNvPr id="0" name=""/>
        <dsp:cNvSpPr/>
      </dsp:nvSpPr>
      <dsp:spPr>
        <a:xfrm>
          <a:off x="3969855" y="718822"/>
          <a:ext cx="1372778" cy="1372778"/>
        </a:xfrm>
        <a:prstGeom prst="ellipse">
          <a:avLst/>
        </a:prstGeom>
        <a:solidFill>
          <a:schemeClr val="accent5">
            <a:shade val="80000"/>
            <a:alpha val="50000"/>
            <a:hueOff val="6"/>
            <a:satOff val="10599"/>
            <a:lumOff val="2269"/>
            <a:alphaOff val="-8571"/>
          </a:schemeClr>
        </a:solidFill>
        <a:ln>
          <a:noFill/>
        </a:ln>
        <a:effectLst/>
        <a:scene3d>
          <a:camera prst="orthographicFront">
            <a:rot lat="0" lon="0" rev="0"/>
          </a:camera>
          <a:lightRig rig="contrasting" dir="t">
            <a:rot lat="0" lon="0" rev="1200000"/>
          </a:lightRig>
        </a:scene3d>
        <a:sp3d contourW="12700" prstMaterial="clear">
          <a:bevelT w="177800" h="254000"/>
          <a:bevelB w="152400"/>
        </a:sp3d>
      </dsp:spPr>
      <dsp:style>
        <a:lnRef idx="0">
          <a:scrgbClr r="0" g="0" b="0"/>
        </a:lnRef>
        <a:fillRef idx="1">
          <a:scrgbClr r="0" g="0" b="0"/>
        </a:fillRef>
        <a:effectRef idx="0">
          <a:scrgbClr r="0" g="0" b="0"/>
        </a:effectRef>
        <a:fontRef idx="minor">
          <a:schemeClr val="tx1"/>
        </a:fontRef>
      </dsp:style>
      <dsp:txBody>
        <a:bodyPr spcFirstLastPara="0" vert="horz" wrap="square" lIns="12700" tIns="12700" rIns="12700" bIns="12700" numCol="1" spcCol="1270" anchor="ctr" anchorCtr="0">
          <a:noAutofit/>
        </a:bodyPr>
        <a:lstStyle/>
        <a:p>
          <a:pPr lvl="0" algn="ctr" defTabSz="444500">
            <a:lnSpc>
              <a:spcPct val="90000"/>
            </a:lnSpc>
            <a:spcBef>
              <a:spcPct val="0"/>
            </a:spcBef>
            <a:spcAft>
              <a:spcPct val="35000"/>
            </a:spcAft>
          </a:pPr>
          <a:r>
            <a:rPr lang="en-US" sz="1000" kern="1200" dirty="0" smtClean="0"/>
            <a:t>Creativity</a:t>
          </a:r>
          <a:endParaRPr lang="en-US" sz="1000" kern="1200" dirty="0"/>
        </a:p>
      </dsp:txBody>
      <dsp:txXfrm>
        <a:off x="3969855" y="718822"/>
        <a:ext cx="1372778" cy="1372778"/>
      </dsp:txXfrm>
    </dsp:sp>
    <dsp:sp modelId="{C007DF0D-87B3-E148-8A2F-FD6DCDC43B96}">
      <dsp:nvSpPr>
        <dsp:cNvPr id="0" name=""/>
        <dsp:cNvSpPr/>
      </dsp:nvSpPr>
      <dsp:spPr>
        <a:xfrm>
          <a:off x="4315304" y="2232333"/>
          <a:ext cx="1372778" cy="1372778"/>
        </a:xfrm>
        <a:prstGeom prst="ellipse">
          <a:avLst/>
        </a:prstGeom>
        <a:solidFill>
          <a:schemeClr val="accent5">
            <a:shade val="80000"/>
            <a:alpha val="50000"/>
            <a:hueOff val="9"/>
            <a:satOff val="15899"/>
            <a:lumOff val="3403"/>
            <a:alphaOff val="-12857"/>
          </a:schemeClr>
        </a:solidFill>
        <a:ln>
          <a:noFill/>
        </a:ln>
        <a:effectLst/>
        <a:scene3d>
          <a:camera prst="orthographicFront">
            <a:rot lat="0" lon="0" rev="0"/>
          </a:camera>
          <a:lightRig rig="contrasting" dir="t">
            <a:rot lat="0" lon="0" rev="1200000"/>
          </a:lightRig>
        </a:scene3d>
        <a:sp3d contourW="12700" prstMaterial="clear">
          <a:bevelT w="177800" h="254000"/>
          <a:bevelB w="152400"/>
        </a:sp3d>
      </dsp:spPr>
      <dsp:style>
        <a:lnRef idx="0">
          <a:scrgbClr r="0" g="0" b="0"/>
        </a:lnRef>
        <a:fillRef idx="1">
          <a:scrgbClr r="0" g="0" b="0"/>
        </a:fillRef>
        <a:effectRef idx="0">
          <a:scrgbClr r="0" g="0" b="0"/>
        </a:effectRef>
        <a:fontRef idx="minor">
          <a:schemeClr val="tx1"/>
        </a:fontRef>
      </dsp:style>
      <dsp:txBody>
        <a:bodyPr spcFirstLastPara="0" vert="horz" wrap="square" lIns="12700" tIns="12700" rIns="12700" bIns="12700" numCol="1" spcCol="1270" anchor="ctr" anchorCtr="0">
          <a:noAutofit/>
        </a:bodyPr>
        <a:lstStyle/>
        <a:p>
          <a:pPr lvl="0" algn="ctr" defTabSz="444500">
            <a:lnSpc>
              <a:spcPct val="90000"/>
            </a:lnSpc>
            <a:spcBef>
              <a:spcPct val="0"/>
            </a:spcBef>
            <a:spcAft>
              <a:spcPct val="35000"/>
            </a:spcAft>
          </a:pPr>
          <a:r>
            <a:rPr lang="en-US" sz="1000" kern="1200" dirty="0" smtClean="0"/>
            <a:t>Vision / Leadership</a:t>
          </a:r>
          <a:endParaRPr lang="en-US" sz="1000" kern="1200" dirty="0"/>
        </a:p>
      </dsp:txBody>
      <dsp:txXfrm>
        <a:off x="4315304" y="2232333"/>
        <a:ext cx="1372778" cy="1372778"/>
      </dsp:txXfrm>
    </dsp:sp>
    <dsp:sp modelId="{2C002BDD-2C4C-BE4A-BFB6-1E8AE4B6B35F}">
      <dsp:nvSpPr>
        <dsp:cNvPr id="0" name=""/>
        <dsp:cNvSpPr/>
      </dsp:nvSpPr>
      <dsp:spPr>
        <a:xfrm>
          <a:off x="3347377" y="3446075"/>
          <a:ext cx="1372778" cy="1372778"/>
        </a:xfrm>
        <a:prstGeom prst="ellipse">
          <a:avLst/>
        </a:prstGeom>
        <a:solidFill>
          <a:schemeClr val="accent5">
            <a:shade val="80000"/>
            <a:alpha val="50000"/>
            <a:hueOff val="13"/>
            <a:satOff val="21198"/>
            <a:lumOff val="4537"/>
            <a:alphaOff val="-17143"/>
          </a:schemeClr>
        </a:solidFill>
        <a:ln>
          <a:noFill/>
        </a:ln>
        <a:effectLst/>
        <a:scene3d>
          <a:camera prst="orthographicFront">
            <a:rot lat="0" lon="0" rev="0"/>
          </a:camera>
          <a:lightRig rig="contrasting" dir="t">
            <a:rot lat="0" lon="0" rev="1200000"/>
          </a:lightRig>
        </a:scene3d>
        <a:sp3d contourW="12700" prstMaterial="clear">
          <a:bevelT w="177800" h="254000"/>
          <a:bevelB w="152400"/>
        </a:sp3d>
      </dsp:spPr>
      <dsp:style>
        <a:lnRef idx="0">
          <a:scrgbClr r="0" g="0" b="0"/>
        </a:lnRef>
        <a:fillRef idx="1">
          <a:scrgbClr r="0" g="0" b="0"/>
        </a:fillRef>
        <a:effectRef idx="0">
          <a:scrgbClr r="0" g="0" b="0"/>
        </a:effectRef>
        <a:fontRef idx="minor">
          <a:schemeClr val="tx1"/>
        </a:fontRef>
      </dsp:style>
      <dsp:txBody>
        <a:bodyPr spcFirstLastPara="0" vert="horz" wrap="square" lIns="12700" tIns="12700" rIns="12700" bIns="12700" numCol="1" spcCol="1270" anchor="ctr" anchorCtr="0">
          <a:noAutofit/>
        </a:bodyPr>
        <a:lstStyle/>
        <a:p>
          <a:pPr lvl="0" algn="ctr" defTabSz="444500">
            <a:lnSpc>
              <a:spcPct val="90000"/>
            </a:lnSpc>
            <a:spcBef>
              <a:spcPct val="0"/>
            </a:spcBef>
            <a:spcAft>
              <a:spcPct val="35000"/>
            </a:spcAft>
          </a:pPr>
          <a:r>
            <a:rPr lang="en-US" sz="1000" kern="1200" dirty="0" smtClean="0"/>
            <a:t>Communication</a:t>
          </a:r>
          <a:endParaRPr lang="en-US" sz="1000" kern="1200" dirty="0"/>
        </a:p>
      </dsp:txBody>
      <dsp:txXfrm>
        <a:off x="3347377" y="3446075"/>
        <a:ext cx="1372778" cy="1372778"/>
      </dsp:txXfrm>
    </dsp:sp>
    <dsp:sp modelId="{00EDF7F4-1840-A949-A9AA-2E292AA863D2}">
      <dsp:nvSpPr>
        <dsp:cNvPr id="0" name=""/>
        <dsp:cNvSpPr/>
      </dsp:nvSpPr>
      <dsp:spPr>
        <a:xfrm>
          <a:off x="1794943" y="3446075"/>
          <a:ext cx="1372778" cy="1372778"/>
        </a:xfrm>
        <a:prstGeom prst="ellipse">
          <a:avLst/>
        </a:prstGeom>
        <a:solidFill>
          <a:schemeClr val="accent5">
            <a:shade val="80000"/>
            <a:alpha val="50000"/>
            <a:hueOff val="16"/>
            <a:satOff val="26498"/>
            <a:lumOff val="5671"/>
            <a:alphaOff val="-21429"/>
          </a:schemeClr>
        </a:solidFill>
        <a:ln>
          <a:noFill/>
        </a:ln>
        <a:effectLst/>
        <a:scene3d>
          <a:camera prst="orthographicFront">
            <a:rot lat="0" lon="0" rev="0"/>
          </a:camera>
          <a:lightRig rig="contrasting" dir="t">
            <a:rot lat="0" lon="0" rev="1200000"/>
          </a:lightRig>
        </a:scene3d>
        <a:sp3d contourW="12700" prstMaterial="clear">
          <a:bevelT w="177800" h="254000"/>
          <a:bevelB w="152400"/>
        </a:sp3d>
      </dsp:spPr>
      <dsp:style>
        <a:lnRef idx="0">
          <a:scrgbClr r="0" g="0" b="0"/>
        </a:lnRef>
        <a:fillRef idx="1">
          <a:scrgbClr r="0" g="0" b="0"/>
        </a:fillRef>
        <a:effectRef idx="0">
          <a:scrgbClr r="0" g="0" b="0"/>
        </a:effectRef>
        <a:fontRef idx="minor">
          <a:schemeClr val="tx1"/>
        </a:fontRef>
      </dsp:style>
      <dsp:txBody>
        <a:bodyPr spcFirstLastPara="0" vert="horz" wrap="square" lIns="12700" tIns="12700" rIns="12700" bIns="12700" numCol="1" spcCol="1270" anchor="ctr" anchorCtr="0">
          <a:noAutofit/>
        </a:bodyPr>
        <a:lstStyle/>
        <a:p>
          <a:pPr lvl="0" algn="ctr" defTabSz="444500">
            <a:lnSpc>
              <a:spcPct val="90000"/>
            </a:lnSpc>
            <a:spcBef>
              <a:spcPct val="0"/>
            </a:spcBef>
            <a:spcAft>
              <a:spcPct val="35000"/>
            </a:spcAft>
          </a:pPr>
          <a:r>
            <a:rPr lang="en-US" sz="1000" kern="1200" dirty="0" smtClean="0"/>
            <a:t>Confidence</a:t>
          </a:r>
          <a:endParaRPr lang="en-US" sz="1000" kern="1200" dirty="0"/>
        </a:p>
      </dsp:txBody>
      <dsp:txXfrm>
        <a:off x="1794943" y="3446075"/>
        <a:ext cx="1372778" cy="1372778"/>
      </dsp:txXfrm>
    </dsp:sp>
    <dsp:sp modelId="{D5AA0D68-93D6-6D46-965D-5958BABAE1EC}">
      <dsp:nvSpPr>
        <dsp:cNvPr id="0" name=""/>
        <dsp:cNvSpPr/>
      </dsp:nvSpPr>
      <dsp:spPr>
        <a:xfrm>
          <a:off x="827017" y="2232333"/>
          <a:ext cx="1372778" cy="1372778"/>
        </a:xfrm>
        <a:prstGeom prst="ellipse">
          <a:avLst/>
        </a:prstGeom>
        <a:solidFill>
          <a:schemeClr val="accent5">
            <a:shade val="80000"/>
            <a:alpha val="50000"/>
            <a:hueOff val="19"/>
            <a:satOff val="31797"/>
            <a:lumOff val="6806"/>
            <a:alphaOff val="-25714"/>
          </a:schemeClr>
        </a:solidFill>
        <a:ln>
          <a:noFill/>
        </a:ln>
        <a:effectLst/>
        <a:scene3d>
          <a:camera prst="orthographicFront">
            <a:rot lat="0" lon="0" rev="0"/>
          </a:camera>
          <a:lightRig rig="contrasting" dir="t">
            <a:rot lat="0" lon="0" rev="1200000"/>
          </a:lightRig>
        </a:scene3d>
        <a:sp3d contourW="12700" prstMaterial="clear">
          <a:bevelT w="177800" h="254000"/>
          <a:bevelB w="152400"/>
        </a:sp3d>
      </dsp:spPr>
      <dsp:style>
        <a:lnRef idx="0">
          <a:scrgbClr r="0" g="0" b="0"/>
        </a:lnRef>
        <a:fillRef idx="1">
          <a:scrgbClr r="0" g="0" b="0"/>
        </a:fillRef>
        <a:effectRef idx="0">
          <a:scrgbClr r="0" g="0" b="0"/>
        </a:effectRef>
        <a:fontRef idx="minor">
          <a:schemeClr val="tx1"/>
        </a:fontRef>
      </dsp:style>
      <dsp:txBody>
        <a:bodyPr spcFirstLastPara="0" vert="horz" wrap="square" lIns="12700" tIns="12700" rIns="12700" bIns="12700" numCol="1" spcCol="1270" anchor="ctr" anchorCtr="0">
          <a:noAutofit/>
        </a:bodyPr>
        <a:lstStyle/>
        <a:p>
          <a:pPr lvl="0" algn="ctr" defTabSz="444500">
            <a:lnSpc>
              <a:spcPct val="90000"/>
            </a:lnSpc>
            <a:spcBef>
              <a:spcPct val="0"/>
            </a:spcBef>
            <a:spcAft>
              <a:spcPct val="35000"/>
            </a:spcAft>
          </a:pPr>
          <a:r>
            <a:rPr lang="en-US" sz="1000" kern="1200" dirty="0" smtClean="0"/>
            <a:t>Self-motivation</a:t>
          </a:r>
          <a:endParaRPr lang="en-US" sz="1000" kern="1200" dirty="0"/>
        </a:p>
      </dsp:txBody>
      <dsp:txXfrm>
        <a:off x="827017" y="2232333"/>
        <a:ext cx="1372778" cy="1372778"/>
      </dsp:txXfrm>
    </dsp:sp>
    <dsp:sp modelId="{A0E58C45-5D5F-1349-B2C4-CB9DBC2953BA}">
      <dsp:nvSpPr>
        <dsp:cNvPr id="0" name=""/>
        <dsp:cNvSpPr/>
      </dsp:nvSpPr>
      <dsp:spPr>
        <a:xfrm>
          <a:off x="1172466" y="718822"/>
          <a:ext cx="1372778" cy="1372778"/>
        </a:xfrm>
        <a:prstGeom prst="ellipse">
          <a:avLst/>
        </a:prstGeom>
        <a:solidFill>
          <a:schemeClr val="accent5">
            <a:shade val="80000"/>
            <a:alpha val="50000"/>
            <a:hueOff val="22"/>
            <a:satOff val="37097"/>
            <a:lumOff val="7940"/>
            <a:alphaOff val="-30000"/>
          </a:schemeClr>
        </a:solidFill>
        <a:ln>
          <a:noFill/>
        </a:ln>
        <a:effectLst/>
        <a:scene3d>
          <a:camera prst="orthographicFront">
            <a:rot lat="0" lon="0" rev="0"/>
          </a:camera>
          <a:lightRig rig="contrasting" dir="t">
            <a:rot lat="0" lon="0" rev="1200000"/>
          </a:lightRig>
        </a:scene3d>
        <a:sp3d contourW="12700" prstMaterial="clear">
          <a:bevelT w="177800" h="254000"/>
          <a:bevelB w="152400"/>
        </a:sp3d>
      </dsp:spPr>
      <dsp:style>
        <a:lnRef idx="0">
          <a:scrgbClr r="0" g="0" b="0"/>
        </a:lnRef>
        <a:fillRef idx="1">
          <a:scrgbClr r="0" g="0" b="0"/>
        </a:fillRef>
        <a:effectRef idx="0">
          <a:scrgbClr r="0" g="0" b="0"/>
        </a:effectRef>
        <a:fontRef idx="minor">
          <a:schemeClr val="tx1"/>
        </a:fontRef>
      </dsp:style>
      <dsp:txBody>
        <a:bodyPr spcFirstLastPara="0" vert="horz" wrap="square" lIns="12700" tIns="12700" rIns="12700" bIns="12700" numCol="1" spcCol="1270" anchor="ctr" anchorCtr="0">
          <a:noAutofit/>
        </a:bodyPr>
        <a:lstStyle/>
        <a:p>
          <a:pPr lvl="0" algn="ctr" defTabSz="444500">
            <a:lnSpc>
              <a:spcPct val="90000"/>
            </a:lnSpc>
            <a:spcBef>
              <a:spcPct val="0"/>
            </a:spcBef>
            <a:spcAft>
              <a:spcPct val="35000"/>
            </a:spcAft>
          </a:pPr>
          <a:r>
            <a:rPr lang="en-US" sz="1000" kern="1200" smtClean="0"/>
            <a:t>Willingness to take risks</a:t>
          </a:r>
          <a:endParaRPr lang="en-US" sz="1000" kern="1200"/>
        </a:p>
      </dsp:txBody>
      <dsp:txXfrm>
        <a:off x="1172466" y="718822"/>
        <a:ext cx="1372778" cy="1372778"/>
      </dsp:txXfrm>
    </dsp:sp>
  </dsp:spTree>
</dsp:drawing>
</file>

<file path=ppt/diagrams/layout1.xml><?xml version="1.0" encoding="utf-8"?>
<dgm:layoutDef xmlns:dgm="http://schemas.openxmlformats.org/drawingml/2006/diagram" xmlns:a="http://schemas.openxmlformats.org/drawingml/2006/main" uniqueId="urn:microsoft.com/office/officeart/2005/8/layout/radial3">
  <dgm:title val=""/>
  <dgm:desc val=""/>
  <dgm:catLst>
    <dgm:cat type="relationship" pri="31000"/>
    <dgm:cat type="cycle" pri="1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omposite">
    <dgm:varLst>
      <dgm:chMax val="1"/>
      <dgm:dir/>
      <dgm:resizeHandles val="exact"/>
    </dgm:varLst>
    <dgm:alg type="composite">
      <dgm:param type="ar" val="1"/>
    </dgm:alg>
    <dgm:shape xmlns:r="http://schemas.openxmlformats.org/officeDocument/2006/relationships" r:blip="">
      <dgm:adjLst/>
    </dgm:shape>
    <dgm:presOf/>
    <dgm:constrLst/>
    <dgm:ruleLst/>
    <dgm:layoutNode name="radial">
      <dgm:varLst>
        <dgm:animLvl val="ctr"/>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h" for="ch" forName="centerShape" refType="h"/>
        <dgm:constr type="w" for="ch" forName="node" refType="w" fact="0.5"/>
        <dgm:constr type="h" for="ch" forName="node" refType="h" fact="0.5"/>
        <dgm:constr type="sp" refType="w" refFor="ch" refForName="node" fact="-0.2"/>
        <dgm:constr type="sibSp" refType="w" refFor="ch" refForName="node" fact="-0.2"/>
        <dgm:constr type="primFontSz" for="ch" forName="centerShape" val="65"/>
        <dgm:constr type="primFontSz" for="des" forName="node" val="65"/>
        <dgm:constr type="primFontSz" for="ch" forName="node" refType="primFontSz" refFor="ch" refForName="centerShape" op="lte"/>
      </dgm:constrLst>
      <dgm:ruleLst/>
      <dgm:forEach name="Name6" axis="ch" ptType="node" cnt="1">
        <dgm:layoutNode name="centerShape" styleLbl="vennNode1">
          <dgm:alg type="tx"/>
          <dgm:shape xmlns:r="http://schemas.openxmlformats.org/officeDocument/2006/relationships" type="ellipse"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7" axis="ch" ptType="node">
          <dgm:layoutNode name="node" styleLbl="vennNode1">
            <dgm:varLst>
              <dgm:bulletEnabled val="1"/>
            </dgm:varLst>
            <dgm:alg type="tx">
              <dgm:param type="txAnchorVertCh" val="mid"/>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879725" cy="48895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763963" y="0"/>
            <a:ext cx="2879725" cy="488950"/>
          </a:xfrm>
          <a:prstGeom prst="rect">
            <a:avLst/>
          </a:prstGeom>
        </p:spPr>
        <p:txBody>
          <a:bodyPr vert="horz" lIns="91440" tIns="45720" rIns="91440" bIns="45720" rtlCol="0"/>
          <a:lstStyle>
            <a:lvl1pPr algn="r">
              <a:defRPr sz="1200"/>
            </a:lvl1pPr>
          </a:lstStyle>
          <a:p>
            <a:fld id="{71949AD2-EE06-9348-9BC3-7D318775F676}" type="datetimeFigureOut">
              <a:rPr lang="en-US" smtClean="0"/>
              <a:pPr/>
              <a:t>2/12/2019</a:t>
            </a:fld>
            <a:endParaRPr lang="en-US"/>
          </a:p>
        </p:txBody>
      </p:sp>
      <p:sp>
        <p:nvSpPr>
          <p:cNvPr id="4" name="Slide Image Placeholder 3"/>
          <p:cNvSpPr>
            <a:spLocks noGrp="1" noRot="1" noChangeAspect="1"/>
          </p:cNvSpPr>
          <p:nvPr>
            <p:ph type="sldImg" idx="2"/>
          </p:nvPr>
        </p:nvSpPr>
        <p:spPr>
          <a:xfrm>
            <a:off x="877888" y="733425"/>
            <a:ext cx="4889500" cy="3667125"/>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65163" y="4645025"/>
            <a:ext cx="5314950" cy="4398963"/>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9286875"/>
            <a:ext cx="2879725" cy="48895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763963" y="9286875"/>
            <a:ext cx="2879725" cy="488950"/>
          </a:xfrm>
          <a:prstGeom prst="rect">
            <a:avLst/>
          </a:prstGeom>
        </p:spPr>
        <p:txBody>
          <a:bodyPr vert="horz" lIns="91440" tIns="45720" rIns="91440" bIns="45720" rtlCol="0" anchor="b"/>
          <a:lstStyle>
            <a:lvl1pPr algn="r">
              <a:defRPr sz="1200"/>
            </a:lvl1pPr>
          </a:lstStyle>
          <a:p>
            <a:fld id="{CC91B0B5-C956-F241-93E0-8F6FF3C7AE12}" type="slidenum">
              <a:rPr lang="en-US" smtClean="0"/>
              <a:pPr/>
              <a:t>‹#›</a:t>
            </a:fld>
            <a:endParaRPr lang="en-US"/>
          </a:p>
        </p:txBody>
      </p:sp>
    </p:spTree>
    <p:extLst>
      <p:ext uri="{BB962C8B-B14F-4D97-AF65-F5344CB8AC3E}">
        <p14:creationId xmlns:p14="http://schemas.microsoft.com/office/powerpoint/2010/main" xmlns="" val="3578588223"/>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C91B0B5-C956-F241-93E0-8F6FF3C7AE12}" type="slidenum">
              <a:rPr lang="en-US" smtClean="0"/>
              <a:pPr/>
              <a:t>2</a:t>
            </a:fld>
            <a:endParaRPr lang="en-US"/>
          </a:p>
        </p:txBody>
      </p:sp>
    </p:spTree>
    <p:extLst>
      <p:ext uri="{BB962C8B-B14F-4D97-AF65-F5344CB8AC3E}">
        <p14:creationId xmlns:p14="http://schemas.microsoft.com/office/powerpoint/2010/main" xmlns="" val="144912389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36866" name="Freeform 2"/>
          <p:cNvSpPr>
            <a:spLocks/>
          </p:cNvSpPr>
          <p:nvPr/>
        </p:nvSpPr>
        <p:spPr bwMode="hidden">
          <a:xfrm>
            <a:off x="-11113" y="1836738"/>
            <a:ext cx="2268538" cy="2709862"/>
          </a:xfrm>
          <a:custGeom>
            <a:avLst/>
            <a:gdLst>
              <a:gd name="T0" fmla="*/ 808 w 1429"/>
              <a:gd name="T1" fmla="*/ 283 h 1707"/>
              <a:gd name="T2" fmla="*/ 673 w 1429"/>
              <a:gd name="T3" fmla="*/ 252 h 1707"/>
              <a:gd name="T4" fmla="*/ 654 w 1429"/>
              <a:gd name="T5" fmla="*/ 0 h 1707"/>
              <a:gd name="T6" fmla="*/ 488 w 1429"/>
              <a:gd name="T7" fmla="*/ 13 h 1707"/>
              <a:gd name="T8" fmla="*/ 476 w 1429"/>
              <a:gd name="T9" fmla="*/ 252 h 1707"/>
              <a:gd name="T10" fmla="*/ 365 w 1429"/>
              <a:gd name="T11" fmla="*/ 290 h 1707"/>
              <a:gd name="T12" fmla="*/ 206 w 1429"/>
              <a:gd name="T13" fmla="*/ 86 h 1707"/>
              <a:gd name="T14" fmla="*/ 95 w 1429"/>
              <a:gd name="T15" fmla="*/ 148 h 1707"/>
              <a:gd name="T16" fmla="*/ 200 w 1429"/>
              <a:gd name="T17" fmla="*/ 376 h 1707"/>
              <a:gd name="T18" fmla="*/ 126 w 1429"/>
              <a:gd name="T19" fmla="*/ 450 h 1707"/>
              <a:gd name="T20" fmla="*/ 0 w 1429"/>
              <a:gd name="T21" fmla="*/ 423 h 1707"/>
              <a:gd name="T22" fmla="*/ 0 w 1429"/>
              <a:gd name="T23" fmla="*/ 1273 h 1707"/>
              <a:gd name="T24" fmla="*/ 101 w 1429"/>
              <a:gd name="T25" fmla="*/ 1226 h 1707"/>
              <a:gd name="T26" fmla="*/ 181 w 1429"/>
              <a:gd name="T27" fmla="*/ 1306 h 1707"/>
              <a:gd name="T28" fmla="*/ 70 w 1429"/>
              <a:gd name="T29" fmla="*/ 1509 h 1707"/>
              <a:gd name="T30" fmla="*/ 175 w 1429"/>
              <a:gd name="T31" fmla="*/ 1596 h 1707"/>
              <a:gd name="T32" fmla="*/ 365 w 1429"/>
              <a:gd name="T33" fmla="*/ 1411 h 1707"/>
              <a:gd name="T34" fmla="*/ 476 w 1429"/>
              <a:gd name="T35" fmla="*/ 1448 h 1707"/>
              <a:gd name="T36" fmla="*/ 501 w 1429"/>
              <a:gd name="T37" fmla="*/ 1700 h 1707"/>
              <a:gd name="T38" fmla="*/ 667 w 1429"/>
              <a:gd name="T39" fmla="*/ 1707 h 1707"/>
              <a:gd name="T40" fmla="*/ 685 w 1429"/>
              <a:gd name="T41" fmla="*/ 1442 h 1707"/>
              <a:gd name="T42" fmla="*/ 826 w 1429"/>
              <a:gd name="T43" fmla="*/ 1405 h 1707"/>
              <a:gd name="T44" fmla="*/ 993 w 1429"/>
              <a:gd name="T45" fmla="*/ 1590 h 1707"/>
              <a:gd name="T46" fmla="*/ 1103 w 1429"/>
              <a:gd name="T47" fmla="*/ 1522 h 1707"/>
              <a:gd name="T48" fmla="*/ 993 w 1429"/>
              <a:gd name="T49" fmla="*/ 1300 h 1707"/>
              <a:gd name="T50" fmla="*/ 1067 w 1429"/>
              <a:gd name="T51" fmla="*/ 1207 h 1707"/>
              <a:gd name="T52" fmla="*/ 1288 w 1429"/>
              <a:gd name="T53" fmla="*/ 1312 h 1707"/>
              <a:gd name="T54" fmla="*/ 1355 w 1429"/>
              <a:gd name="T55" fmla="*/ 1196 h 1707"/>
              <a:gd name="T56" fmla="*/ 1153 w 1429"/>
              <a:gd name="T57" fmla="*/ 1047 h 1707"/>
              <a:gd name="T58" fmla="*/ 1177 w 1429"/>
              <a:gd name="T59" fmla="*/ 918 h 1707"/>
              <a:gd name="T60" fmla="*/ 1429 w 1429"/>
              <a:gd name="T61" fmla="*/ 894 h 1707"/>
              <a:gd name="T62" fmla="*/ 1423 w 1429"/>
              <a:gd name="T63" fmla="*/ 764 h 1707"/>
              <a:gd name="T64" fmla="*/ 1171 w 1429"/>
              <a:gd name="T65" fmla="*/ 727 h 1707"/>
              <a:gd name="T66" fmla="*/ 1146 w 1429"/>
              <a:gd name="T67" fmla="*/ 629 h 1707"/>
              <a:gd name="T68" fmla="*/ 1349 w 1429"/>
              <a:gd name="T69" fmla="*/ 487 h 1707"/>
              <a:gd name="T70" fmla="*/ 1282 w 1429"/>
              <a:gd name="T71" fmla="*/ 370 h 1707"/>
              <a:gd name="T72" fmla="*/ 1054 w 1429"/>
              <a:gd name="T73" fmla="*/ 462 h 1707"/>
              <a:gd name="T74" fmla="*/ 980 w 1429"/>
              <a:gd name="T75" fmla="*/ 388 h 1707"/>
              <a:gd name="T76" fmla="*/ 1097 w 1429"/>
              <a:gd name="T77" fmla="*/ 173 h 1707"/>
              <a:gd name="T78" fmla="*/ 986 w 1429"/>
              <a:gd name="T79" fmla="*/ 105 h 1707"/>
              <a:gd name="T80" fmla="*/ 808 w 1429"/>
              <a:gd name="T81" fmla="*/ 283 h 17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29" h="1707">
                <a:moveTo>
                  <a:pt x="808" y="283"/>
                </a:moveTo>
                <a:lnTo>
                  <a:pt x="673" y="252"/>
                </a:lnTo>
                <a:lnTo>
                  <a:pt x="654" y="0"/>
                </a:lnTo>
                <a:lnTo>
                  <a:pt x="488" y="13"/>
                </a:lnTo>
                <a:lnTo>
                  <a:pt x="476" y="252"/>
                </a:lnTo>
                <a:lnTo>
                  <a:pt x="365" y="290"/>
                </a:lnTo>
                <a:lnTo>
                  <a:pt x="206" y="86"/>
                </a:lnTo>
                <a:lnTo>
                  <a:pt x="95" y="148"/>
                </a:lnTo>
                <a:lnTo>
                  <a:pt x="200" y="376"/>
                </a:lnTo>
                <a:lnTo>
                  <a:pt x="126" y="450"/>
                </a:lnTo>
                <a:lnTo>
                  <a:pt x="0" y="423"/>
                </a:lnTo>
                <a:lnTo>
                  <a:pt x="0" y="1273"/>
                </a:lnTo>
                <a:lnTo>
                  <a:pt x="101" y="1226"/>
                </a:lnTo>
                <a:lnTo>
                  <a:pt x="181" y="1306"/>
                </a:lnTo>
                <a:lnTo>
                  <a:pt x="70" y="1509"/>
                </a:lnTo>
                <a:lnTo>
                  <a:pt x="175" y="1596"/>
                </a:lnTo>
                <a:lnTo>
                  <a:pt x="365" y="1411"/>
                </a:lnTo>
                <a:lnTo>
                  <a:pt x="476" y="1448"/>
                </a:lnTo>
                <a:lnTo>
                  <a:pt x="501" y="1700"/>
                </a:lnTo>
                <a:lnTo>
                  <a:pt x="667" y="1707"/>
                </a:lnTo>
                <a:lnTo>
                  <a:pt x="685" y="1442"/>
                </a:lnTo>
                <a:lnTo>
                  <a:pt x="826" y="1405"/>
                </a:lnTo>
                <a:lnTo>
                  <a:pt x="993" y="1590"/>
                </a:lnTo>
                <a:lnTo>
                  <a:pt x="1103" y="1522"/>
                </a:lnTo>
                <a:lnTo>
                  <a:pt x="993" y="1300"/>
                </a:lnTo>
                <a:lnTo>
                  <a:pt x="1067" y="1207"/>
                </a:lnTo>
                <a:lnTo>
                  <a:pt x="1288" y="1312"/>
                </a:lnTo>
                <a:lnTo>
                  <a:pt x="1355" y="1196"/>
                </a:lnTo>
                <a:lnTo>
                  <a:pt x="1153" y="1047"/>
                </a:lnTo>
                <a:lnTo>
                  <a:pt x="1177" y="918"/>
                </a:lnTo>
                <a:lnTo>
                  <a:pt x="1429" y="894"/>
                </a:lnTo>
                <a:lnTo>
                  <a:pt x="1423" y="764"/>
                </a:lnTo>
                <a:lnTo>
                  <a:pt x="1171" y="727"/>
                </a:lnTo>
                <a:lnTo>
                  <a:pt x="1146" y="629"/>
                </a:lnTo>
                <a:lnTo>
                  <a:pt x="1349" y="487"/>
                </a:lnTo>
                <a:lnTo>
                  <a:pt x="1282" y="370"/>
                </a:lnTo>
                <a:lnTo>
                  <a:pt x="1054" y="462"/>
                </a:lnTo>
                <a:lnTo>
                  <a:pt x="980" y="388"/>
                </a:lnTo>
                <a:lnTo>
                  <a:pt x="1097" y="173"/>
                </a:lnTo>
                <a:lnTo>
                  <a:pt x="986" y="105"/>
                </a:lnTo>
                <a:lnTo>
                  <a:pt x="808" y="283"/>
                </a:lnTo>
                <a:close/>
              </a:path>
            </a:pathLst>
          </a:custGeom>
          <a:gradFill rotWithShape="0">
            <a:gsLst>
              <a:gs pos="0">
                <a:schemeClr val="accent2"/>
              </a:gs>
              <a:gs pos="100000">
                <a:schemeClr val="bg1"/>
              </a:gs>
            </a:gsLst>
            <a:lin ang="0" scaled="1"/>
          </a:gradFill>
          <a:ln>
            <a:noFill/>
          </a:ln>
          <a:effectLst/>
          <a:extLst>
            <a:ext uri="{91240B29-F687-4f45-9708-019B960494DF}">
              <a14:hiddenLine xmlns:a14="http://schemas.microsoft.com/office/drawing/2010/main" xmlns="" w="9525">
                <a:solidFill>
                  <a:schemeClr val="tx1"/>
                </a:solidFill>
                <a:round/>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36867" name="Freeform 3"/>
          <p:cNvSpPr>
            <a:spLocks/>
          </p:cNvSpPr>
          <p:nvPr/>
        </p:nvSpPr>
        <p:spPr bwMode="hidden">
          <a:xfrm>
            <a:off x="107950" y="15875"/>
            <a:ext cx="838200" cy="787400"/>
          </a:xfrm>
          <a:custGeom>
            <a:avLst/>
            <a:gdLst>
              <a:gd name="T0" fmla="*/ 335 w 528"/>
              <a:gd name="T1" fmla="*/ 56 h 496"/>
              <a:gd name="T2" fmla="*/ 293 w 528"/>
              <a:gd name="T3" fmla="*/ 46 h 496"/>
              <a:gd name="T4" fmla="*/ 288 w 528"/>
              <a:gd name="T5" fmla="*/ 0 h 496"/>
              <a:gd name="T6" fmla="*/ 238 w 528"/>
              <a:gd name="T7" fmla="*/ 0 h 496"/>
              <a:gd name="T8" fmla="*/ 232 w 528"/>
              <a:gd name="T9" fmla="*/ 46 h 496"/>
              <a:gd name="T10" fmla="*/ 198 w 528"/>
              <a:gd name="T11" fmla="*/ 58 h 496"/>
              <a:gd name="T12" fmla="*/ 146 w 528"/>
              <a:gd name="T13" fmla="*/ 0 h 496"/>
              <a:gd name="T14" fmla="*/ 114 w 528"/>
              <a:gd name="T15" fmla="*/ 14 h 496"/>
              <a:gd name="T16" fmla="*/ 147 w 528"/>
              <a:gd name="T17" fmla="*/ 84 h 496"/>
              <a:gd name="T18" fmla="*/ 124 w 528"/>
              <a:gd name="T19" fmla="*/ 107 h 496"/>
              <a:gd name="T20" fmla="*/ 50 w 528"/>
              <a:gd name="T21" fmla="*/ 81 h 496"/>
              <a:gd name="T22" fmla="*/ 32 w 528"/>
              <a:gd name="T23" fmla="*/ 109 h 496"/>
              <a:gd name="T24" fmla="*/ 90 w 528"/>
              <a:gd name="T25" fmla="*/ 159 h 496"/>
              <a:gd name="T26" fmla="*/ 80 w 528"/>
              <a:gd name="T27" fmla="*/ 197 h 496"/>
              <a:gd name="T28" fmla="*/ 2 w 528"/>
              <a:gd name="T29" fmla="*/ 202 h 496"/>
              <a:gd name="T30" fmla="*/ 0 w 528"/>
              <a:gd name="T31" fmla="*/ 244 h 496"/>
              <a:gd name="T32" fmla="*/ 80 w 528"/>
              <a:gd name="T33" fmla="*/ 256 h 496"/>
              <a:gd name="T34" fmla="*/ 88 w 528"/>
              <a:gd name="T35" fmla="*/ 292 h 496"/>
              <a:gd name="T36" fmla="*/ 29 w 528"/>
              <a:gd name="T37" fmla="*/ 345 h 496"/>
              <a:gd name="T38" fmla="*/ 50 w 528"/>
              <a:gd name="T39" fmla="*/ 378 h 496"/>
              <a:gd name="T40" fmla="*/ 116 w 528"/>
              <a:gd name="T41" fmla="*/ 347 h 496"/>
              <a:gd name="T42" fmla="*/ 141 w 528"/>
              <a:gd name="T43" fmla="*/ 372 h 496"/>
              <a:gd name="T44" fmla="*/ 107 w 528"/>
              <a:gd name="T45" fmla="*/ 435 h 496"/>
              <a:gd name="T46" fmla="*/ 139 w 528"/>
              <a:gd name="T47" fmla="*/ 462 h 496"/>
              <a:gd name="T48" fmla="*/ 198 w 528"/>
              <a:gd name="T49" fmla="*/ 404 h 496"/>
              <a:gd name="T50" fmla="*/ 232 w 528"/>
              <a:gd name="T51" fmla="*/ 416 h 496"/>
              <a:gd name="T52" fmla="*/ 240 w 528"/>
              <a:gd name="T53" fmla="*/ 494 h 496"/>
              <a:gd name="T54" fmla="*/ 292 w 528"/>
              <a:gd name="T55" fmla="*/ 496 h 496"/>
              <a:gd name="T56" fmla="*/ 297 w 528"/>
              <a:gd name="T57" fmla="*/ 414 h 496"/>
              <a:gd name="T58" fmla="*/ 341 w 528"/>
              <a:gd name="T59" fmla="*/ 403 h 496"/>
              <a:gd name="T60" fmla="*/ 393 w 528"/>
              <a:gd name="T61" fmla="*/ 460 h 496"/>
              <a:gd name="T62" fmla="*/ 427 w 528"/>
              <a:gd name="T63" fmla="*/ 439 h 496"/>
              <a:gd name="T64" fmla="*/ 393 w 528"/>
              <a:gd name="T65" fmla="*/ 370 h 496"/>
              <a:gd name="T66" fmla="*/ 416 w 528"/>
              <a:gd name="T67" fmla="*/ 341 h 496"/>
              <a:gd name="T68" fmla="*/ 484 w 528"/>
              <a:gd name="T69" fmla="*/ 374 h 496"/>
              <a:gd name="T70" fmla="*/ 505 w 528"/>
              <a:gd name="T71" fmla="*/ 338 h 496"/>
              <a:gd name="T72" fmla="*/ 442 w 528"/>
              <a:gd name="T73" fmla="*/ 292 h 496"/>
              <a:gd name="T74" fmla="*/ 450 w 528"/>
              <a:gd name="T75" fmla="*/ 252 h 496"/>
              <a:gd name="T76" fmla="*/ 528 w 528"/>
              <a:gd name="T77" fmla="*/ 244 h 496"/>
              <a:gd name="T78" fmla="*/ 526 w 528"/>
              <a:gd name="T79" fmla="*/ 204 h 496"/>
              <a:gd name="T80" fmla="*/ 448 w 528"/>
              <a:gd name="T81" fmla="*/ 193 h 496"/>
              <a:gd name="T82" fmla="*/ 440 w 528"/>
              <a:gd name="T83" fmla="*/ 162 h 496"/>
              <a:gd name="T84" fmla="*/ 503 w 528"/>
              <a:gd name="T85" fmla="*/ 119 h 496"/>
              <a:gd name="T86" fmla="*/ 482 w 528"/>
              <a:gd name="T87" fmla="*/ 82 h 496"/>
              <a:gd name="T88" fmla="*/ 412 w 528"/>
              <a:gd name="T89" fmla="*/ 111 h 496"/>
              <a:gd name="T90" fmla="*/ 389 w 528"/>
              <a:gd name="T91" fmla="*/ 88 h 496"/>
              <a:gd name="T92" fmla="*/ 425 w 528"/>
              <a:gd name="T93" fmla="*/ 21 h 496"/>
              <a:gd name="T94" fmla="*/ 391 w 528"/>
              <a:gd name="T95" fmla="*/ 0 h 496"/>
              <a:gd name="T96" fmla="*/ 335 w 528"/>
              <a:gd name="T97" fmla="*/ 56 h 4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528" h="496">
                <a:moveTo>
                  <a:pt x="335" y="56"/>
                </a:moveTo>
                <a:lnTo>
                  <a:pt x="293" y="46"/>
                </a:lnTo>
                <a:lnTo>
                  <a:pt x="288" y="0"/>
                </a:lnTo>
                <a:lnTo>
                  <a:pt x="238" y="0"/>
                </a:lnTo>
                <a:lnTo>
                  <a:pt x="232" y="46"/>
                </a:lnTo>
                <a:lnTo>
                  <a:pt x="198" y="58"/>
                </a:lnTo>
                <a:lnTo>
                  <a:pt x="146" y="0"/>
                </a:lnTo>
                <a:lnTo>
                  <a:pt x="114" y="14"/>
                </a:lnTo>
                <a:lnTo>
                  <a:pt x="147" y="84"/>
                </a:lnTo>
                <a:lnTo>
                  <a:pt x="124" y="107"/>
                </a:lnTo>
                <a:lnTo>
                  <a:pt x="50" y="81"/>
                </a:lnTo>
                <a:lnTo>
                  <a:pt x="32" y="109"/>
                </a:lnTo>
                <a:lnTo>
                  <a:pt x="90" y="159"/>
                </a:lnTo>
                <a:lnTo>
                  <a:pt x="80" y="197"/>
                </a:lnTo>
                <a:lnTo>
                  <a:pt x="2" y="202"/>
                </a:lnTo>
                <a:lnTo>
                  <a:pt x="0" y="244"/>
                </a:lnTo>
                <a:lnTo>
                  <a:pt x="80" y="256"/>
                </a:lnTo>
                <a:lnTo>
                  <a:pt x="88" y="292"/>
                </a:lnTo>
                <a:lnTo>
                  <a:pt x="29" y="345"/>
                </a:lnTo>
                <a:lnTo>
                  <a:pt x="50" y="378"/>
                </a:lnTo>
                <a:lnTo>
                  <a:pt x="116" y="347"/>
                </a:lnTo>
                <a:lnTo>
                  <a:pt x="141" y="372"/>
                </a:lnTo>
                <a:lnTo>
                  <a:pt x="107" y="435"/>
                </a:lnTo>
                <a:lnTo>
                  <a:pt x="139" y="462"/>
                </a:lnTo>
                <a:lnTo>
                  <a:pt x="198" y="404"/>
                </a:lnTo>
                <a:lnTo>
                  <a:pt x="232" y="416"/>
                </a:lnTo>
                <a:lnTo>
                  <a:pt x="240" y="494"/>
                </a:lnTo>
                <a:lnTo>
                  <a:pt x="292" y="496"/>
                </a:lnTo>
                <a:lnTo>
                  <a:pt x="297" y="414"/>
                </a:lnTo>
                <a:lnTo>
                  <a:pt x="341" y="403"/>
                </a:lnTo>
                <a:lnTo>
                  <a:pt x="393" y="460"/>
                </a:lnTo>
                <a:lnTo>
                  <a:pt x="427" y="439"/>
                </a:lnTo>
                <a:lnTo>
                  <a:pt x="393" y="370"/>
                </a:lnTo>
                <a:lnTo>
                  <a:pt x="416" y="341"/>
                </a:lnTo>
                <a:lnTo>
                  <a:pt x="484" y="374"/>
                </a:lnTo>
                <a:lnTo>
                  <a:pt x="505" y="338"/>
                </a:lnTo>
                <a:lnTo>
                  <a:pt x="442" y="292"/>
                </a:lnTo>
                <a:lnTo>
                  <a:pt x="450" y="252"/>
                </a:lnTo>
                <a:lnTo>
                  <a:pt x="528" y="244"/>
                </a:lnTo>
                <a:lnTo>
                  <a:pt x="526" y="204"/>
                </a:lnTo>
                <a:lnTo>
                  <a:pt x="448" y="193"/>
                </a:lnTo>
                <a:lnTo>
                  <a:pt x="440" y="162"/>
                </a:lnTo>
                <a:lnTo>
                  <a:pt x="503" y="119"/>
                </a:lnTo>
                <a:lnTo>
                  <a:pt x="482" y="82"/>
                </a:lnTo>
                <a:lnTo>
                  <a:pt x="412" y="111"/>
                </a:lnTo>
                <a:lnTo>
                  <a:pt x="389" y="88"/>
                </a:lnTo>
                <a:lnTo>
                  <a:pt x="425" y="21"/>
                </a:lnTo>
                <a:lnTo>
                  <a:pt x="391" y="0"/>
                </a:lnTo>
                <a:lnTo>
                  <a:pt x="335" y="56"/>
                </a:lnTo>
                <a:close/>
              </a:path>
            </a:pathLst>
          </a:custGeom>
          <a:gradFill rotWithShape="0">
            <a:gsLst>
              <a:gs pos="0">
                <a:schemeClr val="accent1"/>
              </a:gs>
              <a:gs pos="100000">
                <a:schemeClr val="bg1"/>
              </a:gs>
            </a:gsLst>
            <a:lin ang="2700000" scaled="1"/>
          </a:gradFill>
          <a:ln>
            <a:noFill/>
          </a:ln>
          <a:effectLst/>
          <a:extLst>
            <a:ext uri="{91240B29-F687-4f45-9708-019B960494DF}">
              <a14:hiddenLine xmlns:a14="http://schemas.microsoft.com/office/drawing/2010/main" xmlns="" w="9525">
                <a:solidFill>
                  <a:schemeClr val="tx1"/>
                </a:solidFill>
                <a:round/>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36868" name="Freeform 4"/>
          <p:cNvSpPr>
            <a:spLocks/>
          </p:cNvSpPr>
          <p:nvPr/>
        </p:nvSpPr>
        <p:spPr bwMode="hidden">
          <a:xfrm>
            <a:off x="1192213" y="354013"/>
            <a:ext cx="2266950" cy="2270125"/>
          </a:xfrm>
          <a:custGeom>
            <a:avLst/>
            <a:gdLst>
              <a:gd name="T0" fmla="*/ 1469 w 2312"/>
              <a:gd name="T1" fmla="*/ 384 h 2313"/>
              <a:gd name="T2" fmla="*/ 1285 w 2312"/>
              <a:gd name="T3" fmla="*/ 342 h 2313"/>
              <a:gd name="T4" fmla="*/ 1260 w 2312"/>
              <a:gd name="T5" fmla="*/ 0 h 2313"/>
              <a:gd name="T6" fmla="*/ 1035 w 2312"/>
              <a:gd name="T7" fmla="*/ 17 h 2313"/>
              <a:gd name="T8" fmla="*/ 1018 w 2312"/>
              <a:gd name="T9" fmla="*/ 342 h 2313"/>
              <a:gd name="T10" fmla="*/ 868 w 2312"/>
              <a:gd name="T11" fmla="*/ 393 h 2313"/>
              <a:gd name="T12" fmla="*/ 651 w 2312"/>
              <a:gd name="T13" fmla="*/ 117 h 2313"/>
              <a:gd name="T14" fmla="*/ 501 w 2312"/>
              <a:gd name="T15" fmla="*/ 201 h 2313"/>
              <a:gd name="T16" fmla="*/ 643 w 2312"/>
              <a:gd name="T17" fmla="*/ 509 h 2313"/>
              <a:gd name="T18" fmla="*/ 543 w 2312"/>
              <a:gd name="T19" fmla="*/ 610 h 2313"/>
              <a:gd name="T20" fmla="*/ 217 w 2312"/>
              <a:gd name="T21" fmla="*/ 493 h 2313"/>
              <a:gd name="T22" fmla="*/ 142 w 2312"/>
              <a:gd name="T23" fmla="*/ 618 h 2313"/>
              <a:gd name="T24" fmla="*/ 392 w 2312"/>
              <a:gd name="T25" fmla="*/ 835 h 2313"/>
              <a:gd name="T26" fmla="*/ 351 w 2312"/>
              <a:gd name="T27" fmla="*/ 1002 h 2313"/>
              <a:gd name="T28" fmla="*/ 8 w 2312"/>
              <a:gd name="T29" fmla="*/ 1027 h 2313"/>
              <a:gd name="T30" fmla="*/ 0 w 2312"/>
              <a:gd name="T31" fmla="*/ 1211 h 2313"/>
              <a:gd name="T32" fmla="*/ 351 w 2312"/>
              <a:gd name="T33" fmla="*/ 1261 h 2313"/>
              <a:gd name="T34" fmla="*/ 384 w 2312"/>
              <a:gd name="T35" fmla="*/ 1419 h 2313"/>
              <a:gd name="T36" fmla="*/ 125 w 2312"/>
              <a:gd name="T37" fmla="*/ 1653 h 2313"/>
              <a:gd name="T38" fmla="*/ 217 w 2312"/>
              <a:gd name="T39" fmla="*/ 1795 h 2313"/>
              <a:gd name="T40" fmla="*/ 509 w 2312"/>
              <a:gd name="T41" fmla="*/ 1661 h 2313"/>
              <a:gd name="T42" fmla="*/ 618 w 2312"/>
              <a:gd name="T43" fmla="*/ 1770 h 2313"/>
              <a:gd name="T44" fmla="*/ 467 w 2312"/>
              <a:gd name="T45" fmla="*/ 2045 h 2313"/>
              <a:gd name="T46" fmla="*/ 609 w 2312"/>
              <a:gd name="T47" fmla="*/ 2162 h 2313"/>
              <a:gd name="T48" fmla="*/ 868 w 2312"/>
              <a:gd name="T49" fmla="*/ 1912 h 2313"/>
              <a:gd name="T50" fmla="*/ 1018 w 2312"/>
              <a:gd name="T51" fmla="*/ 1962 h 2313"/>
              <a:gd name="T52" fmla="*/ 1052 w 2312"/>
              <a:gd name="T53" fmla="*/ 2304 h 2313"/>
              <a:gd name="T54" fmla="*/ 1277 w 2312"/>
              <a:gd name="T55" fmla="*/ 2313 h 2313"/>
              <a:gd name="T56" fmla="*/ 1302 w 2312"/>
              <a:gd name="T57" fmla="*/ 1954 h 2313"/>
              <a:gd name="T58" fmla="*/ 1494 w 2312"/>
              <a:gd name="T59" fmla="*/ 1904 h 2313"/>
              <a:gd name="T60" fmla="*/ 1720 w 2312"/>
              <a:gd name="T61" fmla="*/ 2154 h 2313"/>
              <a:gd name="T62" fmla="*/ 1870 w 2312"/>
              <a:gd name="T63" fmla="*/ 2062 h 2313"/>
              <a:gd name="T64" fmla="*/ 1720 w 2312"/>
              <a:gd name="T65" fmla="*/ 1762 h 2313"/>
              <a:gd name="T66" fmla="*/ 1820 w 2312"/>
              <a:gd name="T67" fmla="*/ 1636 h 2313"/>
              <a:gd name="T68" fmla="*/ 2120 w 2312"/>
              <a:gd name="T69" fmla="*/ 1778 h 2313"/>
              <a:gd name="T70" fmla="*/ 2212 w 2312"/>
              <a:gd name="T71" fmla="*/ 1620 h 2313"/>
              <a:gd name="T72" fmla="*/ 1937 w 2312"/>
              <a:gd name="T73" fmla="*/ 1419 h 2313"/>
              <a:gd name="T74" fmla="*/ 1970 w 2312"/>
              <a:gd name="T75" fmla="*/ 1244 h 2313"/>
              <a:gd name="T76" fmla="*/ 2312 w 2312"/>
              <a:gd name="T77" fmla="*/ 1211 h 2313"/>
              <a:gd name="T78" fmla="*/ 2304 w 2312"/>
              <a:gd name="T79" fmla="*/ 1035 h 2313"/>
              <a:gd name="T80" fmla="*/ 1962 w 2312"/>
              <a:gd name="T81" fmla="*/ 985 h 2313"/>
              <a:gd name="T82" fmla="*/ 1928 w 2312"/>
              <a:gd name="T83" fmla="*/ 852 h 2313"/>
              <a:gd name="T84" fmla="*/ 2204 w 2312"/>
              <a:gd name="T85" fmla="*/ 660 h 2313"/>
              <a:gd name="T86" fmla="*/ 2112 w 2312"/>
              <a:gd name="T87" fmla="*/ 501 h 2313"/>
              <a:gd name="T88" fmla="*/ 1803 w 2312"/>
              <a:gd name="T89" fmla="*/ 626 h 2313"/>
              <a:gd name="T90" fmla="*/ 1703 w 2312"/>
              <a:gd name="T91" fmla="*/ 526 h 2313"/>
              <a:gd name="T92" fmla="*/ 1861 w 2312"/>
              <a:gd name="T93" fmla="*/ 234 h 2313"/>
              <a:gd name="T94" fmla="*/ 1711 w 2312"/>
              <a:gd name="T95" fmla="*/ 142 h 2313"/>
              <a:gd name="T96" fmla="*/ 1469 w 2312"/>
              <a:gd name="T97" fmla="*/ 384 h 2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312" h="2313">
                <a:moveTo>
                  <a:pt x="1469" y="384"/>
                </a:moveTo>
                <a:lnTo>
                  <a:pt x="1285" y="342"/>
                </a:lnTo>
                <a:lnTo>
                  <a:pt x="1260" y="0"/>
                </a:lnTo>
                <a:lnTo>
                  <a:pt x="1035" y="17"/>
                </a:lnTo>
                <a:lnTo>
                  <a:pt x="1018" y="342"/>
                </a:lnTo>
                <a:lnTo>
                  <a:pt x="868" y="393"/>
                </a:lnTo>
                <a:lnTo>
                  <a:pt x="651" y="117"/>
                </a:lnTo>
                <a:lnTo>
                  <a:pt x="501" y="201"/>
                </a:lnTo>
                <a:lnTo>
                  <a:pt x="643" y="509"/>
                </a:lnTo>
                <a:lnTo>
                  <a:pt x="543" y="610"/>
                </a:lnTo>
                <a:lnTo>
                  <a:pt x="217" y="493"/>
                </a:lnTo>
                <a:lnTo>
                  <a:pt x="142" y="618"/>
                </a:lnTo>
                <a:lnTo>
                  <a:pt x="392" y="835"/>
                </a:lnTo>
                <a:lnTo>
                  <a:pt x="351" y="1002"/>
                </a:lnTo>
                <a:lnTo>
                  <a:pt x="8" y="1027"/>
                </a:lnTo>
                <a:lnTo>
                  <a:pt x="0" y="1211"/>
                </a:lnTo>
                <a:lnTo>
                  <a:pt x="351" y="1261"/>
                </a:lnTo>
                <a:lnTo>
                  <a:pt x="384" y="1419"/>
                </a:lnTo>
                <a:lnTo>
                  <a:pt x="125" y="1653"/>
                </a:lnTo>
                <a:lnTo>
                  <a:pt x="217" y="1795"/>
                </a:lnTo>
                <a:lnTo>
                  <a:pt x="509" y="1661"/>
                </a:lnTo>
                <a:lnTo>
                  <a:pt x="618" y="1770"/>
                </a:lnTo>
                <a:lnTo>
                  <a:pt x="467" y="2045"/>
                </a:lnTo>
                <a:lnTo>
                  <a:pt x="609" y="2162"/>
                </a:lnTo>
                <a:lnTo>
                  <a:pt x="868" y="1912"/>
                </a:lnTo>
                <a:lnTo>
                  <a:pt x="1018" y="1962"/>
                </a:lnTo>
                <a:lnTo>
                  <a:pt x="1052" y="2304"/>
                </a:lnTo>
                <a:lnTo>
                  <a:pt x="1277" y="2313"/>
                </a:lnTo>
                <a:lnTo>
                  <a:pt x="1302" y="1954"/>
                </a:lnTo>
                <a:lnTo>
                  <a:pt x="1494" y="1904"/>
                </a:lnTo>
                <a:lnTo>
                  <a:pt x="1720" y="2154"/>
                </a:lnTo>
                <a:lnTo>
                  <a:pt x="1870" y="2062"/>
                </a:lnTo>
                <a:lnTo>
                  <a:pt x="1720" y="1762"/>
                </a:lnTo>
                <a:lnTo>
                  <a:pt x="1820" y="1636"/>
                </a:lnTo>
                <a:lnTo>
                  <a:pt x="2120" y="1778"/>
                </a:lnTo>
                <a:lnTo>
                  <a:pt x="2212" y="1620"/>
                </a:lnTo>
                <a:lnTo>
                  <a:pt x="1937" y="1419"/>
                </a:lnTo>
                <a:lnTo>
                  <a:pt x="1970" y="1244"/>
                </a:lnTo>
                <a:lnTo>
                  <a:pt x="2312" y="1211"/>
                </a:lnTo>
                <a:lnTo>
                  <a:pt x="2304" y="1035"/>
                </a:lnTo>
                <a:lnTo>
                  <a:pt x="1962" y="985"/>
                </a:lnTo>
                <a:lnTo>
                  <a:pt x="1928" y="852"/>
                </a:lnTo>
                <a:lnTo>
                  <a:pt x="2204" y="660"/>
                </a:lnTo>
                <a:lnTo>
                  <a:pt x="2112" y="501"/>
                </a:lnTo>
                <a:lnTo>
                  <a:pt x="1803" y="626"/>
                </a:lnTo>
                <a:lnTo>
                  <a:pt x="1703" y="526"/>
                </a:lnTo>
                <a:lnTo>
                  <a:pt x="1861" y="234"/>
                </a:lnTo>
                <a:lnTo>
                  <a:pt x="1711" y="142"/>
                </a:lnTo>
                <a:lnTo>
                  <a:pt x="1469" y="384"/>
                </a:lnTo>
                <a:close/>
              </a:path>
            </a:pathLst>
          </a:custGeom>
          <a:gradFill rotWithShape="0">
            <a:gsLst>
              <a:gs pos="0">
                <a:schemeClr val="bg2"/>
              </a:gs>
              <a:gs pos="100000">
                <a:schemeClr val="bg1"/>
              </a:gs>
            </a:gsLst>
            <a:lin ang="18900000" scaled="1"/>
          </a:gradFill>
          <a:ln>
            <a:noFill/>
          </a:ln>
          <a:effectLst/>
          <a:extLst>
            <a:ext uri="{91240B29-F687-4f45-9708-019B960494DF}">
              <a14:hiddenLine xmlns:a14="http://schemas.microsoft.com/office/drawing/2010/main" xmlns="" w="9525">
                <a:solidFill>
                  <a:schemeClr val="tx1"/>
                </a:solidFill>
                <a:round/>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36869" name="Freeform 5"/>
          <p:cNvSpPr>
            <a:spLocks/>
          </p:cNvSpPr>
          <p:nvPr/>
        </p:nvSpPr>
        <p:spPr bwMode="hidden">
          <a:xfrm>
            <a:off x="2532063" y="1270000"/>
            <a:ext cx="3670300" cy="3671888"/>
          </a:xfrm>
          <a:custGeom>
            <a:avLst/>
            <a:gdLst>
              <a:gd name="T0" fmla="*/ 1469 w 2312"/>
              <a:gd name="T1" fmla="*/ 384 h 2313"/>
              <a:gd name="T2" fmla="*/ 1285 w 2312"/>
              <a:gd name="T3" fmla="*/ 342 h 2313"/>
              <a:gd name="T4" fmla="*/ 1260 w 2312"/>
              <a:gd name="T5" fmla="*/ 0 h 2313"/>
              <a:gd name="T6" fmla="*/ 1035 w 2312"/>
              <a:gd name="T7" fmla="*/ 17 h 2313"/>
              <a:gd name="T8" fmla="*/ 1018 w 2312"/>
              <a:gd name="T9" fmla="*/ 342 h 2313"/>
              <a:gd name="T10" fmla="*/ 868 w 2312"/>
              <a:gd name="T11" fmla="*/ 393 h 2313"/>
              <a:gd name="T12" fmla="*/ 651 w 2312"/>
              <a:gd name="T13" fmla="*/ 117 h 2313"/>
              <a:gd name="T14" fmla="*/ 501 w 2312"/>
              <a:gd name="T15" fmla="*/ 201 h 2313"/>
              <a:gd name="T16" fmla="*/ 643 w 2312"/>
              <a:gd name="T17" fmla="*/ 509 h 2313"/>
              <a:gd name="T18" fmla="*/ 543 w 2312"/>
              <a:gd name="T19" fmla="*/ 610 h 2313"/>
              <a:gd name="T20" fmla="*/ 217 w 2312"/>
              <a:gd name="T21" fmla="*/ 493 h 2313"/>
              <a:gd name="T22" fmla="*/ 142 w 2312"/>
              <a:gd name="T23" fmla="*/ 618 h 2313"/>
              <a:gd name="T24" fmla="*/ 392 w 2312"/>
              <a:gd name="T25" fmla="*/ 835 h 2313"/>
              <a:gd name="T26" fmla="*/ 351 w 2312"/>
              <a:gd name="T27" fmla="*/ 1002 h 2313"/>
              <a:gd name="T28" fmla="*/ 8 w 2312"/>
              <a:gd name="T29" fmla="*/ 1027 h 2313"/>
              <a:gd name="T30" fmla="*/ 0 w 2312"/>
              <a:gd name="T31" fmla="*/ 1211 h 2313"/>
              <a:gd name="T32" fmla="*/ 351 w 2312"/>
              <a:gd name="T33" fmla="*/ 1261 h 2313"/>
              <a:gd name="T34" fmla="*/ 384 w 2312"/>
              <a:gd name="T35" fmla="*/ 1419 h 2313"/>
              <a:gd name="T36" fmla="*/ 125 w 2312"/>
              <a:gd name="T37" fmla="*/ 1653 h 2313"/>
              <a:gd name="T38" fmla="*/ 217 w 2312"/>
              <a:gd name="T39" fmla="*/ 1795 h 2313"/>
              <a:gd name="T40" fmla="*/ 509 w 2312"/>
              <a:gd name="T41" fmla="*/ 1661 h 2313"/>
              <a:gd name="T42" fmla="*/ 618 w 2312"/>
              <a:gd name="T43" fmla="*/ 1770 h 2313"/>
              <a:gd name="T44" fmla="*/ 467 w 2312"/>
              <a:gd name="T45" fmla="*/ 2045 h 2313"/>
              <a:gd name="T46" fmla="*/ 609 w 2312"/>
              <a:gd name="T47" fmla="*/ 2162 h 2313"/>
              <a:gd name="T48" fmla="*/ 868 w 2312"/>
              <a:gd name="T49" fmla="*/ 1912 h 2313"/>
              <a:gd name="T50" fmla="*/ 1018 w 2312"/>
              <a:gd name="T51" fmla="*/ 1962 h 2313"/>
              <a:gd name="T52" fmla="*/ 1052 w 2312"/>
              <a:gd name="T53" fmla="*/ 2304 h 2313"/>
              <a:gd name="T54" fmla="*/ 1277 w 2312"/>
              <a:gd name="T55" fmla="*/ 2313 h 2313"/>
              <a:gd name="T56" fmla="*/ 1302 w 2312"/>
              <a:gd name="T57" fmla="*/ 1954 h 2313"/>
              <a:gd name="T58" fmla="*/ 1494 w 2312"/>
              <a:gd name="T59" fmla="*/ 1904 h 2313"/>
              <a:gd name="T60" fmla="*/ 1720 w 2312"/>
              <a:gd name="T61" fmla="*/ 2154 h 2313"/>
              <a:gd name="T62" fmla="*/ 1870 w 2312"/>
              <a:gd name="T63" fmla="*/ 2062 h 2313"/>
              <a:gd name="T64" fmla="*/ 1720 w 2312"/>
              <a:gd name="T65" fmla="*/ 1762 h 2313"/>
              <a:gd name="T66" fmla="*/ 1820 w 2312"/>
              <a:gd name="T67" fmla="*/ 1636 h 2313"/>
              <a:gd name="T68" fmla="*/ 2120 w 2312"/>
              <a:gd name="T69" fmla="*/ 1778 h 2313"/>
              <a:gd name="T70" fmla="*/ 2212 w 2312"/>
              <a:gd name="T71" fmla="*/ 1620 h 2313"/>
              <a:gd name="T72" fmla="*/ 1937 w 2312"/>
              <a:gd name="T73" fmla="*/ 1419 h 2313"/>
              <a:gd name="T74" fmla="*/ 1970 w 2312"/>
              <a:gd name="T75" fmla="*/ 1244 h 2313"/>
              <a:gd name="T76" fmla="*/ 2312 w 2312"/>
              <a:gd name="T77" fmla="*/ 1211 h 2313"/>
              <a:gd name="T78" fmla="*/ 2304 w 2312"/>
              <a:gd name="T79" fmla="*/ 1035 h 2313"/>
              <a:gd name="T80" fmla="*/ 1962 w 2312"/>
              <a:gd name="T81" fmla="*/ 985 h 2313"/>
              <a:gd name="T82" fmla="*/ 1928 w 2312"/>
              <a:gd name="T83" fmla="*/ 852 h 2313"/>
              <a:gd name="T84" fmla="*/ 2204 w 2312"/>
              <a:gd name="T85" fmla="*/ 660 h 2313"/>
              <a:gd name="T86" fmla="*/ 2112 w 2312"/>
              <a:gd name="T87" fmla="*/ 501 h 2313"/>
              <a:gd name="T88" fmla="*/ 1803 w 2312"/>
              <a:gd name="T89" fmla="*/ 626 h 2313"/>
              <a:gd name="T90" fmla="*/ 1703 w 2312"/>
              <a:gd name="T91" fmla="*/ 526 h 2313"/>
              <a:gd name="T92" fmla="*/ 1861 w 2312"/>
              <a:gd name="T93" fmla="*/ 234 h 2313"/>
              <a:gd name="T94" fmla="*/ 1711 w 2312"/>
              <a:gd name="T95" fmla="*/ 142 h 2313"/>
              <a:gd name="T96" fmla="*/ 1469 w 2312"/>
              <a:gd name="T97" fmla="*/ 384 h 2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312" h="2313">
                <a:moveTo>
                  <a:pt x="1469" y="384"/>
                </a:moveTo>
                <a:lnTo>
                  <a:pt x="1285" y="342"/>
                </a:lnTo>
                <a:lnTo>
                  <a:pt x="1260" y="0"/>
                </a:lnTo>
                <a:lnTo>
                  <a:pt x="1035" y="17"/>
                </a:lnTo>
                <a:lnTo>
                  <a:pt x="1018" y="342"/>
                </a:lnTo>
                <a:lnTo>
                  <a:pt x="868" y="393"/>
                </a:lnTo>
                <a:lnTo>
                  <a:pt x="651" y="117"/>
                </a:lnTo>
                <a:lnTo>
                  <a:pt x="501" y="201"/>
                </a:lnTo>
                <a:lnTo>
                  <a:pt x="643" y="509"/>
                </a:lnTo>
                <a:lnTo>
                  <a:pt x="543" y="610"/>
                </a:lnTo>
                <a:lnTo>
                  <a:pt x="217" y="493"/>
                </a:lnTo>
                <a:lnTo>
                  <a:pt x="142" y="618"/>
                </a:lnTo>
                <a:lnTo>
                  <a:pt x="392" y="835"/>
                </a:lnTo>
                <a:lnTo>
                  <a:pt x="351" y="1002"/>
                </a:lnTo>
                <a:lnTo>
                  <a:pt x="8" y="1027"/>
                </a:lnTo>
                <a:lnTo>
                  <a:pt x="0" y="1211"/>
                </a:lnTo>
                <a:lnTo>
                  <a:pt x="351" y="1261"/>
                </a:lnTo>
                <a:lnTo>
                  <a:pt x="384" y="1419"/>
                </a:lnTo>
                <a:lnTo>
                  <a:pt x="125" y="1653"/>
                </a:lnTo>
                <a:lnTo>
                  <a:pt x="217" y="1795"/>
                </a:lnTo>
                <a:lnTo>
                  <a:pt x="509" y="1661"/>
                </a:lnTo>
                <a:lnTo>
                  <a:pt x="618" y="1770"/>
                </a:lnTo>
                <a:lnTo>
                  <a:pt x="467" y="2045"/>
                </a:lnTo>
                <a:lnTo>
                  <a:pt x="609" y="2162"/>
                </a:lnTo>
                <a:lnTo>
                  <a:pt x="868" y="1912"/>
                </a:lnTo>
                <a:lnTo>
                  <a:pt x="1018" y="1962"/>
                </a:lnTo>
                <a:lnTo>
                  <a:pt x="1052" y="2304"/>
                </a:lnTo>
                <a:lnTo>
                  <a:pt x="1277" y="2313"/>
                </a:lnTo>
                <a:lnTo>
                  <a:pt x="1302" y="1954"/>
                </a:lnTo>
                <a:lnTo>
                  <a:pt x="1494" y="1904"/>
                </a:lnTo>
                <a:lnTo>
                  <a:pt x="1720" y="2154"/>
                </a:lnTo>
                <a:lnTo>
                  <a:pt x="1870" y="2062"/>
                </a:lnTo>
                <a:lnTo>
                  <a:pt x="1720" y="1762"/>
                </a:lnTo>
                <a:lnTo>
                  <a:pt x="1820" y="1636"/>
                </a:lnTo>
                <a:lnTo>
                  <a:pt x="2120" y="1778"/>
                </a:lnTo>
                <a:lnTo>
                  <a:pt x="2212" y="1620"/>
                </a:lnTo>
                <a:lnTo>
                  <a:pt x="1937" y="1419"/>
                </a:lnTo>
                <a:lnTo>
                  <a:pt x="1970" y="1244"/>
                </a:lnTo>
                <a:lnTo>
                  <a:pt x="2312" y="1211"/>
                </a:lnTo>
                <a:lnTo>
                  <a:pt x="2304" y="1035"/>
                </a:lnTo>
                <a:lnTo>
                  <a:pt x="1962" y="985"/>
                </a:lnTo>
                <a:lnTo>
                  <a:pt x="1928" y="852"/>
                </a:lnTo>
                <a:lnTo>
                  <a:pt x="2204" y="660"/>
                </a:lnTo>
                <a:lnTo>
                  <a:pt x="2112" y="501"/>
                </a:lnTo>
                <a:lnTo>
                  <a:pt x="1803" y="626"/>
                </a:lnTo>
                <a:lnTo>
                  <a:pt x="1703" y="526"/>
                </a:lnTo>
                <a:lnTo>
                  <a:pt x="1861" y="234"/>
                </a:lnTo>
                <a:lnTo>
                  <a:pt x="1711" y="142"/>
                </a:lnTo>
                <a:lnTo>
                  <a:pt x="1469" y="384"/>
                </a:lnTo>
                <a:close/>
              </a:path>
            </a:pathLst>
          </a:custGeom>
          <a:gradFill rotWithShape="0">
            <a:gsLst>
              <a:gs pos="0">
                <a:schemeClr val="bg1"/>
              </a:gs>
              <a:gs pos="100000">
                <a:schemeClr val="bg2"/>
              </a:gs>
            </a:gsLst>
            <a:lin ang="2700000" scaled="1"/>
          </a:gradFill>
          <a:ln>
            <a:noFill/>
          </a:ln>
          <a:effectLst/>
          <a:extLst>
            <a:ext uri="{91240B29-F687-4f45-9708-019B960494DF}">
              <a14:hiddenLine xmlns:a14="http://schemas.microsoft.com/office/drawing/2010/main" xmlns="" w="9525">
                <a:solidFill>
                  <a:schemeClr val="tx1"/>
                </a:solidFill>
                <a:round/>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36870" name="Freeform 6"/>
          <p:cNvSpPr>
            <a:spLocks/>
          </p:cNvSpPr>
          <p:nvPr/>
        </p:nvSpPr>
        <p:spPr bwMode="hidden">
          <a:xfrm>
            <a:off x="3175" y="4797425"/>
            <a:ext cx="3417888" cy="2097088"/>
          </a:xfrm>
          <a:custGeom>
            <a:avLst/>
            <a:gdLst>
              <a:gd name="T0" fmla="*/ 1368 w 2153"/>
              <a:gd name="T1" fmla="*/ 358 h 1321"/>
              <a:gd name="T2" fmla="*/ 1197 w 2153"/>
              <a:gd name="T3" fmla="*/ 318 h 1321"/>
              <a:gd name="T4" fmla="*/ 1173 w 2153"/>
              <a:gd name="T5" fmla="*/ 0 h 1321"/>
              <a:gd name="T6" fmla="*/ 964 w 2153"/>
              <a:gd name="T7" fmla="*/ 16 h 1321"/>
              <a:gd name="T8" fmla="*/ 948 w 2153"/>
              <a:gd name="T9" fmla="*/ 318 h 1321"/>
              <a:gd name="T10" fmla="*/ 808 w 2153"/>
              <a:gd name="T11" fmla="*/ 366 h 1321"/>
              <a:gd name="T12" fmla="*/ 606 w 2153"/>
              <a:gd name="T13" fmla="*/ 109 h 1321"/>
              <a:gd name="T14" fmla="*/ 467 w 2153"/>
              <a:gd name="T15" fmla="*/ 187 h 1321"/>
              <a:gd name="T16" fmla="*/ 599 w 2153"/>
              <a:gd name="T17" fmla="*/ 474 h 1321"/>
              <a:gd name="T18" fmla="*/ 506 w 2153"/>
              <a:gd name="T19" fmla="*/ 568 h 1321"/>
              <a:gd name="T20" fmla="*/ 202 w 2153"/>
              <a:gd name="T21" fmla="*/ 459 h 1321"/>
              <a:gd name="T22" fmla="*/ 132 w 2153"/>
              <a:gd name="T23" fmla="*/ 576 h 1321"/>
              <a:gd name="T24" fmla="*/ 365 w 2153"/>
              <a:gd name="T25" fmla="*/ 778 h 1321"/>
              <a:gd name="T26" fmla="*/ 327 w 2153"/>
              <a:gd name="T27" fmla="*/ 933 h 1321"/>
              <a:gd name="T28" fmla="*/ 7 w 2153"/>
              <a:gd name="T29" fmla="*/ 956 h 1321"/>
              <a:gd name="T30" fmla="*/ 0 w 2153"/>
              <a:gd name="T31" fmla="*/ 1128 h 1321"/>
              <a:gd name="T32" fmla="*/ 327 w 2153"/>
              <a:gd name="T33" fmla="*/ 1174 h 1321"/>
              <a:gd name="T34" fmla="*/ 358 w 2153"/>
              <a:gd name="T35" fmla="*/ 1321 h 1321"/>
              <a:gd name="T36" fmla="*/ 1804 w 2153"/>
              <a:gd name="T37" fmla="*/ 1321 h 1321"/>
              <a:gd name="T38" fmla="*/ 1835 w 2153"/>
              <a:gd name="T39" fmla="*/ 1158 h 1321"/>
              <a:gd name="T40" fmla="*/ 2153 w 2153"/>
              <a:gd name="T41" fmla="*/ 1128 h 1321"/>
              <a:gd name="T42" fmla="*/ 2146 w 2153"/>
              <a:gd name="T43" fmla="*/ 964 h 1321"/>
              <a:gd name="T44" fmla="*/ 1827 w 2153"/>
              <a:gd name="T45" fmla="*/ 917 h 1321"/>
              <a:gd name="T46" fmla="*/ 1795 w 2153"/>
              <a:gd name="T47" fmla="*/ 793 h 1321"/>
              <a:gd name="T48" fmla="*/ 2052 w 2153"/>
              <a:gd name="T49" fmla="*/ 615 h 1321"/>
              <a:gd name="T50" fmla="*/ 1967 w 2153"/>
              <a:gd name="T51" fmla="*/ 467 h 1321"/>
              <a:gd name="T52" fmla="*/ 1679 w 2153"/>
              <a:gd name="T53" fmla="*/ 583 h 1321"/>
              <a:gd name="T54" fmla="*/ 1586 w 2153"/>
              <a:gd name="T55" fmla="*/ 490 h 1321"/>
              <a:gd name="T56" fmla="*/ 1733 w 2153"/>
              <a:gd name="T57" fmla="*/ 218 h 1321"/>
              <a:gd name="T58" fmla="*/ 1593 w 2153"/>
              <a:gd name="T59" fmla="*/ 132 h 1321"/>
              <a:gd name="T60" fmla="*/ 1368 w 2153"/>
              <a:gd name="T61" fmla="*/ 358 h 13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153" h="1321">
                <a:moveTo>
                  <a:pt x="1368" y="358"/>
                </a:moveTo>
                <a:lnTo>
                  <a:pt x="1197" y="318"/>
                </a:lnTo>
                <a:lnTo>
                  <a:pt x="1173" y="0"/>
                </a:lnTo>
                <a:lnTo>
                  <a:pt x="964" y="16"/>
                </a:lnTo>
                <a:lnTo>
                  <a:pt x="948" y="318"/>
                </a:lnTo>
                <a:lnTo>
                  <a:pt x="808" y="366"/>
                </a:lnTo>
                <a:lnTo>
                  <a:pt x="606" y="109"/>
                </a:lnTo>
                <a:lnTo>
                  <a:pt x="467" y="187"/>
                </a:lnTo>
                <a:lnTo>
                  <a:pt x="599" y="474"/>
                </a:lnTo>
                <a:lnTo>
                  <a:pt x="506" y="568"/>
                </a:lnTo>
                <a:lnTo>
                  <a:pt x="202" y="459"/>
                </a:lnTo>
                <a:lnTo>
                  <a:pt x="132" y="576"/>
                </a:lnTo>
                <a:lnTo>
                  <a:pt x="365" y="778"/>
                </a:lnTo>
                <a:lnTo>
                  <a:pt x="327" y="933"/>
                </a:lnTo>
                <a:lnTo>
                  <a:pt x="7" y="956"/>
                </a:lnTo>
                <a:lnTo>
                  <a:pt x="0" y="1128"/>
                </a:lnTo>
                <a:lnTo>
                  <a:pt x="327" y="1174"/>
                </a:lnTo>
                <a:lnTo>
                  <a:pt x="358" y="1321"/>
                </a:lnTo>
                <a:lnTo>
                  <a:pt x="1804" y="1321"/>
                </a:lnTo>
                <a:lnTo>
                  <a:pt x="1835" y="1158"/>
                </a:lnTo>
                <a:lnTo>
                  <a:pt x="2153" y="1128"/>
                </a:lnTo>
                <a:lnTo>
                  <a:pt x="2146" y="964"/>
                </a:lnTo>
                <a:lnTo>
                  <a:pt x="1827" y="917"/>
                </a:lnTo>
                <a:lnTo>
                  <a:pt x="1795" y="793"/>
                </a:lnTo>
                <a:lnTo>
                  <a:pt x="2052" y="615"/>
                </a:lnTo>
                <a:lnTo>
                  <a:pt x="1967" y="467"/>
                </a:lnTo>
                <a:lnTo>
                  <a:pt x="1679" y="583"/>
                </a:lnTo>
                <a:lnTo>
                  <a:pt x="1586" y="490"/>
                </a:lnTo>
                <a:lnTo>
                  <a:pt x="1733" y="218"/>
                </a:lnTo>
                <a:lnTo>
                  <a:pt x="1593" y="132"/>
                </a:lnTo>
                <a:lnTo>
                  <a:pt x="1368" y="358"/>
                </a:lnTo>
                <a:close/>
              </a:path>
            </a:pathLst>
          </a:custGeom>
          <a:solidFill>
            <a:schemeClr val="bg1">
              <a:alpha val="50000"/>
            </a:schemeClr>
          </a:solidFill>
          <a:ln>
            <a:noFill/>
          </a:ln>
          <a:effectLst/>
          <a:extLst>
            <a:ext uri="{91240B29-F687-4f45-9708-019B960494DF}">
              <a14:hiddenLine xmlns:a14="http://schemas.microsoft.com/office/drawing/2010/main" xmlns="" w="9525">
                <a:solidFill>
                  <a:schemeClr val="tx1"/>
                </a:solidFill>
                <a:round/>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36871" name="Freeform 7"/>
          <p:cNvSpPr>
            <a:spLocks/>
          </p:cNvSpPr>
          <p:nvPr/>
        </p:nvSpPr>
        <p:spPr bwMode="hidden">
          <a:xfrm>
            <a:off x="4494213" y="4425950"/>
            <a:ext cx="2263775" cy="2263775"/>
          </a:xfrm>
          <a:custGeom>
            <a:avLst/>
            <a:gdLst>
              <a:gd name="T0" fmla="*/ 1469 w 2312"/>
              <a:gd name="T1" fmla="*/ 384 h 2313"/>
              <a:gd name="T2" fmla="*/ 1285 w 2312"/>
              <a:gd name="T3" fmla="*/ 342 h 2313"/>
              <a:gd name="T4" fmla="*/ 1260 w 2312"/>
              <a:gd name="T5" fmla="*/ 0 h 2313"/>
              <a:gd name="T6" fmla="*/ 1035 w 2312"/>
              <a:gd name="T7" fmla="*/ 17 h 2313"/>
              <a:gd name="T8" fmla="*/ 1018 w 2312"/>
              <a:gd name="T9" fmla="*/ 342 h 2313"/>
              <a:gd name="T10" fmla="*/ 868 w 2312"/>
              <a:gd name="T11" fmla="*/ 393 h 2313"/>
              <a:gd name="T12" fmla="*/ 651 w 2312"/>
              <a:gd name="T13" fmla="*/ 117 h 2313"/>
              <a:gd name="T14" fmla="*/ 501 w 2312"/>
              <a:gd name="T15" fmla="*/ 201 h 2313"/>
              <a:gd name="T16" fmla="*/ 643 w 2312"/>
              <a:gd name="T17" fmla="*/ 509 h 2313"/>
              <a:gd name="T18" fmla="*/ 543 w 2312"/>
              <a:gd name="T19" fmla="*/ 610 h 2313"/>
              <a:gd name="T20" fmla="*/ 217 w 2312"/>
              <a:gd name="T21" fmla="*/ 493 h 2313"/>
              <a:gd name="T22" fmla="*/ 142 w 2312"/>
              <a:gd name="T23" fmla="*/ 618 h 2313"/>
              <a:gd name="T24" fmla="*/ 392 w 2312"/>
              <a:gd name="T25" fmla="*/ 835 h 2313"/>
              <a:gd name="T26" fmla="*/ 351 w 2312"/>
              <a:gd name="T27" fmla="*/ 1002 h 2313"/>
              <a:gd name="T28" fmla="*/ 8 w 2312"/>
              <a:gd name="T29" fmla="*/ 1027 h 2313"/>
              <a:gd name="T30" fmla="*/ 0 w 2312"/>
              <a:gd name="T31" fmla="*/ 1211 h 2313"/>
              <a:gd name="T32" fmla="*/ 351 w 2312"/>
              <a:gd name="T33" fmla="*/ 1261 h 2313"/>
              <a:gd name="T34" fmla="*/ 384 w 2312"/>
              <a:gd name="T35" fmla="*/ 1419 h 2313"/>
              <a:gd name="T36" fmla="*/ 125 w 2312"/>
              <a:gd name="T37" fmla="*/ 1653 h 2313"/>
              <a:gd name="T38" fmla="*/ 217 w 2312"/>
              <a:gd name="T39" fmla="*/ 1795 h 2313"/>
              <a:gd name="T40" fmla="*/ 509 w 2312"/>
              <a:gd name="T41" fmla="*/ 1661 h 2313"/>
              <a:gd name="T42" fmla="*/ 618 w 2312"/>
              <a:gd name="T43" fmla="*/ 1770 h 2313"/>
              <a:gd name="T44" fmla="*/ 467 w 2312"/>
              <a:gd name="T45" fmla="*/ 2045 h 2313"/>
              <a:gd name="T46" fmla="*/ 609 w 2312"/>
              <a:gd name="T47" fmla="*/ 2162 h 2313"/>
              <a:gd name="T48" fmla="*/ 868 w 2312"/>
              <a:gd name="T49" fmla="*/ 1912 h 2313"/>
              <a:gd name="T50" fmla="*/ 1018 w 2312"/>
              <a:gd name="T51" fmla="*/ 1962 h 2313"/>
              <a:gd name="T52" fmla="*/ 1052 w 2312"/>
              <a:gd name="T53" fmla="*/ 2304 h 2313"/>
              <a:gd name="T54" fmla="*/ 1277 w 2312"/>
              <a:gd name="T55" fmla="*/ 2313 h 2313"/>
              <a:gd name="T56" fmla="*/ 1302 w 2312"/>
              <a:gd name="T57" fmla="*/ 1954 h 2313"/>
              <a:gd name="T58" fmla="*/ 1494 w 2312"/>
              <a:gd name="T59" fmla="*/ 1904 h 2313"/>
              <a:gd name="T60" fmla="*/ 1720 w 2312"/>
              <a:gd name="T61" fmla="*/ 2154 h 2313"/>
              <a:gd name="T62" fmla="*/ 1870 w 2312"/>
              <a:gd name="T63" fmla="*/ 2062 h 2313"/>
              <a:gd name="T64" fmla="*/ 1720 w 2312"/>
              <a:gd name="T65" fmla="*/ 1762 h 2313"/>
              <a:gd name="T66" fmla="*/ 1820 w 2312"/>
              <a:gd name="T67" fmla="*/ 1636 h 2313"/>
              <a:gd name="T68" fmla="*/ 2120 w 2312"/>
              <a:gd name="T69" fmla="*/ 1778 h 2313"/>
              <a:gd name="T70" fmla="*/ 2212 w 2312"/>
              <a:gd name="T71" fmla="*/ 1620 h 2313"/>
              <a:gd name="T72" fmla="*/ 1937 w 2312"/>
              <a:gd name="T73" fmla="*/ 1419 h 2313"/>
              <a:gd name="T74" fmla="*/ 1970 w 2312"/>
              <a:gd name="T75" fmla="*/ 1244 h 2313"/>
              <a:gd name="T76" fmla="*/ 2312 w 2312"/>
              <a:gd name="T77" fmla="*/ 1211 h 2313"/>
              <a:gd name="T78" fmla="*/ 2304 w 2312"/>
              <a:gd name="T79" fmla="*/ 1035 h 2313"/>
              <a:gd name="T80" fmla="*/ 1962 w 2312"/>
              <a:gd name="T81" fmla="*/ 985 h 2313"/>
              <a:gd name="T82" fmla="*/ 1928 w 2312"/>
              <a:gd name="T83" fmla="*/ 852 h 2313"/>
              <a:gd name="T84" fmla="*/ 2204 w 2312"/>
              <a:gd name="T85" fmla="*/ 660 h 2313"/>
              <a:gd name="T86" fmla="*/ 2112 w 2312"/>
              <a:gd name="T87" fmla="*/ 501 h 2313"/>
              <a:gd name="T88" fmla="*/ 1803 w 2312"/>
              <a:gd name="T89" fmla="*/ 626 h 2313"/>
              <a:gd name="T90" fmla="*/ 1703 w 2312"/>
              <a:gd name="T91" fmla="*/ 526 h 2313"/>
              <a:gd name="T92" fmla="*/ 1861 w 2312"/>
              <a:gd name="T93" fmla="*/ 234 h 2313"/>
              <a:gd name="T94" fmla="*/ 1711 w 2312"/>
              <a:gd name="T95" fmla="*/ 142 h 2313"/>
              <a:gd name="T96" fmla="*/ 1469 w 2312"/>
              <a:gd name="T97" fmla="*/ 384 h 2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312" h="2313">
                <a:moveTo>
                  <a:pt x="1469" y="384"/>
                </a:moveTo>
                <a:lnTo>
                  <a:pt x="1285" y="342"/>
                </a:lnTo>
                <a:lnTo>
                  <a:pt x="1260" y="0"/>
                </a:lnTo>
                <a:lnTo>
                  <a:pt x="1035" y="17"/>
                </a:lnTo>
                <a:lnTo>
                  <a:pt x="1018" y="342"/>
                </a:lnTo>
                <a:lnTo>
                  <a:pt x="868" y="393"/>
                </a:lnTo>
                <a:lnTo>
                  <a:pt x="651" y="117"/>
                </a:lnTo>
                <a:lnTo>
                  <a:pt x="501" y="201"/>
                </a:lnTo>
                <a:lnTo>
                  <a:pt x="643" y="509"/>
                </a:lnTo>
                <a:lnTo>
                  <a:pt x="543" y="610"/>
                </a:lnTo>
                <a:lnTo>
                  <a:pt x="217" y="493"/>
                </a:lnTo>
                <a:lnTo>
                  <a:pt x="142" y="618"/>
                </a:lnTo>
                <a:lnTo>
                  <a:pt x="392" y="835"/>
                </a:lnTo>
                <a:lnTo>
                  <a:pt x="351" y="1002"/>
                </a:lnTo>
                <a:lnTo>
                  <a:pt x="8" y="1027"/>
                </a:lnTo>
                <a:lnTo>
                  <a:pt x="0" y="1211"/>
                </a:lnTo>
                <a:lnTo>
                  <a:pt x="351" y="1261"/>
                </a:lnTo>
                <a:lnTo>
                  <a:pt x="384" y="1419"/>
                </a:lnTo>
                <a:lnTo>
                  <a:pt x="125" y="1653"/>
                </a:lnTo>
                <a:lnTo>
                  <a:pt x="217" y="1795"/>
                </a:lnTo>
                <a:lnTo>
                  <a:pt x="509" y="1661"/>
                </a:lnTo>
                <a:lnTo>
                  <a:pt x="618" y="1770"/>
                </a:lnTo>
                <a:lnTo>
                  <a:pt x="467" y="2045"/>
                </a:lnTo>
                <a:lnTo>
                  <a:pt x="609" y="2162"/>
                </a:lnTo>
                <a:lnTo>
                  <a:pt x="868" y="1912"/>
                </a:lnTo>
                <a:lnTo>
                  <a:pt x="1018" y="1962"/>
                </a:lnTo>
                <a:lnTo>
                  <a:pt x="1052" y="2304"/>
                </a:lnTo>
                <a:lnTo>
                  <a:pt x="1277" y="2313"/>
                </a:lnTo>
                <a:lnTo>
                  <a:pt x="1302" y="1954"/>
                </a:lnTo>
                <a:lnTo>
                  <a:pt x="1494" y="1904"/>
                </a:lnTo>
                <a:lnTo>
                  <a:pt x="1720" y="2154"/>
                </a:lnTo>
                <a:lnTo>
                  <a:pt x="1870" y="2062"/>
                </a:lnTo>
                <a:lnTo>
                  <a:pt x="1720" y="1762"/>
                </a:lnTo>
                <a:lnTo>
                  <a:pt x="1820" y="1636"/>
                </a:lnTo>
                <a:lnTo>
                  <a:pt x="2120" y="1778"/>
                </a:lnTo>
                <a:lnTo>
                  <a:pt x="2212" y="1620"/>
                </a:lnTo>
                <a:lnTo>
                  <a:pt x="1937" y="1419"/>
                </a:lnTo>
                <a:lnTo>
                  <a:pt x="1970" y="1244"/>
                </a:lnTo>
                <a:lnTo>
                  <a:pt x="2312" y="1211"/>
                </a:lnTo>
                <a:lnTo>
                  <a:pt x="2304" y="1035"/>
                </a:lnTo>
                <a:lnTo>
                  <a:pt x="1962" y="985"/>
                </a:lnTo>
                <a:lnTo>
                  <a:pt x="1928" y="852"/>
                </a:lnTo>
                <a:lnTo>
                  <a:pt x="2204" y="660"/>
                </a:lnTo>
                <a:lnTo>
                  <a:pt x="2112" y="501"/>
                </a:lnTo>
                <a:lnTo>
                  <a:pt x="1803" y="626"/>
                </a:lnTo>
                <a:lnTo>
                  <a:pt x="1703" y="526"/>
                </a:lnTo>
                <a:lnTo>
                  <a:pt x="1861" y="234"/>
                </a:lnTo>
                <a:lnTo>
                  <a:pt x="1711" y="142"/>
                </a:lnTo>
                <a:lnTo>
                  <a:pt x="1469" y="384"/>
                </a:lnTo>
                <a:close/>
              </a:path>
            </a:pathLst>
          </a:custGeom>
          <a:gradFill rotWithShape="0">
            <a:gsLst>
              <a:gs pos="0">
                <a:schemeClr val="bg2"/>
              </a:gs>
              <a:gs pos="100000">
                <a:schemeClr val="bg1"/>
              </a:gs>
            </a:gsLst>
            <a:lin ang="2700000" scaled="1"/>
          </a:gradFill>
          <a:ln>
            <a:noFill/>
          </a:ln>
          <a:effectLst/>
          <a:extLst>
            <a:ext uri="{91240B29-F687-4f45-9708-019B960494DF}">
              <a14:hiddenLine xmlns:a14="http://schemas.microsoft.com/office/drawing/2010/main" xmlns="" w="9525">
                <a:solidFill>
                  <a:schemeClr val="tx1"/>
                </a:solidFill>
                <a:round/>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36872" name="Freeform 8"/>
          <p:cNvSpPr>
            <a:spLocks/>
          </p:cNvSpPr>
          <p:nvPr/>
        </p:nvSpPr>
        <p:spPr bwMode="hidden">
          <a:xfrm>
            <a:off x="5646738" y="487363"/>
            <a:ext cx="2928937" cy="2930525"/>
          </a:xfrm>
          <a:custGeom>
            <a:avLst/>
            <a:gdLst>
              <a:gd name="T0" fmla="*/ 1469 w 2312"/>
              <a:gd name="T1" fmla="*/ 384 h 2313"/>
              <a:gd name="T2" fmla="*/ 1285 w 2312"/>
              <a:gd name="T3" fmla="*/ 342 h 2313"/>
              <a:gd name="T4" fmla="*/ 1260 w 2312"/>
              <a:gd name="T5" fmla="*/ 0 h 2313"/>
              <a:gd name="T6" fmla="*/ 1035 w 2312"/>
              <a:gd name="T7" fmla="*/ 17 h 2313"/>
              <a:gd name="T8" fmla="*/ 1018 w 2312"/>
              <a:gd name="T9" fmla="*/ 342 h 2313"/>
              <a:gd name="T10" fmla="*/ 868 w 2312"/>
              <a:gd name="T11" fmla="*/ 393 h 2313"/>
              <a:gd name="T12" fmla="*/ 651 w 2312"/>
              <a:gd name="T13" fmla="*/ 117 h 2313"/>
              <a:gd name="T14" fmla="*/ 501 w 2312"/>
              <a:gd name="T15" fmla="*/ 201 h 2313"/>
              <a:gd name="T16" fmla="*/ 643 w 2312"/>
              <a:gd name="T17" fmla="*/ 509 h 2313"/>
              <a:gd name="T18" fmla="*/ 543 w 2312"/>
              <a:gd name="T19" fmla="*/ 610 h 2313"/>
              <a:gd name="T20" fmla="*/ 217 w 2312"/>
              <a:gd name="T21" fmla="*/ 493 h 2313"/>
              <a:gd name="T22" fmla="*/ 142 w 2312"/>
              <a:gd name="T23" fmla="*/ 618 h 2313"/>
              <a:gd name="T24" fmla="*/ 392 w 2312"/>
              <a:gd name="T25" fmla="*/ 835 h 2313"/>
              <a:gd name="T26" fmla="*/ 351 w 2312"/>
              <a:gd name="T27" fmla="*/ 1002 h 2313"/>
              <a:gd name="T28" fmla="*/ 8 w 2312"/>
              <a:gd name="T29" fmla="*/ 1027 h 2313"/>
              <a:gd name="T30" fmla="*/ 0 w 2312"/>
              <a:gd name="T31" fmla="*/ 1211 h 2313"/>
              <a:gd name="T32" fmla="*/ 351 w 2312"/>
              <a:gd name="T33" fmla="*/ 1261 h 2313"/>
              <a:gd name="T34" fmla="*/ 384 w 2312"/>
              <a:gd name="T35" fmla="*/ 1419 h 2313"/>
              <a:gd name="T36" fmla="*/ 125 w 2312"/>
              <a:gd name="T37" fmla="*/ 1653 h 2313"/>
              <a:gd name="T38" fmla="*/ 217 w 2312"/>
              <a:gd name="T39" fmla="*/ 1795 h 2313"/>
              <a:gd name="T40" fmla="*/ 509 w 2312"/>
              <a:gd name="T41" fmla="*/ 1661 h 2313"/>
              <a:gd name="T42" fmla="*/ 618 w 2312"/>
              <a:gd name="T43" fmla="*/ 1770 h 2313"/>
              <a:gd name="T44" fmla="*/ 467 w 2312"/>
              <a:gd name="T45" fmla="*/ 2045 h 2313"/>
              <a:gd name="T46" fmla="*/ 609 w 2312"/>
              <a:gd name="T47" fmla="*/ 2162 h 2313"/>
              <a:gd name="T48" fmla="*/ 868 w 2312"/>
              <a:gd name="T49" fmla="*/ 1912 h 2313"/>
              <a:gd name="T50" fmla="*/ 1018 w 2312"/>
              <a:gd name="T51" fmla="*/ 1962 h 2313"/>
              <a:gd name="T52" fmla="*/ 1052 w 2312"/>
              <a:gd name="T53" fmla="*/ 2304 h 2313"/>
              <a:gd name="T54" fmla="*/ 1277 w 2312"/>
              <a:gd name="T55" fmla="*/ 2313 h 2313"/>
              <a:gd name="T56" fmla="*/ 1302 w 2312"/>
              <a:gd name="T57" fmla="*/ 1954 h 2313"/>
              <a:gd name="T58" fmla="*/ 1494 w 2312"/>
              <a:gd name="T59" fmla="*/ 1904 h 2313"/>
              <a:gd name="T60" fmla="*/ 1720 w 2312"/>
              <a:gd name="T61" fmla="*/ 2154 h 2313"/>
              <a:gd name="T62" fmla="*/ 1870 w 2312"/>
              <a:gd name="T63" fmla="*/ 2062 h 2313"/>
              <a:gd name="T64" fmla="*/ 1720 w 2312"/>
              <a:gd name="T65" fmla="*/ 1762 h 2313"/>
              <a:gd name="T66" fmla="*/ 1820 w 2312"/>
              <a:gd name="T67" fmla="*/ 1636 h 2313"/>
              <a:gd name="T68" fmla="*/ 2120 w 2312"/>
              <a:gd name="T69" fmla="*/ 1778 h 2313"/>
              <a:gd name="T70" fmla="*/ 2212 w 2312"/>
              <a:gd name="T71" fmla="*/ 1620 h 2313"/>
              <a:gd name="T72" fmla="*/ 1937 w 2312"/>
              <a:gd name="T73" fmla="*/ 1419 h 2313"/>
              <a:gd name="T74" fmla="*/ 1970 w 2312"/>
              <a:gd name="T75" fmla="*/ 1244 h 2313"/>
              <a:gd name="T76" fmla="*/ 2312 w 2312"/>
              <a:gd name="T77" fmla="*/ 1211 h 2313"/>
              <a:gd name="T78" fmla="*/ 2304 w 2312"/>
              <a:gd name="T79" fmla="*/ 1035 h 2313"/>
              <a:gd name="T80" fmla="*/ 1962 w 2312"/>
              <a:gd name="T81" fmla="*/ 985 h 2313"/>
              <a:gd name="T82" fmla="*/ 1928 w 2312"/>
              <a:gd name="T83" fmla="*/ 852 h 2313"/>
              <a:gd name="T84" fmla="*/ 2204 w 2312"/>
              <a:gd name="T85" fmla="*/ 660 h 2313"/>
              <a:gd name="T86" fmla="*/ 2112 w 2312"/>
              <a:gd name="T87" fmla="*/ 501 h 2313"/>
              <a:gd name="T88" fmla="*/ 1803 w 2312"/>
              <a:gd name="T89" fmla="*/ 626 h 2313"/>
              <a:gd name="T90" fmla="*/ 1703 w 2312"/>
              <a:gd name="T91" fmla="*/ 526 h 2313"/>
              <a:gd name="T92" fmla="*/ 1861 w 2312"/>
              <a:gd name="T93" fmla="*/ 234 h 2313"/>
              <a:gd name="T94" fmla="*/ 1711 w 2312"/>
              <a:gd name="T95" fmla="*/ 142 h 2313"/>
              <a:gd name="T96" fmla="*/ 1469 w 2312"/>
              <a:gd name="T97" fmla="*/ 384 h 2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312" h="2313">
                <a:moveTo>
                  <a:pt x="1469" y="384"/>
                </a:moveTo>
                <a:lnTo>
                  <a:pt x="1285" y="342"/>
                </a:lnTo>
                <a:lnTo>
                  <a:pt x="1260" y="0"/>
                </a:lnTo>
                <a:lnTo>
                  <a:pt x="1035" y="17"/>
                </a:lnTo>
                <a:lnTo>
                  <a:pt x="1018" y="342"/>
                </a:lnTo>
                <a:lnTo>
                  <a:pt x="868" y="393"/>
                </a:lnTo>
                <a:lnTo>
                  <a:pt x="651" y="117"/>
                </a:lnTo>
                <a:lnTo>
                  <a:pt x="501" y="201"/>
                </a:lnTo>
                <a:lnTo>
                  <a:pt x="643" y="509"/>
                </a:lnTo>
                <a:lnTo>
                  <a:pt x="543" y="610"/>
                </a:lnTo>
                <a:lnTo>
                  <a:pt x="217" y="493"/>
                </a:lnTo>
                <a:lnTo>
                  <a:pt x="142" y="618"/>
                </a:lnTo>
                <a:lnTo>
                  <a:pt x="392" y="835"/>
                </a:lnTo>
                <a:lnTo>
                  <a:pt x="351" y="1002"/>
                </a:lnTo>
                <a:lnTo>
                  <a:pt x="8" y="1027"/>
                </a:lnTo>
                <a:lnTo>
                  <a:pt x="0" y="1211"/>
                </a:lnTo>
                <a:lnTo>
                  <a:pt x="351" y="1261"/>
                </a:lnTo>
                <a:lnTo>
                  <a:pt x="384" y="1419"/>
                </a:lnTo>
                <a:lnTo>
                  <a:pt x="125" y="1653"/>
                </a:lnTo>
                <a:lnTo>
                  <a:pt x="217" y="1795"/>
                </a:lnTo>
                <a:lnTo>
                  <a:pt x="509" y="1661"/>
                </a:lnTo>
                <a:lnTo>
                  <a:pt x="618" y="1770"/>
                </a:lnTo>
                <a:lnTo>
                  <a:pt x="467" y="2045"/>
                </a:lnTo>
                <a:lnTo>
                  <a:pt x="609" y="2162"/>
                </a:lnTo>
                <a:lnTo>
                  <a:pt x="868" y="1912"/>
                </a:lnTo>
                <a:lnTo>
                  <a:pt x="1018" y="1962"/>
                </a:lnTo>
                <a:lnTo>
                  <a:pt x="1052" y="2304"/>
                </a:lnTo>
                <a:lnTo>
                  <a:pt x="1277" y="2313"/>
                </a:lnTo>
                <a:lnTo>
                  <a:pt x="1302" y="1954"/>
                </a:lnTo>
                <a:lnTo>
                  <a:pt x="1494" y="1904"/>
                </a:lnTo>
                <a:lnTo>
                  <a:pt x="1720" y="2154"/>
                </a:lnTo>
                <a:lnTo>
                  <a:pt x="1870" y="2062"/>
                </a:lnTo>
                <a:lnTo>
                  <a:pt x="1720" y="1762"/>
                </a:lnTo>
                <a:lnTo>
                  <a:pt x="1820" y="1636"/>
                </a:lnTo>
                <a:lnTo>
                  <a:pt x="2120" y="1778"/>
                </a:lnTo>
                <a:lnTo>
                  <a:pt x="2212" y="1620"/>
                </a:lnTo>
                <a:lnTo>
                  <a:pt x="1937" y="1419"/>
                </a:lnTo>
                <a:lnTo>
                  <a:pt x="1970" y="1244"/>
                </a:lnTo>
                <a:lnTo>
                  <a:pt x="2312" y="1211"/>
                </a:lnTo>
                <a:lnTo>
                  <a:pt x="2304" y="1035"/>
                </a:lnTo>
                <a:lnTo>
                  <a:pt x="1962" y="985"/>
                </a:lnTo>
                <a:lnTo>
                  <a:pt x="1928" y="852"/>
                </a:lnTo>
                <a:lnTo>
                  <a:pt x="2204" y="660"/>
                </a:lnTo>
                <a:lnTo>
                  <a:pt x="2112" y="501"/>
                </a:lnTo>
                <a:lnTo>
                  <a:pt x="1803" y="626"/>
                </a:lnTo>
                <a:lnTo>
                  <a:pt x="1703" y="526"/>
                </a:lnTo>
                <a:lnTo>
                  <a:pt x="1861" y="234"/>
                </a:lnTo>
                <a:lnTo>
                  <a:pt x="1711" y="142"/>
                </a:lnTo>
                <a:lnTo>
                  <a:pt x="1469" y="384"/>
                </a:lnTo>
                <a:close/>
              </a:path>
            </a:pathLst>
          </a:custGeom>
          <a:gradFill rotWithShape="0">
            <a:gsLst>
              <a:gs pos="0">
                <a:schemeClr val="bg1"/>
              </a:gs>
              <a:gs pos="100000">
                <a:schemeClr val="bg2"/>
              </a:gs>
            </a:gsLst>
            <a:lin ang="2700000" scaled="1"/>
          </a:gradFill>
          <a:ln>
            <a:noFill/>
          </a:ln>
          <a:effectLst/>
          <a:extLst>
            <a:ext uri="{91240B29-F687-4f45-9708-019B960494DF}">
              <a14:hiddenLine xmlns:a14="http://schemas.microsoft.com/office/drawing/2010/main" xmlns="" w="9525">
                <a:solidFill>
                  <a:schemeClr val="tx1"/>
                </a:solidFill>
                <a:round/>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36873" name="Freeform 9"/>
          <p:cNvSpPr>
            <a:spLocks/>
          </p:cNvSpPr>
          <p:nvPr/>
        </p:nvSpPr>
        <p:spPr bwMode="hidden">
          <a:xfrm>
            <a:off x="7146925" y="2555875"/>
            <a:ext cx="2008188" cy="3997325"/>
          </a:xfrm>
          <a:custGeom>
            <a:avLst/>
            <a:gdLst>
              <a:gd name="T0" fmla="*/ 1265 w 1265"/>
              <a:gd name="T1" fmla="*/ 0 h 2518"/>
              <a:gd name="T2" fmla="*/ 1128 w 1265"/>
              <a:gd name="T3" fmla="*/ 18 h 2518"/>
              <a:gd name="T4" fmla="*/ 1110 w 1265"/>
              <a:gd name="T5" fmla="*/ 372 h 2518"/>
              <a:gd name="T6" fmla="*/ 946 w 1265"/>
              <a:gd name="T7" fmla="*/ 428 h 2518"/>
              <a:gd name="T8" fmla="*/ 710 w 1265"/>
              <a:gd name="T9" fmla="*/ 127 h 2518"/>
              <a:gd name="T10" fmla="*/ 546 w 1265"/>
              <a:gd name="T11" fmla="*/ 219 h 2518"/>
              <a:gd name="T12" fmla="*/ 701 w 1265"/>
              <a:gd name="T13" fmla="*/ 555 h 2518"/>
              <a:gd name="T14" fmla="*/ 592 w 1265"/>
              <a:gd name="T15" fmla="*/ 665 h 2518"/>
              <a:gd name="T16" fmla="*/ 237 w 1265"/>
              <a:gd name="T17" fmla="*/ 537 h 2518"/>
              <a:gd name="T18" fmla="*/ 155 w 1265"/>
              <a:gd name="T19" fmla="*/ 674 h 2518"/>
              <a:gd name="T20" fmla="*/ 427 w 1265"/>
              <a:gd name="T21" fmla="*/ 911 h 2518"/>
              <a:gd name="T22" fmla="*/ 383 w 1265"/>
              <a:gd name="T23" fmla="*/ 1093 h 2518"/>
              <a:gd name="T24" fmla="*/ 9 w 1265"/>
              <a:gd name="T25" fmla="*/ 1121 h 2518"/>
              <a:gd name="T26" fmla="*/ 0 w 1265"/>
              <a:gd name="T27" fmla="*/ 1322 h 2518"/>
              <a:gd name="T28" fmla="*/ 383 w 1265"/>
              <a:gd name="T29" fmla="*/ 1376 h 2518"/>
              <a:gd name="T30" fmla="*/ 419 w 1265"/>
              <a:gd name="T31" fmla="*/ 1549 h 2518"/>
              <a:gd name="T32" fmla="*/ 136 w 1265"/>
              <a:gd name="T33" fmla="*/ 1804 h 2518"/>
              <a:gd name="T34" fmla="*/ 237 w 1265"/>
              <a:gd name="T35" fmla="*/ 1959 h 2518"/>
              <a:gd name="T36" fmla="*/ 555 w 1265"/>
              <a:gd name="T37" fmla="*/ 1813 h 2518"/>
              <a:gd name="T38" fmla="*/ 674 w 1265"/>
              <a:gd name="T39" fmla="*/ 1932 h 2518"/>
              <a:gd name="T40" fmla="*/ 509 w 1265"/>
              <a:gd name="T41" fmla="*/ 2232 h 2518"/>
              <a:gd name="T42" fmla="*/ 664 w 1265"/>
              <a:gd name="T43" fmla="*/ 2360 h 2518"/>
              <a:gd name="T44" fmla="*/ 946 w 1265"/>
              <a:gd name="T45" fmla="*/ 2087 h 2518"/>
              <a:gd name="T46" fmla="*/ 1110 w 1265"/>
              <a:gd name="T47" fmla="*/ 2142 h 2518"/>
              <a:gd name="T48" fmla="*/ 1147 w 1265"/>
              <a:gd name="T49" fmla="*/ 2515 h 2518"/>
              <a:gd name="T50" fmla="*/ 1265 w 1265"/>
              <a:gd name="T51" fmla="*/ 2518 h 2518"/>
              <a:gd name="T52" fmla="*/ 1265 w 1265"/>
              <a:gd name="T53" fmla="*/ 0 h 25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265" h="2518">
                <a:moveTo>
                  <a:pt x="1265" y="0"/>
                </a:moveTo>
                <a:lnTo>
                  <a:pt x="1128" y="18"/>
                </a:lnTo>
                <a:lnTo>
                  <a:pt x="1110" y="372"/>
                </a:lnTo>
                <a:lnTo>
                  <a:pt x="946" y="428"/>
                </a:lnTo>
                <a:lnTo>
                  <a:pt x="710" y="127"/>
                </a:lnTo>
                <a:lnTo>
                  <a:pt x="546" y="219"/>
                </a:lnTo>
                <a:lnTo>
                  <a:pt x="701" y="555"/>
                </a:lnTo>
                <a:lnTo>
                  <a:pt x="592" y="665"/>
                </a:lnTo>
                <a:lnTo>
                  <a:pt x="237" y="537"/>
                </a:lnTo>
                <a:lnTo>
                  <a:pt x="155" y="674"/>
                </a:lnTo>
                <a:lnTo>
                  <a:pt x="427" y="911"/>
                </a:lnTo>
                <a:lnTo>
                  <a:pt x="383" y="1093"/>
                </a:lnTo>
                <a:lnTo>
                  <a:pt x="9" y="1121"/>
                </a:lnTo>
                <a:lnTo>
                  <a:pt x="0" y="1322"/>
                </a:lnTo>
                <a:lnTo>
                  <a:pt x="383" y="1376"/>
                </a:lnTo>
                <a:lnTo>
                  <a:pt x="419" y="1549"/>
                </a:lnTo>
                <a:lnTo>
                  <a:pt x="136" y="1804"/>
                </a:lnTo>
                <a:lnTo>
                  <a:pt x="237" y="1959"/>
                </a:lnTo>
                <a:lnTo>
                  <a:pt x="555" y="1813"/>
                </a:lnTo>
                <a:lnTo>
                  <a:pt x="674" y="1932"/>
                </a:lnTo>
                <a:lnTo>
                  <a:pt x="509" y="2232"/>
                </a:lnTo>
                <a:lnTo>
                  <a:pt x="664" y="2360"/>
                </a:lnTo>
                <a:lnTo>
                  <a:pt x="946" y="2087"/>
                </a:lnTo>
                <a:lnTo>
                  <a:pt x="1110" y="2142"/>
                </a:lnTo>
                <a:lnTo>
                  <a:pt x="1147" y="2515"/>
                </a:lnTo>
                <a:lnTo>
                  <a:pt x="1265" y="2518"/>
                </a:lnTo>
                <a:lnTo>
                  <a:pt x="1265" y="0"/>
                </a:lnTo>
                <a:close/>
              </a:path>
            </a:pathLst>
          </a:custGeom>
          <a:gradFill rotWithShape="0">
            <a:gsLst>
              <a:gs pos="0">
                <a:schemeClr val="bg1"/>
              </a:gs>
              <a:gs pos="100000">
                <a:schemeClr val="accent2"/>
              </a:gs>
            </a:gsLst>
            <a:lin ang="0" scaled="1"/>
          </a:gradFill>
          <a:ln>
            <a:noFill/>
          </a:ln>
          <a:effectLst/>
          <a:extLst>
            <a:ext uri="{91240B29-F687-4f45-9708-019B960494DF}">
              <a14:hiddenLine xmlns:a14="http://schemas.microsoft.com/office/drawing/2010/main" xmlns="" w="9525">
                <a:solidFill>
                  <a:schemeClr val="tx1"/>
                </a:solidFill>
                <a:round/>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36874" name="Freeform 10"/>
          <p:cNvSpPr>
            <a:spLocks/>
          </p:cNvSpPr>
          <p:nvPr/>
        </p:nvSpPr>
        <p:spPr bwMode="hidden">
          <a:xfrm rot="-5400000">
            <a:off x="3977481" y="-853281"/>
            <a:ext cx="1722438" cy="3429000"/>
          </a:xfrm>
          <a:custGeom>
            <a:avLst/>
            <a:gdLst>
              <a:gd name="T0" fmla="*/ 1265 w 1265"/>
              <a:gd name="T1" fmla="*/ 0 h 2518"/>
              <a:gd name="T2" fmla="*/ 1128 w 1265"/>
              <a:gd name="T3" fmla="*/ 18 h 2518"/>
              <a:gd name="T4" fmla="*/ 1110 w 1265"/>
              <a:gd name="T5" fmla="*/ 372 h 2518"/>
              <a:gd name="T6" fmla="*/ 946 w 1265"/>
              <a:gd name="T7" fmla="*/ 428 h 2518"/>
              <a:gd name="T8" fmla="*/ 710 w 1265"/>
              <a:gd name="T9" fmla="*/ 127 h 2518"/>
              <a:gd name="T10" fmla="*/ 546 w 1265"/>
              <a:gd name="T11" fmla="*/ 219 h 2518"/>
              <a:gd name="T12" fmla="*/ 701 w 1265"/>
              <a:gd name="T13" fmla="*/ 555 h 2518"/>
              <a:gd name="T14" fmla="*/ 592 w 1265"/>
              <a:gd name="T15" fmla="*/ 665 h 2518"/>
              <a:gd name="T16" fmla="*/ 237 w 1265"/>
              <a:gd name="T17" fmla="*/ 537 h 2518"/>
              <a:gd name="T18" fmla="*/ 155 w 1265"/>
              <a:gd name="T19" fmla="*/ 674 h 2518"/>
              <a:gd name="T20" fmla="*/ 427 w 1265"/>
              <a:gd name="T21" fmla="*/ 911 h 2518"/>
              <a:gd name="T22" fmla="*/ 383 w 1265"/>
              <a:gd name="T23" fmla="*/ 1093 h 2518"/>
              <a:gd name="T24" fmla="*/ 9 w 1265"/>
              <a:gd name="T25" fmla="*/ 1121 h 2518"/>
              <a:gd name="T26" fmla="*/ 0 w 1265"/>
              <a:gd name="T27" fmla="*/ 1322 h 2518"/>
              <a:gd name="T28" fmla="*/ 383 w 1265"/>
              <a:gd name="T29" fmla="*/ 1376 h 2518"/>
              <a:gd name="T30" fmla="*/ 419 w 1265"/>
              <a:gd name="T31" fmla="*/ 1549 h 2518"/>
              <a:gd name="T32" fmla="*/ 136 w 1265"/>
              <a:gd name="T33" fmla="*/ 1804 h 2518"/>
              <a:gd name="T34" fmla="*/ 237 w 1265"/>
              <a:gd name="T35" fmla="*/ 1959 h 2518"/>
              <a:gd name="T36" fmla="*/ 555 w 1265"/>
              <a:gd name="T37" fmla="*/ 1813 h 2518"/>
              <a:gd name="T38" fmla="*/ 674 w 1265"/>
              <a:gd name="T39" fmla="*/ 1932 h 2518"/>
              <a:gd name="T40" fmla="*/ 509 w 1265"/>
              <a:gd name="T41" fmla="*/ 2232 h 2518"/>
              <a:gd name="T42" fmla="*/ 664 w 1265"/>
              <a:gd name="T43" fmla="*/ 2360 h 2518"/>
              <a:gd name="T44" fmla="*/ 946 w 1265"/>
              <a:gd name="T45" fmla="*/ 2087 h 2518"/>
              <a:gd name="T46" fmla="*/ 1110 w 1265"/>
              <a:gd name="T47" fmla="*/ 2142 h 2518"/>
              <a:gd name="T48" fmla="*/ 1147 w 1265"/>
              <a:gd name="T49" fmla="*/ 2515 h 2518"/>
              <a:gd name="T50" fmla="*/ 1265 w 1265"/>
              <a:gd name="T51" fmla="*/ 2518 h 2518"/>
              <a:gd name="T52" fmla="*/ 1265 w 1265"/>
              <a:gd name="T53" fmla="*/ 0 h 25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265" h="2518">
                <a:moveTo>
                  <a:pt x="1265" y="0"/>
                </a:moveTo>
                <a:lnTo>
                  <a:pt x="1128" y="18"/>
                </a:lnTo>
                <a:lnTo>
                  <a:pt x="1110" y="372"/>
                </a:lnTo>
                <a:lnTo>
                  <a:pt x="946" y="428"/>
                </a:lnTo>
                <a:lnTo>
                  <a:pt x="710" y="127"/>
                </a:lnTo>
                <a:lnTo>
                  <a:pt x="546" y="219"/>
                </a:lnTo>
                <a:lnTo>
                  <a:pt x="701" y="555"/>
                </a:lnTo>
                <a:lnTo>
                  <a:pt x="592" y="665"/>
                </a:lnTo>
                <a:lnTo>
                  <a:pt x="237" y="537"/>
                </a:lnTo>
                <a:lnTo>
                  <a:pt x="155" y="674"/>
                </a:lnTo>
                <a:lnTo>
                  <a:pt x="427" y="911"/>
                </a:lnTo>
                <a:lnTo>
                  <a:pt x="383" y="1093"/>
                </a:lnTo>
                <a:lnTo>
                  <a:pt x="9" y="1121"/>
                </a:lnTo>
                <a:lnTo>
                  <a:pt x="0" y="1322"/>
                </a:lnTo>
                <a:lnTo>
                  <a:pt x="383" y="1376"/>
                </a:lnTo>
                <a:lnTo>
                  <a:pt x="419" y="1549"/>
                </a:lnTo>
                <a:lnTo>
                  <a:pt x="136" y="1804"/>
                </a:lnTo>
                <a:lnTo>
                  <a:pt x="237" y="1959"/>
                </a:lnTo>
                <a:lnTo>
                  <a:pt x="555" y="1813"/>
                </a:lnTo>
                <a:lnTo>
                  <a:pt x="674" y="1932"/>
                </a:lnTo>
                <a:lnTo>
                  <a:pt x="509" y="2232"/>
                </a:lnTo>
                <a:lnTo>
                  <a:pt x="664" y="2360"/>
                </a:lnTo>
                <a:lnTo>
                  <a:pt x="946" y="2087"/>
                </a:lnTo>
                <a:lnTo>
                  <a:pt x="1110" y="2142"/>
                </a:lnTo>
                <a:lnTo>
                  <a:pt x="1147" y="2515"/>
                </a:lnTo>
                <a:lnTo>
                  <a:pt x="1265" y="2518"/>
                </a:lnTo>
                <a:lnTo>
                  <a:pt x="1265" y="0"/>
                </a:lnTo>
                <a:close/>
              </a:path>
            </a:pathLst>
          </a:custGeom>
          <a:gradFill rotWithShape="0">
            <a:gsLst>
              <a:gs pos="0">
                <a:schemeClr val="bg1"/>
              </a:gs>
              <a:gs pos="100000">
                <a:schemeClr val="accent2"/>
              </a:gs>
            </a:gsLst>
            <a:lin ang="0" scaled="1"/>
          </a:gradFill>
          <a:ln>
            <a:noFill/>
          </a:ln>
          <a:effectLst/>
          <a:extLst>
            <a:ext uri="{91240B29-F687-4f45-9708-019B960494DF}">
              <a14:hiddenLine xmlns:a14="http://schemas.microsoft.com/office/drawing/2010/main" xmlns="" w="9525">
                <a:solidFill>
                  <a:schemeClr val="tx1"/>
                </a:solidFill>
                <a:round/>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endParaRPr lang="en-US"/>
          </a:p>
        </p:txBody>
      </p:sp>
      <p:pic>
        <p:nvPicPr>
          <p:cNvPr id="36875" name="Picture 11" descr="C:\My Documents\bits\Facbanna.png"/>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invGray">
          <a:xfrm>
            <a:off x="3175" y="-3175"/>
            <a:ext cx="803275" cy="6858000"/>
          </a:xfrm>
          <a:prstGeom prst="rect">
            <a:avLst/>
          </a:prstGeom>
          <a:noFill/>
          <a:extLst>
            <a:ext uri="{909E8E84-426E-40dd-AFC4-6F175D3DCCD1}">
              <a14:hiddenFill xmlns:a14="http://schemas.microsoft.com/office/drawing/2010/main" xmlns="">
                <a:solidFill>
                  <a:srgbClr val="FFFFFF"/>
                </a:solidFill>
              </a14:hiddenFill>
            </a:ext>
          </a:extLst>
        </p:spPr>
      </p:pic>
      <p:sp>
        <p:nvSpPr>
          <p:cNvPr id="36876" name="Rectangle 12"/>
          <p:cNvSpPr>
            <a:spLocks noGrp="1" noChangeArrowheads="1"/>
          </p:cNvSpPr>
          <p:nvPr>
            <p:ph type="ctrTitle"/>
          </p:nvPr>
        </p:nvSpPr>
        <p:spPr>
          <a:xfrm>
            <a:off x="1143000" y="2286000"/>
            <a:ext cx="7772400" cy="1143000"/>
          </a:xfrm>
        </p:spPr>
        <p:txBody>
          <a:bodyPr/>
          <a:lstStyle>
            <a:lvl1pPr>
              <a:defRPr/>
            </a:lvl1pPr>
          </a:lstStyle>
          <a:p>
            <a:pPr lvl="0"/>
            <a:r>
              <a:rPr lang="en-US" noProof="0" smtClean="0"/>
              <a:t>Click to edit Master title style</a:t>
            </a:r>
          </a:p>
        </p:txBody>
      </p:sp>
      <p:sp>
        <p:nvSpPr>
          <p:cNvPr id="36877" name="Rectangle 13"/>
          <p:cNvSpPr>
            <a:spLocks noGrp="1" noChangeArrowheads="1"/>
          </p:cNvSpPr>
          <p:nvPr>
            <p:ph type="subTitle" idx="1"/>
          </p:nvPr>
        </p:nvSpPr>
        <p:spPr>
          <a:xfrm>
            <a:off x="2133600" y="4114800"/>
            <a:ext cx="6400800" cy="1752600"/>
          </a:xfrm>
        </p:spPr>
        <p:txBody>
          <a:bodyPr/>
          <a:lstStyle>
            <a:lvl1pPr marL="0" indent="0">
              <a:buFont typeface="Wingdings" charset="0"/>
              <a:buNone/>
              <a:defRPr/>
            </a:lvl1pPr>
          </a:lstStyle>
          <a:p>
            <a:pPr lvl="0"/>
            <a:r>
              <a:rPr lang="en-US" noProof="0" smtClean="0"/>
              <a:t>Click to edit Master subtitle style</a:t>
            </a:r>
          </a:p>
        </p:txBody>
      </p:sp>
      <p:sp>
        <p:nvSpPr>
          <p:cNvPr id="36878" name="Rectangle 14"/>
          <p:cNvSpPr>
            <a:spLocks noGrp="1" noChangeArrowheads="1"/>
          </p:cNvSpPr>
          <p:nvPr>
            <p:ph type="dt" sz="half" idx="2"/>
          </p:nvPr>
        </p:nvSpPr>
        <p:spPr>
          <a:xfrm>
            <a:off x="1143000" y="6248400"/>
            <a:ext cx="1905000" cy="457200"/>
          </a:xfrm>
        </p:spPr>
        <p:txBody>
          <a:bodyPr/>
          <a:lstStyle>
            <a:lvl1pPr>
              <a:defRPr/>
            </a:lvl1pPr>
          </a:lstStyle>
          <a:p>
            <a:endParaRPr lang="en-US"/>
          </a:p>
        </p:txBody>
      </p:sp>
      <p:sp>
        <p:nvSpPr>
          <p:cNvPr id="36879" name="Rectangle 15"/>
          <p:cNvSpPr>
            <a:spLocks noGrp="1" noChangeArrowheads="1"/>
          </p:cNvSpPr>
          <p:nvPr>
            <p:ph type="ftr" sz="quarter" idx="3"/>
          </p:nvPr>
        </p:nvSpPr>
        <p:spPr>
          <a:xfrm>
            <a:off x="3581400" y="6248400"/>
            <a:ext cx="2895600" cy="457200"/>
          </a:xfrm>
        </p:spPr>
        <p:txBody>
          <a:bodyPr/>
          <a:lstStyle>
            <a:lvl1pPr>
              <a:defRPr/>
            </a:lvl1pPr>
          </a:lstStyle>
          <a:p>
            <a:endParaRPr lang="en-US"/>
          </a:p>
        </p:txBody>
      </p:sp>
      <p:sp>
        <p:nvSpPr>
          <p:cNvPr id="36880" name="Rectangle 16"/>
          <p:cNvSpPr>
            <a:spLocks noGrp="1" noChangeArrowheads="1"/>
          </p:cNvSpPr>
          <p:nvPr>
            <p:ph type="sldNum" sz="quarter" idx="4"/>
          </p:nvPr>
        </p:nvSpPr>
        <p:spPr>
          <a:xfrm>
            <a:off x="7010400" y="6248400"/>
            <a:ext cx="1905000" cy="457200"/>
          </a:xfrm>
        </p:spPr>
        <p:txBody>
          <a:bodyPr/>
          <a:lstStyle>
            <a:lvl1pPr>
              <a:defRPr/>
            </a:lvl1pPr>
          </a:lstStyle>
          <a:p>
            <a:fld id="{6C45B790-7DE3-B641-A535-D7B1078EA0D1}" type="slidenum">
              <a:rPr lang="en-US"/>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B1CFF290-2B0F-0245-8B52-2F3FFB8C5BA0}" type="slidenum">
              <a:rPr lang="en-US"/>
              <a:pPr/>
              <a:t>‹#›</a:t>
            </a:fld>
            <a:endParaRPr lang="en-US"/>
          </a:p>
        </p:txBody>
      </p:sp>
    </p:spTree>
    <p:extLst>
      <p:ext uri="{BB962C8B-B14F-4D97-AF65-F5344CB8AC3E}">
        <p14:creationId xmlns:p14="http://schemas.microsoft.com/office/powerpoint/2010/main" xmlns="" val="67851572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96100" y="304800"/>
            <a:ext cx="1943100" cy="5486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066800" y="304800"/>
            <a:ext cx="56769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CD3C8354-85D9-CA4E-B54F-C348EF5D7935}" type="slidenum">
              <a:rPr lang="en-US"/>
              <a:pPr/>
              <a:t>‹#›</a:t>
            </a:fld>
            <a:endParaRPr lang="en-US"/>
          </a:p>
        </p:txBody>
      </p:sp>
    </p:spTree>
    <p:extLst>
      <p:ext uri="{BB962C8B-B14F-4D97-AF65-F5344CB8AC3E}">
        <p14:creationId xmlns:p14="http://schemas.microsoft.com/office/powerpoint/2010/main" xmlns="" val="391216645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6F45C338-17E9-E745-9111-D9266057E855}" type="slidenum">
              <a:rPr lang="en-US"/>
              <a:pPr/>
              <a:t>‹#›</a:t>
            </a:fld>
            <a:endParaRPr lang="en-US"/>
          </a:p>
        </p:txBody>
      </p:sp>
    </p:spTree>
    <p:extLst>
      <p:ext uri="{BB962C8B-B14F-4D97-AF65-F5344CB8AC3E}">
        <p14:creationId xmlns:p14="http://schemas.microsoft.com/office/powerpoint/2010/main" xmlns="" val="13550425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074A5DEA-15C8-6242-BD56-380A3C46C2B0}" type="slidenum">
              <a:rPr lang="en-US"/>
              <a:pPr/>
              <a:t>‹#›</a:t>
            </a:fld>
            <a:endParaRPr lang="en-US"/>
          </a:p>
        </p:txBody>
      </p:sp>
    </p:spTree>
    <p:extLst>
      <p:ext uri="{BB962C8B-B14F-4D97-AF65-F5344CB8AC3E}">
        <p14:creationId xmlns:p14="http://schemas.microsoft.com/office/powerpoint/2010/main" xmlns="" val="35611999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066800" y="16764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5029200" y="16764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5EBC0199-F96A-BC44-9E76-A6EF5D4EFFD9}" type="slidenum">
              <a:rPr lang="en-US"/>
              <a:pPr/>
              <a:t>‹#›</a:t>
            </a:fld>
            <a:endParaRPr lang="en-US"/>
          </a:p>
        </p:txBody>
      </p:sp>
    </p:spTree>
    <p:extLst>
      <p:ext uri="{BB962C8B-B14F-4D97-AF65-F5344CB8AC3E}">
        <p14:creationId xmlns:p14="http://schemas.microsoft.com/office/powerpoint/2010/main" xmlns="" val="8547604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endParaRPr lang="en-US"/>
          </a:p>
        </p:txBody>
      </p:sp>
      <p:sp>
        <p:nvSpPr>
          <p:cNvPr id="8" name="Footer Placeholder 7"/>
          <p:cNvSpPr>
            <a:spLocks noGrp="1"/>
          </p:cNvSpPr>
          <p:nvPr>
            <p:ph type="ftr" sz="quarter" idx="11"/>
          </p:nvPr>
        </p:nvSpPr>
        <p:spPr/>
        <p:txBody>
          <a:bodyPr/>
          <a:lstStyle>
            <a:lvl1pPr>
              <a:defRPr/>
            </a:lvl1pPr>
          </a:lstStyle>
          <a:p>
            <a:endParaRPr lang="en-US"/>
          </a:p>
        </p:txBody>
      </p:sp>
      <p:sp>
        <p:nvSpPr>
          <p:cNvPr id="9" name="Slide Number Placeholder 8"/>
          <p:cNvSpPr>
            <a:spLocks noGrp="1"/>
          </p:cNvSpPr>
          <p:nvPr>
            <p:ph type="sldNum" sz="quarter" idx="12"/>
          </p:nvPr>
        </p:nvSpPr>
        <p:spPr/>
        <p:txBody>
          <a:bodyPr/>
          <a:lstStyle>
            <a:lvl1pPr>
              <a:defRPr/>
            </a:lvl1pPr>
          </a:lstStyle>
          <a:p>
            <a:fld id="{007DAFC5-E885-C547-ADBA-2CFD740E3AAF}" type="slidenum">
              <a:rPr lang="en-US"/>
              <a:pPr/>
              <a:t>‹#›</a:t>
            </a:fld>
            <a:endParaRPr lang="en-US"/>
          </a:p>
        </p:txBody>
      </p:sp>
    </p:spTree>
    <p:extLst>
      <p:ext uri="{BB962C8B-B14F-4D97-AF65-F5344CB8AC3E}">
        <p14:creationId xmlns:p14="http://schemas.microsoft.com/office/powerpoint/2010/main" xmlns="" val="272516144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endParaRPr lang="en-US"/>
          </a:p>
        </p:txBody>
      </p:sp>
      <p:sp>
        <p:nvSpPr>
          <p:cNvPr id="4" name="Footer Placeholder 3"/>
          <p:cNvSpPr>
            <a:spLocks noGrp="1"/>
          </p:cNvSpPr>
          <p:nvPr>
            <p:ph type="ftr" sz="quarter" idx="11"/>
          </p:nvPr>
        </p:nvSpPr>
        <p:spPr/>
        <p:txBody>
          <a:bodyPr/>
          <a:lstStyle>
            <a:lvl1pPr>
              <a:defRPr/>
            </a:lvl1pPr>
          </a:lstStyle>
          <a:p>
            <a:endParaRPr lang="en-US"/>
          </a:p>
        </p:txBody>
      </p:sp>
      <p:sp>
        <p:nvSpPr>
          <p:cNvPr id="5" name="Slide Number Placeholder 4"/>
          <p:cNvSpPr>
            <a:spLocks noGrp="1"/>
          </p:cNvSpPr>
          <p:nvPr>
            <p:ph type="sldNum" sz="quarter" idx="12"/>
          </p:nvPr>
        </p:nvSpPr>
        <p:spPr/>
        <p:txBody>
          <a:bodyPr/>
          <a:lstStyle>
            <a:lvl1pPr>
              <a:defRPr/>
            </a:lvl1pPr>
          </a:lstStyle>
          <a:p>
            <a:fld id="{978309BA-B73A-814C-AF8B-BA9FF102E0E7}" type="slidenum">
              <a:rPr lang="en-US"/>
              <a:pPr/>
              <a:t>‹#›</a:t>
            </a:fld>
            <a:endParaRPr lang="en-US"/>
          </a:p>
        </p:txBody>
      </p:sp>
    </p:spTree>
    <p:extLst>
      <p:ext uri="{BB962C8B-B14F-4D97-AF65-F5344CB8AC3E}">
        <p14:creationId xmlns:p14="http://schemas.microsoft.com/office/powerpoint/2010/main" xmlns="" val="24229905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p>
        </p:txBody>
      </p:sp>
      <p:sp>
        <p:nvSpPr>
          <p:cNvPr id="3" name="Footer Placeholder 2"/>
          <p:cNvSpPr>
            <a:spLocks noGrp="1"/>
          </p:cNvSpPr>
          <p:nvPr>
            <p:ph type="ftr" sz="quarter" idx="11"/>
          </p:nvPr>
        </p:nvSpPr>
        <p:spPr/>
        <p:txBody>
          <a:bodyPr/>
          <a:lstStyle>
            <a:lvl1pPr>
              <a:defRPr/>
            </a:lvl1pPr>
          </a:lstStyle>
          <a:p>
            <a:endParaRPr lang="en-US"/>
          </a:p>
        </p:txBody>
      </p:sp>
      <p:sp>
        <p:nvSpPr>
          <p:cNvPr id="4" name="Slide Number Placeholder 3"/>
          <p:cNvSpPr>
            <a:spLocks noGrp="1"/>
          </p:cNvSpPr>
          <p:nvPr>
            <p:ph type="sldNum" sz="quarter" idx="12"/>
          </p:nvPr>
        </p:nvSpPr>
        <p:spPr/>
        <p:txBody>
          <a:bodyPr/>
          <a:lstStyle>
            <a:lvl1pPr>
              <a:defRPr/>
            </a:lvl1pPr>
          </a:lstStyle>
          <a:p>
            <a:fld id="{5FA41C04-7CDA-A645-BB0D-E77ECACEDDB5}" type="slidenum">
              <a:rPr lang="en-US"/>
              <a:pPr/>
              <a:t>‹#›</a:t>
            </a:fld>
            <a:endParaRPr lang="en-US"/>
          </a:p>
        </p:txBody>
      </p:sp>
    </p:spTree>
    <p:extLst>
      <p:ext uri="{BB962C8B-B14F-4D97-AF65-F5344CB8AC3E}">
        <p14:creationId xmlns:p14="http://schemas.microsoft.com/office/powerpoint/2010/main" xmlns="" val="380820566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590245DF-047C-AD4C-BF74-6C0454AA6439}" type="slidenum">
              <a:rPr lang="en-US"/>
              <a:pPr/>
              <a:t>‹#›</a:t>
            </a:fld>
            <a:endParaRPr lang="en-US"/>
          </a:p>
        </p:txBody>
      </p:sp>
    </p:spTree>
    <p:extLst>
      <p:ext uri="{BB962C8B-B14F-4D97-AF65-F5344CB8AC3E}">
        <p14:creationId xmlns:p14="http://schemas.microsoft.com/office/powerpoint/2010/main" xmlns="" val="168701373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72B89746-CD45-6749-8399-AD798611C586}" type="slidenum">
              <a:rPr lang="en-US"/>
              <a:pPr/>
              <a:t>‹#›</a:t>
            </a:fld>
            <a:endParaRPr lang="en-US"/>
          </a:p>
        </p:txBody>
      </p:sp>
    </p:spTree>
    <p:extLst>
      <p:ext uri="{BB962C8B-B14F-4D97-AF65-F5344CB8AC3E}">
        <p14:creationId xmlns:p14="http://schemas.microsoft.com/office/powerpoint/2010/main" xmlns="" val="30140458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0">
          <a:gsLst>
            <a:gs pos="0">
              <a:schemeClr val="bg2"/>
            </a:gs>
            <a:gs pos="50000">
              <a:schemeClr val="bg1"/>
            </a:gs>
            <a:gs pos="100000">
              <a:schemeClr val="bg2"/>
            </a:gs>
          </a:gsLst>
          <a:lin ang="5400000" scaled="1"/>
        </a:gradFill>
        <a:effectLst/>
      </p:bgPr>
    </p:bg>
    <p:spTree>
      <p:nvGrpSpPr>
        <p:cNvPr id="1" name=""/>
        <p:cNvGrpSpPr/>
        <p:nvPr/>
      </p:nvGrpSpPr>
      <p:grpSpPr>
        <a:xfrm>
          <a:off x="0" y="0"/>
          <a:ext cx="0" cy="0"/>
          <a:chOff x="0" y="0"/>
          <a:chExt cx="0" cy="0"/>
        </a:xfrm>
      </p:grpSpPr>
      <p:sp>
        <p:nvSpPr>
          <p:cNvPr id="35842" name="Freeform 2"/>
          <p:cNvSpPr>
            <a:spLocks/>
          </p:cNvSpPr>
          <p:nvPr/>
        </p:nvSpPr>
        <p:spPr bwMode="hidden">
          <a:xfrm>
            <a:off x="-11113" y="1836738"/>
            <a:ext cx="2268538" cy="2709862"/>
          </a:xfrm>
          <a:custGeom>
            <a:avLst/>
            <a:gdLst>
              <a:gd name="T0" fmla="*/ 808 w 1429"/>
              <a:gd name="T1" fmla="*/ 283 h 1707"/>
              <a:gd name="T2" fmla="*/ 673 w 1429"/>
              <a:gd name="T3" fmla="*/ 252 h 1707"/>
              <a:gd name="T4" fmla="*/ 654 w 1429"/>
              <a:gd name="T5" fmla="*/ 0 h 1707"/>
              <a:gd name="T6" fmla="*/ 488 w 1429"/>
              <a:gd name="T7" fmla="*/ 13 h 1707"/>
              <a:gd name="T8" fmla="*/ 476 w 1429"/>
              <a:gd name="T9" fmla="*/ 252 h 1707"/>
              <a:gd name="T10" fmla="*/ 365 w 1429"/>
              <a:gd name="T11" fmla="*/ 290 h 1707"/>
              <a:gd name="T12" fmla="*/ 206 w 1429"/>
              <a:gd name="T13" fmla="*/ 86 h 1707"/>
              <a:gd name="T14" fmla="*/ 95 w 1429"/>
              <a:gd name="T15" fmla="*/ 148 h 1707"/>
              <a:gd name="T16" fmla="*/ 200 w 1429"/>
              <a:gd name="T17" fmla="*/ 376 h 1707"/>
              <a:gd name="T18" fmla="*/ 126 w 1429"/>
              <a:gd name="T19" fmla="*/ 450 h 1707"/>
              <a:gd name="T20" fmla="*/ 0 w 1429"/>
              <a:gd name="T21" fmla="*/ 423 h 1707"/>
              <a:gd name="T22" fmla="*/ 0 w 1429"/>
              <a:gd name="T23" fmla="*/ 1273 h 1707"/>
              <a:gd name="T24" fmla="*/ 101 w 1429"/>
              <a:gd name="T25" fmla="*/ 1226 h 1707"/>
              <a:gd name="T26" fmla="*/ 181 w 1429"/>
              <a:gd name="T27" fmla="*/ 1306 h 1707"/>
              <a:gd name="T28" fmla="*/ 70 w 1429"/>
              <a:gd name="T29" fmla="*/ 1509 h 1707"/>
              <a:gd name="T30" fmla="*/ 175 w 1429"/>
              <a:gd name="T31" fmla="*/ 1596 h 1707"/>
              <a:gd name="T32" fmla="*/ 365 w 1429"/>
              <a:gd name="T33" fmla="*/ 1411 h 1707"/>
              <a:gd name="T34" fmla="*/ 476 w 1429"/>
              <a:gd name="T35" fmla="*/ 1448 h 1707"/>
              <a:gd name="T36" fmla="*/ 501 w 1429"/>
              <a:gd name="T37" fmla="*/ 1700 h 1707"/>
              <a:gd name="T38" fmla="*/ 667 w 1429"/>
              <a:gd name="T39" fmla="*/ 1707 h 1707"/>
              <a:gd name="T40" fmla="*/ 685 w 1429"/>
              <a:gd name="T41" fmla="*/ 1442 h 1707"/>
              <a:gd name="T42" fmla="*/ 826 w 1429"/>
              <a:gd name="T43" fmla="*/ 1405 h 1707"/>
              <a:gd name="T44" fmla="*/ 993 w 1429"/>
              <a:gd name="T45" fmla="*/ 1590 h 1707"/>
              <a:gd name="T46" fmla="*/ 1103 w 1429"/>
              <a:gd name="T47" fmla="*/ 1522 h 1707"/>
              <a:gd name="T48" fmla="*/ 993 w 1429"/>
              <a:gd name="T49" fmla="*/ 1300 h 1707"/>
              <a:gd name="T50" fmla="*/ 1067 w 1429"/>
              <a:gd name="T51" fmla="*/ 1207 h 1707"/>
              <a:gd name="T52" fmla="*/ 1288 w 1429"/>
              <a:gd name="T53" fmla="*/ 1312 h 1707"/>
              <a:gd name="T54" fmla="*/ 1355 w 1429"/>
              <a:gd name="T55" fmla="*/ 1196 h 1707"/>
              <a:gd name="T56" fmla="*/ 1153 w 1429"/>
              <a:gd name="T57" fmla="*/ 1047 h 1707"/>
              <a:gd name="T58" fmla="*/ 1177 w 1429"/>
              <a:gd name="T59" fmla="*/ 918 h 1707"/>
              <a:gd name="T60" fmla="*/ 1429 w 1429"/>
              <a:gd name="T61" fmla="*/ 894 h 1707"/>
              <a:gd name="T62" fmla="*/ 1423 w 1429"/>
              <a:gd name="T63" fmla="*/ 764 h 1707"/>
              <a:gd name="T64" fmla="*/ 1171 w 1429"/>
              <a:gd name="T65" fmla="*/ 727 h 1707"/>
              <a:gd name="T66" fmla="*/ 1146 w 1429"/>
              <a:gd name="T67" fmla="*/ 629 h 1707"/>
              <a:gd name="T68" fmla="*/ 1349 w 1429"/>
              <a:gd name="T69" fmla="*/ 487 h 1707"/>
              <a:gd name="T70" fmla="*/ 1282 w 1429"/>
              <a:gd name="T71" fmla="*/ 370 h 1707"/>
              <a:gd name="T72" fmla="*/ 1054 w 1429"/>
              <a:gd name="T73" fmla="*/ 462 h 1707"/>
              <a:gd name="T74" fmla="*/ 980 w 1429"/>
              <a:gd name="T75" fmla="*/ 388 h 1707"/>
              <a:gd name="T76" fmla="*/ 1097 w 1429"/>
              <a:gd name="T77" fmla="*/ 173 h 1707"/>
              <a:gd name="T78" fmla="*/ 986 w 1429"/>
              <a:gd name="T79" fmla="*/ 105 h 1707"/>
              <a:gd name="T80" fmla="*/ 808 w 1429"/>
              <a:gd name="T81" fmla="*/ 283 h 17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29" h="1707">
                <a:moveTo>
                  <a:pt x="808" y="283"/>
                </a:moveTo>
                <a:lnTo>
                  <a:pt x="673" y="252"/>
                </a:lnTo>
                <a:lnTo>
                  <a:pt x="654" y="0"/>
                </a:lnTo>
                <a:lnTo>
                  <a:pt x="488" y="13"/>
                </a:lnTo>
                <a:lnTo>
                  <a:pt x="476" y="252"/>
                </a:lnTo>
                <a:lnTo>
                  <a:pt x="365" y="290"/>
                </a:lnTo>
                <a:lnTo>
                  <a:pt x="206" y="86"/>
                </a:lnTo>
                <a:lnTo>
                  <a:pt x="95" y="148"/>
                </a:lnTo>
                <a:lnTo>
                  <a:pt x="200" y="376"/>
                </a:lnTo>
                <a:lnTo>
                  <a:pt x="126" y="450"/>
                </a:lnTo>
                <a:lnTo>
                  <a:pt x="0" y="423"/>
                </a:lnTo>
                <a:lnTo>
                  <a:pt x="0" y="1273"/>
                </a:lnTo>
                <a:lnTo>
                  <a:pt x="101" y="1226"/>
                </a:lnTo>
                <a:lnTo>
                  <a:pt x="181" y="1306"/>
                </a:lnTo>
                <a:lnTo>
                  <a:pt x="70" y="1509"/>
                </a:lnTo>
                <a:lnTo>
                  <a:pt x="175" y="1596"/>
                </a:lnTo>
                <a:lnTo>
                  <a:pt x="365" y="1411"/>
                </a:lnTo>
                <a:lnTo>
                  <a:pt x="476" y="1448"/>
                </a:lnTo>
                <a:lnTo>
                  <a:pt x="501" y="1700"/>
                </a:lnTo>
                <a:lnTo>
                  <a:pt x="667" y="1707"/>
                </a:lnTo>
                <a:lnTo>
                  <a:pt x="685" y="1442"/>
                </a:lnTo>
                <a:lnTo>
                  <a:pt x="826" y="1405"/>
                </a:lnTo>
                <a:lnTo>
                  <a:pt x="993" y="1590"/>
                </a:lnTo>
                <a:lnTo>
                  <a:pt x="1103" y="1522"/>
                </a:lnTo>
                <a:lnTo>
                  <a:pt x="993" y="1300"/>
                </a:lnTo>
                <a:lnTo>
                  <a:pt x="1067" y="1207"/>
                </a:lnTo>
                <a:lnTo>
                  <a:pt x="1288" y="1312"/>
                </a:lnTo>
                <a:lnTo>
                  <a:pt x="1355" y="1196"/>
                </a:lnTo>
                <a:lnTo>
                  <a:pt x="1153" y="1047"/>
                </a:lnTo>
                <a:lnTo>
                  <a:pt x="1177" y="918"/>
                </a:lnTo>
                <a:lnTo>
                  <a:pt x="1429" y="894"/>
                </a:lnTo>
                <a:lnTo>
                  <a:pt x="1423" y="764"/>
                </a:lnTo>
                <a:lnTo>
                  <a:pt x="1171" y="727"/>
                </a:lnTo>
                <a:lnTo>
                  <a:pt x="1146" y="629"/>
                </a:lnTo>
                <a:lnTo>
                  <a:pt x="1349" y="487"/>
                </a:lnTo>
                <a:lnTo>
                  <a:pt x="1282" y="370"/>
                </a:lnTo>
                <a:lnTo>
                  <a:pt x="1054" y="462"/>
                </a:lnTo>
                <a:lnTo>
                  <a:pt x="980" y="388"/>
                </a:lnTo>
                <a:lnTo>
                  <a:pt x="1097" y="173"/>
                </a:lnTo>
                <a:lnTo>
                  <a:pt x="986" y="105"/>
                </a:lnTo>
                <a:lnTo>
                  <a:pt x="808" y="283"/>
                </a:lnTo>
                <a:close/>
              </a:path>
            </a:pathLst>
          </a:custGeom>
          <a:gradFill rotWithShape="0">
            <a:gsLst>
              <a:gs pos="0">
                <a:schemeClr val="accent2"/>
              </a:gs>
              <a:gs pos="100000">
                <a:schemeClr val="bg1"/>
              </a:gs>
            </a:gsLst>
            <a:lin ang="0" scaled="1"/>
          </a:gradFill>
          <a:ln>
            <a:noFill/>
          </a:ln>
          <a:effectLst/>
          <a:extLst>
            <a:ext uri="{91240B29-F687-4f45-9708-019B960494DF}">
              <a14:hiddenLine xmlns:a14="http://schemas.microsoft.com/office/drawing/2010/main" xmlns="" w="9525">
                <a:solidFill>
                  <a:schemeClr val="tx1"/>
                </a:solidFill>
                <a:round/>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35843" name="Freeform 3"/>
          <p:cNvSpPr>
            <a:spLocks/>
          </p:cNvSpPr>
          <p:nvPr/>
        </p:nvSpPr>
        <p:spPr bwMode="hidden">
          <a:xfrm>
            <a:off x="107950" y="15875"/>
            <a:ext cx="838200" cy="787400"/>
          </a:xfrm>
          <a:custGeom>
            <a:avLst/>
            <a:gdLst>
              <a:gd name="T0" fmla="*/ 335 w 528"/>
              <a:gd name="T1" fmla="*/ 56 h 496"/>
              <a:gd name="T2" fmla="*/ 293 w 528"/>
              <a:gd name="T3" fmla="*/ 46 h 496"/>
              <a:gd name="T4" fmla="*/ 288 w 528"/>
              <a:gd name="T5" fmla="*/ 0 h 496"/>
              <a:gd name="T6" fmla="*/ 238 w 528"/>
              <a:gd name="T7" fmla="*/ 0 h 496"/>
              <a:gd name="T8" fmla="*/ 232 w 528"/>
              <a:gd name="T9" fmla="*/ 46 h 496"/>
              <a:gd name="T10" fmla="*/ 198 w 528"/>
              <a:gd name="T11" fmla="*/ 58 h 496"/>
              <a:gd name="T12" fmla="*/ 146 w 528"/>
              <a:gd name="T13" fmla="*/ 0 h 496"/>
              <a:gd name="T14" fmla="*/ 114 w 528"/>
              <a:gd name="T15" fmla="*/ 14 h 496"/>
              <a:gd name="T16" fmla="*/ 147 w 528"/>
              <a:gd name="T17" fmla="*/ 84 h 496"/>
              <a:gd name="T18" fmla="*/ 124 w 528"/>
              <a:gd name="T19" fmla="*/ 107 h 496"/>
              <a:gd name="T20" fmla="*/ 50 w 528"/>
              <a:gd name="T21" fmla="*/ 81 h 496"/>
              <a:gd name="T22" fmla="*/ 32 w 528"/>
              <a:gd name="T23" fmla="*/ 109 h 496"/>
              <a:gd name="T24" fmla="*/ 90 w 528"/>
              <a:gd name="T25" fmla="*/ 159 h 496"/>
              <a:gd name="T26" fmla="*/ 80 w 528"/>
              <a:gd name="T27" fmla="*/ 197 h 496"/>
              <a:gd name="T28" fmla="*/ 2 w 528"/>
              <a:gd name="T29" fmla="*/ 202 h 496"/>
              <a:gd name="T30" fmla="*/ 0 w 528"/>
              <a:gd name="T31" fmla="*/ 244 h 496"/>
              <a:gd name="T32" fmla="*/ 80 w 528"/>
              <a:gd name="T33" fmla="*/ 256 h 496"/>
              <a:gd name="T34" fmla="*/ 88 w 528"/>
              <a:gd name="T35" fmla="*/ 292 h 496"/>
              <a:gd name="T36" fmla="*/ 29 w 528"/>
              <a:gd name="T37" fmla="*/ 345 h 496"/>
              <a:gd name="T38" fmla="*/ 50 w 528"/>
              <a:gd name="T39" fmla="*/ 378 h 496"/>
              <a:gd name="T40" fmla="*/ 116 w 528"/>
              <a:gd name="T41" fmla="*/ 347 h 496"/>
              <a:gd name="T42" fmla="*/ 141 w 528"/>
              <a:gd name="T43" fmla="*/ 372 h 496"/>
              <a:gd name="T44" fmla="*/ 107 w 528"/>
              <a:gd name="T45" fmla="*/ 435 h 496"/>
              <a:gd name="T46" fmla="*/ 139 w 528"/>
              <a:gd name="T47" fmla="*/ 462 h 496"/>
              <a:gd name="T48" fmla="*/ 198 w 528"/>
              <a:gd name="T49" fmla="*/ 404 h 496"/>
              <a:gd name="T50" fmla="*/ 232 w 528"/>
              <a:gd name="T51" fmla="*/ 416 h 496"/>
              <a:gd name="T52" fmla="*/ 240 w 528"/>
              <a:gd name="T53" fmla="*/ 494 h 496"/>
              <a:gd name="T54" fmla="*/ 292 w 528"/>
              <a:gd name="T55" fmla="*/ 496 h 496"/>
              <a:gd name="T56" fmla="*/ 297 w 528"/>
              <a:gd name="T57" fmla="*/ 414 h 496"/>
              <a:gd name="T58" fmla="*/ 341 w 528"/>
              <a:gd name="T59" fmla="*/ 403 h 496"/>
              <a:gd name="T60" fmla="*/ 393 w 528"/>
              <a:gd name="T61" fmla="*/ 460 h 496"/>
              <a:gd name="T62" fmla="*/ 427 w 528"/>
              <a:gd name="T63" fmla="*/ 439 h 496"/>
              <a:gd name="T64" fmla="*/ 393 w 528"/>
              <a:gd name="T65" fmla="*/ 370 h 496"/>
              <a:gd name="T66" fmla="*/ 416 w 528"/>
              <a:gd name="T67" fmla="*/ 341 h 496"/>
              <a:gd name="T68" fmla="*/ 484 w 528"/>
              <a:gd name="T69" fmla="*/ 374 h 496"/>
              <a:gd name="T70" fmla="*/ 505 w 528"/>
              <a:gd name="T71" fmla="*/ 338 h 496"/>
              <a:gd name="T72" fmla="*/ 442 w 528"/>
              <a:gd name="T73" fmla="*/ 292 h 496"/>
              <a:gd name="T74" fmla="*/ 450 w 528"/>
              <a:gd name="T75" fmla="*/ 252 h 496"/>
              <a:gd name="T76" fmla="*/ 528 w 528"/>
              <a:gd name="T77" fmla="*/ 244 h 496"/>
              <a:gd name="T78" fmla="*/ 526 w 528"/>
              <a:gd name="T79" fmla="*/ 204 h 496"/>
              <a:gd name="T80" fmla="*/ 448 w 528"/>
              <a:gd name="T81" fmla="*/ 193 h 496"/>
              <a:gd name="T82" fmla="*/ 440 w 528"/>
              <a:gd name="T83" fmla="*/ 162 h 496"/>
              <a:gd name="T84" fmla="*/ 503 w 528"/>
              <a:gd name="T85" fmla="*/ 119 h 496"/>
              <a:gd name="T86" fmla="*/ 482 w 528"/>
              <a:gd name="T87" fmla="*/ 82 h 496"/>
              <a:gd name="T88" fmla="*/ 412 w 528"/>
              <a:gd name="T89" fmla="*/ 111 h 496"/>
              <a:gd name="T90" fmla="*/ 389 w 528"/>
              <a:gd name="T91" fmla="*/ 88 h 496"/>
              <a:gd name="T92" fmla="*/ 425 w 528"/>
              <a:gd name="T93" fmla="*/ 21 h 496"/>
              <a:gd name="T94" fmla="*/ 391 w 528"/>
              <a:gd name="T95" fmla="*/ 0 h 496"/>
              <a:gd name="T96" fmla="*/ 335 w 528"/>
              <a:gd name="T97" fmla="*/ 56 h 4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528" h="496">
                <a:moveTo>
                  <a:pt x="335" y="56"/>
                </a:moveTo>
                <a:lnTo>
                  <a:pt x="293" y="46"/>
                </a:lnTo>
                <a:lnTo>
                  <a:pt x="288" y="0"/>
                </a:lnTo>
                <a:lnTo>
                  <a:pt x="238" y="0"/>
                </a:lnTo>
                <a:lnTo>
                  <a:pt x="232" y="46"/>
                </a:lnTo>
                <a:lnTo>
                  <a:pt x="198" y="58"/>
                </a:lnTo>
                <a:lnTo>
                  <a:pt x="146" y="0"/>
                </a:lnTo>
                <a:lnTo>
                  <a:pt x="114" y="14"/>
                </a:lnTo>
                <a:lnTo>
                  <a:pt x="147" y="84"/>
                </a:lnTo>
                <a:lnTo>
                  <a:pt x="124" y="107"/>
                </a:lnTo>
                <a:lnTo>
                  <a:pt x="50" y="81"/>
                </a:lnTo>
                <a:lnTo>
                  <a:pt x="32" y="109"/>
                </a:lnTo>
                <a:lnTo>
                  <a:pt x="90" y="159"/>
                </a:lnTo>
                <a:lnTo>
                  <a:pt x="80" y="197"/>
                </a:lnTo>
                <a:lnTo>
                  <a:pt x="2" y="202"/>
                </a:lnTo>
                <a:lnTo>
                  <a:pt x="0" y="244"/>
                </a:lnTo>
                <a:lnTo>
                  <a:pt x="80" y="256"/>
                </a:lnTo>
                <a:lnTo>
                  <a:pt x="88" y="292"/>
                </a:lnTo>
                <a:lnTo>
                  <a:pt x="29" y="345"/>
                </a:lnTo>
                <a:lnTo>
                  <a:pt x="50" y="378"/>
                </a:lnTo>
                <a:lnTo>
                  <a:pt x="116" y="347"/>
                </a:lnTo>
                <a:lnTo>
                  <a:pt x="141" y="372"/>
                </a:lnTo>
                <a:lnTo>
                  <a:pt x="107" y="435"/>
                </a:lnTo>
                <a:lnTo>
                  <a:pt x="139" y="462"/>
                </a:lnTo>
                <a:lnTo>
                  <a:pt x="198" y="404"/>
                </a:lnTo>
                <a:lnTo>
                  <a:pt x="232" y="416"/>
                </a:lnTo>
                <a:lnTo>
                  <a:pt x="240" y="494"/>
                </a:lnTo>
                <a:lnTo>
                  <a:pt x="292" y="496"/>
                </a:lnTo>
                <a:lnTo>
                  <a:pt x="297" y="414"/>
                </a:lnTo>
                <a:lnTo>
                  <a:pt x="341" y="403"/>
                </a:lnTo>
                <a:lnTo>
                  <a:pt x="393" y="460"/>
                </a:lnTo>
                <a:lnTo>
                  <a:pt x="427" y="439"/>
                </a:lnTo>
                <a:lnTo>
                  <a:pt x="393" y="370"/>
                </a:lnTo>
                <a:lnTo>
                  <a:pt x="416" y="341"/>
                </a:lnTo>
                <a:lnTo>
                  <a:pt x="484" y="374"/>
                </a:lnTo>
                <a:lnTo>
                  <a:pt x="505" y="338"/>
                </a:lnTo>
                <a:lnTo>
                  <a:pt x="442" y="292"/>
                </a:lnTo>
                <a:lnTo>
                  <a:pt x="450" y="252"/>
                </a:lnTo>
                <a:lnTo>
                  <a:pt x="528" y="244"/>
                </a:lnTo>
                <a:lnTo>
                  <a:pt x="526" y="204"/>
                </a:lnTo>
                <a:lnTo>
                  <a:pt x="448" y="193"/>
                </a:lnTo>
                <a:lnTo>
                  <a:pt x="440" y="162"/>
                </a:lnTo>
                <a:lnTo>
                  <a:pt x="503" y="119"/>
                </a:lnTo>
                <a:lnTo>
                  <a:pt x="482" y="82"/>
                </a:lnTo>
                <a:lnTo>
                  <a:pt x="412" y="111"/>
                </a:lnTo>
                <a:lnTo>
                  <a:pt x="389" y="88"/>
                </a:lnTo>
                <a:lnTo>
                  <a:pt x="425" y="21"/>
                </a:lnTo>
                <a:lnTo>
                  <a:pt x="391" y="0"/>
                </a:lnTo>
                <a:lnTo>
                  <a:pt x="335" y="56"/>
                </a:lnTo>
                <a:close/>
              </a:path>
            </a:pathLst>
          </a:custGeom>
          <a:gradFill rotWithShape="0">
            <a:gsLst>
              <a:gs pos="0">
                <a:schemeClr val="accent1"/>
              </a:gs>
              <a:gs pos="100000">
                <a:schemeClr val="bg1"/>
              </a:gs>
            </a:gsLst>
            <a:lin ang="2700000" scaled="1"/>
          </a:gradFill>
          <a:ln>
            <a:noFill/>
          </a:ln>
          <a:effectLst/>
          <a:extLst>
            <a:ext uri="{91240B29-F687-4f45-9708-019B960494DF}">
              <a14:hiddenLine xmlns:a14="http://schemas.microsoft.com/office/drawing/2010/main" xmlns="" w="9525">
                <a:solidFill>
                  <a:schemeClr val="tx1"/>
                </a:solidFill>
                <a:round/>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35844" name="Freeform 4"/>
          <p:cNvSpPr>
            <a:spLocks/>
          </p:cNvSpPr>
          <p:nvPr/>
        </p:nvSpPr>
        <p:spPr bwMode="hidden">
          <a:xfrm>
            <a:off x="1192213" y="354013"/>
            <a:ext cx="2266950" cy="2270125"/>
          </a:xfrm>
          <a:custGeom>
            <a:avLst/>
            <a:gdLst>
              <a:gd name="T0" fmla="*/ 1469 w 2312"/>
              <a:gd name="T1" fmla="*/ 384 h 2313"/>
              <a:gd name="T2" fmla="*/ 1285 w 2312"/>
              <a:gd name="T3" fmla="*/ 342 h 2313"/>
              <a:gd name="T4" fmla="*/ 1260 w 2312"/>
              <a:gd name="T5" fmla="*/ 0 h 2313"/>
              <a:gd name="T6" fmla="*/ 1035 w 2312"/>
              <a:gd name="T7" fmla="*/ 17 h 2313"/>
              <a:gd name="T8" fmla="*/ 1018 w 2312"/>
              <a:gd name="T9" fmla="*/ 342 h 2313"/>
              <a:gd name="T10" fmla="*/ 868 w 2312"/>
              <a:gd name="T11" fmla="*/ 393 h 2313"/>
              <a:gd name="T12" fmla="*/ 651 w 2312"/>
              <a:gd name="T13" fmla="*/ 117 h 2313"/>
              <a:gd name="T14" fmla="*/ 501 w 2312"/>
              <a:gd name="T15" fmla="*/ 201 h 2313"/>
              <a:gd name="T16" fmla="*/ 643 w 2312"/>
              <a:gd name="T17" fmla="*/ 509 h 2313"/>
              <a:gd name="T18" fmla="*/ 543 w 2312"/>
              <a:gd name="T19" fmla="*/ 610 h 2313"/>
              <a:gd name="T20" fmla="*/ 217 w 2312"/>
              <a:gd name="T21" fmla="*/ 493 h 2313"/>
              <a:gd name="T22" fmla="*/ 142 w 2312"/>
              <a:gd name="T23" fmla="*/ 618 h 2313"/>
              <a:gd name="T24" fmla="*/ 392 w 2312"/>
              <a:gd name="T25" fmla="*/ 835 h 2313"/>
              <a:gd name="T26" fmla="*/ 351 w 2312"/>
              <a:gd name="T27" fmla="*/ 1002 h 2313"/>
              <a:gd name="T28" fmla="*/ 8 w 2312"/>
              <a:gd name="T29" fmla="*/ 1027 h 2313"/>
              <a:gd name="T30" fmla="*/ 0 w 2312"/>
              <a:gd name="T31" fmla="*/ 1211 h 2313"/>
              <a:gd name="T32" fmla="*/ 351 w 2312"/>
              <a:gd name="T33" fmla="*/ 1261 h 2313"/>
              <a:gd name="T34" fmla="*/ 384 w 2312"/>
              <a:gd name="T35" fmla="*/ 1419 h 2313"/>
              <a:gd name="T36" fmla="*/ 125 w 2312"/>
              <a:gd name="T37" fmla="*/ 1653 h 2313"/>
              <a:gd name="T38" fmla="*/ 217 w 2312"/>
              <a:gd name="T39" fmla="*/ 1795 h 2313"/>
              <a:gd name="T40" fmla="*/ 509 w 2312"/>
              <a:gd name="T41" fmla="*/ 1661 h 2313"/>
              <a:gd name="T42" fmla="*/ 618 w 2312"/>
              <a:gd name="T43" fmla="*/ 1770 h 2313"/>
              <a:gd name="T44" fmla="*/ 467 w 2312"/>
              <a:gd name="T45" fmla="*/ 2045 h 2313"/>
              <a:gd name="T46" fmla="*/ 609 w 2312"/>
              <a:gd name="T47" fmla="*/ 2162 h 2313"/>
              <a:gd name="T48" fmla="*/ 868 w 2312"/>
              <a:gd name="T49" fmla="*/ 1912 h 2313"/>
              <a:gd name="T50" fmla="*/ 1018 w 2312"/>
              <a:gd name="T51" fmla="*/ 1962 h 2313"/>
              <a:gd name="T52" fmla="*/ 1052 w 2312"/>
              <a:gd name="T53" fmla="*/ 2304 h 2313"/>
              <a:gd name="T54" fmla="*/ 1277 w 2312"/>
              <a:gd name="T55" fmla="*/ 2313 h 2313"/>
              <a:gd name="T56" fmla="*/ 1302 w 2312"/>
              <a:gd name="T57" fmla="*/ 1954 h 2313"/>
              <a:gd name="T58" fmla="*/ 1494 w 2312"/>
              <a:gd name="T59" fmla="*/ 1904 h 2313"/>
              <a:gd name="T60" fmla="*/ 1720 w 2312"/>
              <a:gd name="T61" fmla="*/ 2154 h 2313"/>
              <a:gd name="T62" fmla="*/ 1870 w 2312"/>
              <a:gd name="T63" fmla="*/ 2062 h 2313"/>
              <a:gd name="T64" fmla="*/ 1720 w 2312"/>
              <a:gd name="T65" fmla="*/ 1762 h 2313"/>
              <a:gd name="T66" fmla="*/ 1820 w 2312"/>
              <a:gd name="T67" fmla="*/ 1636 h 2313"/>
              <a:gd name="T68" fmla="*/ 2120 w 2312"/>
              <a:gd name="T69" fmla="*/ 1778 h 2313"/>
              <a:gd name="T70" fmla="*/ 2212 w 2312"/>
              <a:gd name="T71" fmla="*/ 1620 h 2313"/>
              <a:gd name="T72" fmla="*/ 1937 w 2312"/>
              <a:gd name="T73" fmla="*/ 1419 h 2313"/>
              <a:gd name="T74" fmla="*/ 1970 w 2312"/>
              <a:gd name="T75" fmla="*/ 1244 h 2313"/>
              <a:gd name="T76" fmla="*/ 2312 w 2312"/>
              <a:gd name="T77" fmla="*/ 1211 h 2313"/>
              <a:gd name="T78" fmla="*/ 2304 w 2312"/>
              <a:gd name="T79" fmla="*/ 1035 h 2313"/>
              <a:gd name="T80" fmla="*/ 1962 w 2312"/>
              <a:gd name="T81" fmla="*/ 985 h 2313"/>
              <a:gd name="T82" fmla="*/ 1928 w 2312"/>
              <a:gd name="T83" fmla="*/ 852 h 2313"/>
              <a:gd name="T84" fmla="*/ 2204 w 2312"/>
              <a:gd name="T85" fmla="*/ 660 h 2313"/>
              <a:gd name="T86" fmla="*/ 2112 w 2312"/>
              <a:gd name="T87" fmla="*/ 501 h 2313"/>
              <a:gd name="T88" fmla="*/ 1803 w 2312"/>
              <a:gd name="T89" fmla="*/ 626 h 2313"/>
              <a:gd name="T90" fmla="*/ 1703 w 2312"/>
              <a:gd name="T91" fmla="*/ 526 h 2313"/>
              <a:gd name="T92" fmla="*/ 1861 w 2312"/>
              <a:gd name="T93" fmla="*/ 234 h 2313"/>
              <a:gd name="T94" fmla="*/ 1711 w 2312"/>
              <a:gd name="T95" fmla="*/ 142 h 2313"/>
              <a:gd name="T96" fmla="*/ 1469 w 2312"/>
              <a:gd name="T97" fmla="*/ 384 h 2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312" h="2313">
                <a:moveTo>
                  <a:pt x="1469" y="384"/>
                </a:moveTo>
                <a:lnTo>
                  <a:pt x="1285" y="342"/>
                </a:lnTo>
                <a:lnTo>
                  <a:pt x="1260" y="0"/>
                </a:lnTo>
                <a:lnTo>
                  <a:pt x="1035" y="17"/>
                </a:lnTo>
                <a:lnTo>
                  <a:pt x="1018" y="342"/>
                </a:lnTo>
                <a:lnTo>
                  <a:pt x="868" y="393"/>
                </a:lnTo>
                <a:lnTo>
                  <a:pt x="651" y="117"/>
                </a:lnTo>
                <a:lnTo>
                  <a:pt x="501" y="201"/>
                </a:lnTo>
                <a:lnTo>
                  <a:pt x="643" y="509"/>
                </a:lnTo>
                <a:lnTo>
                  <a:pt x="543" y="610"/>
                </a:lnTo>
                <a:lnTo>
                  <a:pt x="217" y="493"/>
                </a:lnTo>
                <a:lnTo>
                  <a:pt x="142" y="618"/>
                </a:lnTo>
                <a:lnTo>
                  <a:pt x="392" y="835"/>
                </a:lnTo>
                <a:lnTo>
                  <a:pt x="351" y="1002"/>
                </a:lnTo>
                <a:lnTo>
                  <a:pt x="8" y="1027"/>
                </a:lnTo>
                <a:lnTo>
                  <a:pt x="0" y="1211"/>
                </a:lnTo>
                <a:lnTo>
                  <a:pt x="351" y="1261"/>
                </a:lnTo>
                <a:lnTo>
                  <a:pt x="384" y="1419"/>
                </a:lnTo>
                <a:lnTo>
                  <a:pt x="125" y="1653"/>
                </a:lnTo>
                <a:lnTo>
                  <a:pt x="217" y="1795"/>
                </a:lnTo>
                <a:lnTo>
                  <a:pt x="509" y="1661"/>
                </a:lnTo>
                <a:lnTo>
                  <a:pt x="618" y="1770"/>
                </a:lnTo>
                <a:lnTo>
                  <a:pt x="467" y="2045"/>
                </a:lnTo>
                <a:lnTo>
                  <a:pt x="609" y="2162"/>
                </a:lnTo>
                <a:lnTo>
                  <a:pt x="868" y="1912"/>
                </a:lnTo>
                <a:lnTo>
                  <a:pt x="1018" y="1962"/>
                </a:lnTo>
                <a:lnTo>
                  <a:pt x="1052" y="2304"/>
                </a:lnTo>
                <a:lnTo>
                  <a:pt x="1277" y="2313"/>
                </a:lnTo>
                <a:lnTo>
                  <a:pt x="1302" y="1954"/>
                </a:lnTo>
                <a:lnTo>
                  <a:pt x="1494" y="1904"/>
                </a:lnTo>
                <a:lnTo>
                  <a:pt x="1720" y="2154"/>
                </a:lnTo>
                <a:lnTo>
                  <a:pt x="1870" y="2062"/>
                </a:lnTo>
                <a:lnTo>
                  <a:pt x="1720" y="1762"/>
                </a:lnTo>
                <a:lnTo>
                  <a:pt x="1820" y="1636"/>
                </a:lnTo>
                <a:lnTo>
                  <a:pt x="2120" y="1778"/>
                </a:lnTo>
                <a:lnTo>
                  <a:pt x="2212" y="1620"/>
                </a:lnTo>
                <a:lnTo>
                  <a:pt x="1937" y="1419"/>
                </a:lnTo>
                <a:lnTo>
                  <a:pt x="1970" y="1244"/>
                </a:lnTo>
                <a:lnTo>
                  <a:pt x="2312" y="1211"/>
                </a:lnTo>
                <a:lnTo>
                  <a:pt x="2304" y="1035"/>
                </a:lnTo>
                <a:lnTo>
                  <a:pt x="1962" y="985"/>
                </a:lnTo>
                <a:lnTo>
                  <a:pt x="1928" y="852"/>
                </a:lnTo>
                <a:lnTo>
                  <a:pt x="2204" y="660"/>
                </a:lnTo>
                <a:lnTo>
                  <a:pt x="2112" y="501"/>
                </a:lnTo>
                <a:lnTo>
                  <a:pt x="1803" y="626"/>
                </a:lnTo>
                <a:lnTo>
                  <a:pt x="1703" y="526"/>
                </a:lnTo>
                <a:lnTo>
                  <a:pt x="1861" y="234"/>
                </a:lnTo>
                <a:lnTo>
                  <a:pt x="1711" y="142"/>
                </a:lnTo>
                <a:lnTo>
                  <a:pt x="1469" y="384"/>
                </a:lnTo>
                <a:close/>
              </a:path>
            </a:pathLst>
          </a:custGeom>
          <a:gradFill rotWithShape="0">
            <a:gsLst>
              <a:gs pos="0">
                <a:schemeClr val="bg2"/>
              </a:gs>
              <a:gs pos="100000">
                <a:schemeClr val="bg1"/>
              </a:gs>
            </a:gsLst>
            <a:lin ang="18900000" scaled="1"/>
          </a:gradFill>
          <a:ln>
            <a:noFill/>
          </a:ln>
          <a:effectLst/>
          <a:extLst>
            <a:ext uri="{91240B29-F687-4f45-9708-019B960494DF}">
              <a14:hiddenLine xmlns:a14="http://schemas.microsoft.com/office/drawing/2010/main" xmlns="" w="9525">
                <a:solidFill>
                  <a:schemeClr val="tx1"/>
                </a:solidFill>
                <a:round/>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35845" name="Freeform 5"/>
          <p:cNvSpPr>
            <a:spLocks/>
          </p:cNvSpPr>
          <p:nvPr/>
        </p:nvSpPr>
        <p:spPr bwMode="hidden">
          <a:xfrm>
            <a:off x="2532063" y="1270000"/>
            <a:ext cx="3670300" cy="3671888"/>
          </a:xfrm>
          <a:custGeom>
            <a:avLst/>
            <a:gdLst>
              <a:gd name="T0" fmla="*/ 1469 w 2312"/>
              <a:gd name="T1" fmla="*/ 384 h 2313"/>
              <a:gd name="T2" fmla="*/ 1285 w 2312"/>
              <a:gd name="T3" fmla="*/ 342 h 2313"/>
              <a:gd name="T4" fmla="*/ 1260 w 2312"/>
              <a:gd name="T5" fmla="*/ 0 h 2313"/>
              <a:gd name="T6" fmla="*/ 1035 w 2312"/>
              <a:gd name="T7" fmla="*/ 17 h 2313"/>
              <a:gd name="T8" fmla="*/ 1018 w 2312"/>
              <a:gd name="T9" fmla="*/ 342 h 2313"/>
              <a:gd name="T10" fmla="*/ 868 w 2312"/>
              <a:gd name="T11" fmla="*/ 393 h 2313"/>
              <a:gd name="T12" fmla="*/ 651 w 2312"/>
              <a:gd name="T13" fmla="*/ 117 h 2313"/>
              <a:gd name="T14" fmla="*/ 501 w 2312"/>
              <a:gd name="T15" fmla="*/ 201 h 2313"/>
              <a:gd name="T16" fmla="*/ 643 w 2312"/>
              <a:gd name="T17" fmla="*/ 509 h 2313"/>
              <a:gd name="T18" fmla="*/ 543 w 2312"/>
              <a:gd name="T19" fmla="*/ 610 h 2313"/>
              <a:gd name="T20" fmla="*/ 217 w 2312"/>
              <a:gd name="T21" fmla="*/ 493 h 2313"/>
              <a:gd name="T22" fmla="*/ 142 w 2312"/>
              <a:gd name="T23" fmla="*/ 618 h 2313"/>
              <a:gd name="T24" fmla="*/ 392 w 2312"/>
              <a:gd name="T25" fmla="*/ 835 h 2313"/>
              <a:gd name="T26" fmla="*/ 351 w 2312"/>
              <a:gd name="T27" fmla="*/ 1002 h 2313"/>
              <a:gd name="T28" fmla="*/ 8 w 2312"/>
              <a:gd name="T29" fmla="*/ 1027 h 2313"/>
              <a:gd name="T30" fmla="*/ 0 w 2312"/>
              <a:gd name="T31" fmla="*/ 1211 h 2313"/>
              <a:gd name="T32" fmla="*/ 351 w 2312"/>
              <a:gd name="T33" fmla="*/ 1261 h 2313"/>
              <a:gd name="T34" fmla="*/ 384 w 2312"/>
              <a:gd name="T35" fmla="*/ 1419 h 2313"/>
              <a:gd name="T36" fmla="*/ 125 w 2312"/>
              <a:gd name="T37" fmla="*/ 1653 h 2313"/>
              <a:gd name="T38" fmla="*/ 217 w 2312"/>
              <a:gd name="T39" fmla="*/ 1795 h 2313"/>
              <a:gd name="T40" fmla="*/ 509 w 2312"/>
              <a:gd name="T41" fmla="*/ 1661 h 2313"/>
              <a:gd name="T42" fmla="*/ 618 w 2312"/>
              <a:gd name="T43" fmla="*/ 1770 h 2313"/>
              <a:gd name="T44" fmla="*/ 467 w 2312"/>
              <a:gd name="T45" fmla="*/ 2045 h 2313"/>
              <a:gd name="T46" fmla="*/ 609 w 2312"/>
              <a:gd name="T47" fmla="*/ 2162 h 2313"/>
              <a:gd name="T48" fmla="*/ 868 w 2312"/>
              <a:gd name="T49" fmla="*/ 1912 h 2313"/>
              <a:gd name="T50" fmla="*/ 1018 w 2312"/>
              <a:gd name="T51" fmla="*/ 1962 h 2313"/>
              <a:gd name="T52" fmla="*/ 1052 w 2312"/>
              <a:gd name="T53" fmla="*/ 2304 h 2313"/>
              <a:gd name="T54" fmla="*/ 1277 w 2312"/>
              <a:gd name="T55" fmla="*/ 2313 h 2313"/>
              <a:gd name="T56" fmla="*/ 1302 w 2312"/>
              <a:gd name="T57" fmla="*/ 1954 h 2313"/>
              <a:gd name="T58" fmla="*/ 1494 w 2312"/>
              <a:gd name="T59" fmla="*/ 1904 h 2313"/>
              <a:gd name="T60" fmla="*/ 1720 w 2312"/>
              <a:gd name="T61" fmla="*/ 2154 h 2313"/>
              <a:gd name="T62" fmla="*/ 1870 w 2312"/>
              <a:gd name="T63" fmla="*/ 2062 h 2313"/>
              <a:gd name="T64" fmla="*/ 1720 w 2312"/>
              <a:gd name="T65" fmla="*/ 1762 h 2313"/>
              <a:gd name="T66" fmla="*/ 1820 w 2312"/>
              <a:gd name="T67" fmla="*/ 1636 h 2313"/>
              <a:gd name="T68" fmla="*/ 2120 w 2312"/>
              <a:gd name="T69" fmla="*/ 1778 h 2313"/>
              <a:gd name="T70" fmla="*/ 2212 w 2312"/>
              <a:gd name="T71" fmla="*/ 1620 h 2313"/>
              <a:gd name="T72" fmla="*/ 1937 w 2312"/>
              <a:gd name="T73" fmla="*/ 1419 h 2313"/>
              <a:gd name="T74" fmla="*/ 1970 w 2312"/>
              <a:gd name="T75" fmla="*/ 1244 h 2313"/>
              <a:gd name="T76" fmla="*/ 2312 w 2312"/>
              <a:gd name="T77" fmla="*/ 1211 h 2313"/>
              <a:gd name="T78" fmla="*/ 2304 w 2312"/>
              <a:gd name="T79" fmla="*/ 1035 h 2313"/>
              <a:gd name="T80" fmla="*/ 1962 w 2312"/>
              <a:gd name="T81" fmla="*/ 985 h 2313"/>
              <a:gd name="T82" fmla="*/ 1928 w 2312"/>
              <a:gd name="T83" fmla="*/ 852 h 2313"/>
              <a:gd name="T84" fmla="*/ 2204 w 2312"/>
              <a:gd name="T85" fmla="*/ 660 h 2313"/>
              <a:gd name="T86" fmla="*/ 2112 w 2312"/>
              <a:gd name="T87" fmla="*/ 501 h 2313"/>
              <a:gd name="T88" fmla="*/ 1803 w 2312"/>
              <a:gd name="T89" fmla="*/ 626 h 2313"/>
              <a:gd name="T90" fmla="*/ 1703 w 2312"/>
              <a:gd name="T91" fmla="*/ 526 h 2313"/>
              <a:gd name="T92" fmla="*/ 1861 w 2312"/>
              <a:gd name="T93" fmla="*/ 234 h 2313"/>
              <a:gd name="T94" fmla="*/ 1711 w 2312"/>
              <a:gd name="T95" fmla="*/ 142 h 2313"/>
              <a:gd name="T96" fmla="*/ 1469 w 2312"/>
              <a:gd name="T97" fmla="*/ 384 h 2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312" h="2313">
                <a:moveTo>
                  <a:pt x="1469" y="384"/>
                </a:moveTo>
                <a:lnTo>
                  <a:pt x="1285" y="342"/>
                </a:lnTo>
                <a:lnTo>
                  <a:pt x="1260" y="0"/>
                </a:lnTo>
                <a:lnTo>
                  <a:pt x="1035" y="17"/>
                </a:lnTo>
                <a:lnTo>
                  <a:pt x="1018" y="342"/>
                </a:lnTo>
                <a:lnTo>
                  <a:pt x="868" y="393"/>
                </a:lnTo>
                <a:lnTo>
                  <a:pt x="651" y="117"/>
                </a:lnTo>
                <a:lnTo>
                  <a:pt x="501" y="201"/>
                </a:lnTo>
                <a:lnTo>
                  <a:pt x="643" y="509"/>
                </a:lnTo>
                <a:lnTo>
                  <a:pt x="543" y="610"/>
                </a:lnTo>
                <a:lnTo>
                  <a:pt x="217" y="493"/>
                </a:lnTo>
                <a:lnTo>
                  <a:pt x="142" y="618"/>
                </a:lnTo>
                <a:lnTo>
                  <a:pt x="392" y="835"/>
                </a:lnTo>
                <a:lnTo>
                  <a:pt x="351" y="1002"/>
                </a:lnTo>
                <a:lnTo>
                  <a:pt x="8" y="1027"/>
                </a:lnTo>
                <a:lnTo>
                  <a:pt x="0" y="1211"/>
                </a:lnTo>
                <a:lnTo>
                  <a:pt x="351" y="1261"/>
                </a:lnTo>
                <a:lnTo>
                  <a:pt x="384" y="1419"/>
                </a:lnTo>
                <a:lnTo>
                  <a:pt x="125" y="1653"/>
                </a:lnTo>
                <a:lnTo>
                  <a:pt x="217" y="1795"/>
                </a:lnTo>
                <a:lnTo>
                  <a:pt x="509" y="1661"/>
                </a:lnTo>
                <a:lnTo>
                  <a:pt x="618" y="1770"/>
                </a:lnTo>
                <a:lnTo>
                  <a:pt x="467" y="2045"/>
                </a:lnTo>
                <a:lnTo>
                  <a:pt x="609" y="2162"/>
                </a:lnTo>
                <a:lnTo>
                  <a:pt x="868" y="1912"/>
                </a:lnTo>
                <a:lnTo>
                  <a:pt x="1018" y="1962"/>
                </a:lnTo>
                <a:lnTo>
                  <a:pt x="1052" y="2304"/>
                </a:lnTo>
                <a:lnTo>
                  <a:pt x="1277" y="2313"/>
                </a:lnTo>
                <a:lnTo>
                  <a:pt x="1302" y="1954"/>
                </a:lnTo>
                <a:lnTo>
                  <a:pt x="1494" y="1904"/>
                </a:lnTo>
                <a:lnTo>
                  <a:pt x="1720" y="2154"/>
                </a:lnTo>
                <a:lnTo>
                  <a:pt x="1870" y="2062"/>
                </a:lnTo>
                <a:lnTo>
                  <a:pt x="1720" y="1762"/>
                </a:lnTo>
                <a:lnTo>
                  <a:pt x="1820" y="1636"/>
                </a:lnTo>
                <a:lnTo>
                  <a:pt x="2120" y="1778"/>
                </a:lnTo>
                <a:lnTo>
                  <a:pt x="2212" y="1620"/>
                </a:lnTo>
                <a:lnTo>
                  <a:pt x="1937" y="1419"/>
                </a:lnTo>
                <a:lnTo>
                  <a:pt x="1970" y="1244"/>
                </a:lnTo>
                <a:lnTo>
                  <a:pt x="2312" y="1211"/>
                </a:lnTo>
                <a:lnTo>
                  <a:pt x="2304" y="1035"/>
                </a:lnTo>
                <a:lnTo>
                  <a:pt x="1962" y="985"/>
                </a:lnTo>
                <a:lnTo>
                  <a:pt x="1928" y="852"/>
                </a:lnTo>
                <a:lnTo>
                  <a:pt x="2204" y="660"/>
                </a:lnTo>
                <a:lnTo>
                  <a:pt x="2112" y="501"/>
                </a:lnTo>
                <a:lnTo>
                  <a:pt x="1803" y="626"/>
                </a:lnTo>
                <a:lnTo>
                  <a:pt x="1703" y="526"/>
                </a:lnTo>
                <a:lnTo>
                  <a:pt x="1861" y="234"/>
                </a:lnTo>
                <a:lnTo>
                  <a:pt x="1711" y="142"/>
                </a:lnTo>
                <a:lnTo>
                  <a:pt x="1469" y="384"/>
                </a:lnTo>
                <a:close/>
              </a:path>
            </a:pathLst>
          </a:custGeom>
          <a:gradFill rotWithShape="0">
            <a:gsLst>
              <a:gs pos="0">
                <a:schemeClr val="bg1"/>
              </a:gs>
              <a:gs pos="100000">
                <a:schemeClr val="bg2"/>
              </a:gs>
            </a:gsLst>
            <a:lin ang="2700000" scaled="1"/>
          </a:gradFill>
          <a:ln>
            <a:noFill/>
          </a:ln>
          <a:effectLst/>
          <a:extLst>
            <a:ext uri="{91240B29-F687-4f45-9708-019B960494DF}">
              <a14:hiddenLine xmlns:a14="http://schemas.microsoft.com/office/drawing/2010/main" xmlns="" w="9525">
                <a:solidFill>
                  <a:schemeClr val="tx1"/>
                </a:solidFill>
                <a:round/>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35846" name="Freeform 6"/>
          <p:cNvSpPr>
            <a:spLocks/>
          </p:cNvSpPr>
          <p:nvPr/>
        </p:nvSpPr>
        <p:spPr bwMode="hidden">
          <a:xfrm>
            <a:off x="3175" y="4797425"/>
            <a:ext cx="3417888" cy="2097088"/>
          </a:xfrm>
          <a:custGeom>
            <a:avLst/>
            <a:gdLst>
              <a:gd name="T0" fmla="*/ 1368 w 2153"/>
              <a:gd name="T1" fmla="*/ 358 h 1321"/>
              <a:gd name="T2" fmla="*/ 1197 w 2153"/>
              <a:gd name="T3" fmla="*/ 318 h 1321"/>
              <a:gd name="T4" fmla="*/ 1173 w 2153"/>
              <a:gd name="T5" fmla="*/ 0 h 1321"/>
              <a:gd name="T6" fmla="*/ 964 w 2153"/>
              <a:gd name="T7" fmla="*/ 16 h 1321"/>
              <a:gd name="T8" fmla="*/ 948 w 2153"/>
              <a:gd name="T9" fmla="*/ 318 h 1321"/>
              <a:gd name="T10" fmla="*/ 808 w 2153"/>
              <a:gd name="T11" fmla="*/ 366 h 1321"/>
              <a:gd name="T12" fmla="*/ 606 w 2153"/>
              <a:gd name="T13" fmla="*/ 109 h 1321"/>
              <a:gd name="T14" fmla="*/ 467 w 2153"/>
              <a:gd name="T15" fmla="*/ 187 h 1321"/>
              <a:gd name="T16" fmla="*/ 599 w 2153"/>
              <a:gd name="T17" fmla="*/ 474 h 1321"/>
              <a:gd name="T18" fmla="*/ 506 w 2153"/>
              <a:gd name="T19" fmla="*/ 568 h 1321"/>
              <a:gd name="T20" fmla="*/ 202 w 2153"/>
              <a:gd name="T21" fmla="*/ 459 h 1321"/>
              <a:gd name="T22" fmla="*/ 132 w 2153"/>
              <a:gd name="T23" fmla="*/ 576 h 1321"/>
              <a:gd name="T24" fmla="*/ 365 w 2153"/>
              <a:gd name="T25" fmla="*/ 778 h 1321"/>
              <a:gd name="T26" fmla="*/ 327 w 2153"/>
              <a:gd name="T27" fmla="*/ 933 h 1321"/>
              <a:gd name="T28" fmla="*/ 7 w 2153"/>
              <a:gd name="T29" fmla="*/ 956 h 1321"/>
              <a:gd name="T30" fmla="*/ 0 w 2153"/>
              <a:gd name="T31" fmla="*/ 1128 h 1321"/>
              <a:gd name="T32" fmla="*/ 327 w 2153"/>
              <a:gd name="T33" fmla="*/ 1174 h 1321"/>
              <a:gd name="T34" fmla="*/ 358 w 2153"/>
              <a:gd name="T35" fmla="*/ 1321 h 1321"/>
              <a:gd name="T36" fmla="*/ 1804 w 2153"/>
              <a:gd name="T37" fmla="*/ 1321 h 1321"/>
              <a:gd name="T38" fmla="*/ 1835 w 2153"/>
              <a:gd name="T39" fmla="*/ 1158 h 1321"/>
              <a:gd name="T40" fmla="*/ 2153 w 2153"/>
              <a:gd name="T41" fmla="*/ 1128 h 1321"/>
              <a:gd name="T42" fmla="*/ 2146 w 2153"/>
              <a:gd name="T43" fmla="*/ 964 h 1321"/>
              <a:gd name="T44" fmla="*/ 1827 w 2153"/>
              <a:gd name="T45" fmla="*/ 917 h 1321"/>
              <a:gd name="T46" fmla="*/ 1795 w 2153"/>
              <a:gd name="T47" fmla="*/ 793 h 1321"/>
              <a:gd name="T48" fmla="*/ 2052 w 2153"/>
              <a:gd name="T49" fmla="*/ 615 h 1321"/>
              <a:gd name="T50" fmla="*/ 1967 w 2153"/>
              <a:gd name="T51" fmla="*/ 467 h 1321"/>
              <a:gd name="T52" fmla="*/ 1679 w 2153"/>
              <a:gd name="T53" fmla="*/ 583 h 1321"/>
              <a:gd name="T54" fmla="*/ 1586 w 2153"/>
              <a:gd name="T55" fmla="*/ 490 h 1321"/>
              <a:gd name="T56" fmla="*/ 1733 w 2153"/>
              <a:gd name="T57" fmla="*/ 218 h 1321"/>
              <a:gd name="T58" fmla="*/ 1593 w 2153"/>
              <a:gd name="T59" fmla="*/ 132 h 1321"/>
              <a:gd name="T60" fmla="*/ 1368 w 2153"/>
              <a:gd name="T61" fmla="*/ 358 h 13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153" h="1321">
                <a:moveTo>
                  <a:pt x="1368" y="358"/>
                </a:moveTo>
                <a:lnTo>
                  <a:pt x="1197" y="318"/>
                </a:lnTo>
                <a:lnTo>
                  <a:pt x="1173" y="0"/>
                </a:lnTo>
                <a:lnTo>
                  <a:pt x="964" y="16"/>
                </a:lnTo>
                <a:lnTo>
                  <a:pt x="948" y="318"/>
                </a:lnTo>
                <a:lnTo>
                  <a:pt x="808" y="366"/>
                </a:lnTo>
                <a:lnTo>
                  <a:pt x="606" y="109"/>
                </a:lnTo>
                <a:lnTo>
                  <a:pt x="467" y="187"/>
                </a:lnTo>
                <a:lnTo>
                  <a:pt x="599" y="474"/>
                </a:lnTo>
                <a:lnTo>
                  <a:pt x="506" y="568"/>
                </a:lnTo>
                <a:lnTo>
                  <a:pt x="202" y="459"/>
                </a:lnTo>
                <a:lnTo>
                  <a:pt x="132" y="576"/>
                </a:lnTo>
                <a:lnTo>
                  <a:pt x="365" y="778"/>
                </a:lnTo>
                <a:lnTo>
                  <a:pt x="327" y="933"/>
                </a:lnTo>
                <a:lnTo>
                  <a:pt x="7" y="956"/>
                </a:lnTo>
                <a:lnTo>
                  <a:pt x="0" y="1128"/>
                </a:lnTo>
                <a:lnTo>
                  <a:pt x="327" y="1174"/>
                </a:lnTo>
                <a:lnTo>
                  <a:pt x="358" y="1321"/>
                </a:lnTo>
                <a:lnTo>
                  <a:pt x="1804" y="1321"/>
                </a:lnTo>
                <a:lnTo>
                  <a:pt x="1835" y="1158"/>
                </a:lnTo>
                <a:lnTo>
                  <a:pt x="2153" y="1128"/>
                </a:lnTo>
                <a:lnTo>
                  <a:pt x="2146" y="964"/>
                </a:lnTo>
                <a:lnTo>
                  <a:pt x="1827" y="917"/>
                </a:lnTo>
                <a:lnTo>
                  <a:pt x="1795" y="793"/>
                </a:lnTo>
                <a:lnTo>
                  <a:pt x="2052" y="615"/>
                </a:lnTo>
                <a:lnTo>
                  <a:pt x="1967" y="467"/>
                </a:lnTo>
                <a:lnTo>
                  <a:pt x="1679" y="583"/>
                </a:lnTo>
                <a:lnTo>
                  <a:pt x="1586" y="490"/>
                </a:lnTo>
                <a:lnTo>
                  <a:pt x="1733" y="218"/>
                </a:lnTo>
                <a:lnTo>
                  <a:pt x="1593" y="132"/>
                </a:lnTo>
                <a:lnTo>
                  <a:pt x="1368" y="358"/>
                </a:lnTo>
                <a:close/>
              </a:path>
            </a:pathLst>
          </a:custGeom>
          <a:solidFill>
            <a:schemeClr val="bg1">
              <a:alpha val="50000"/>
            </a:schemeClr>
          </a:solidFill>
          <a:ln>
            <a:noFill/>
          </a:ln>
          <a:effectLst/>
          <a:extLst>
            <a:ext uri="{91240B29-F687-4f45-9708-019B960494DF}">
              <a14:hiddenLine xmlns:a14="http://schemas.microsoft.com/office/drawing/2010/main" xmlns="" w="9525">
                <a:solidFill>
                  <a:schemeClr val="tx1"/>
                </a:solidFill>
                <a:round/>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35847" name="Freeform 7"/>
          <p:cNvSpPr>
            <a:spLocks/>
          </p:cNvSpPr>
          <p:nvPr/>
        </p:nvSpPr>
        <p:spPr bwMode="hidden">
          <a:xfrm>
            <a:off x="4494213" y="4425950"/>
            <a:ext cx="2263775" cy="2263775"/>
          </a:xfrm>
          <a:custGeom>
            <a:avLst/>
            <a:gdLst>
              <a:gd name="T0" fmla="*/ 1469 w 2312"/>
              <a:gd name="T1" fmla="*/ 384 h 2313"/>
              <a:gd name="T2" fmla="*/ 1285 w 2312"/>
              <a:gd name="T3" fmla="*/ 342 h 2313"/>
              <a:gd name="T4" fmla="*/ 1260 w 2312"/>
              <a:gd name="T5" fmla="*/ 0 h 2313"/>
              <a:gd name="T6" fmla="*/ 1035 w 2312"/>
              <a:gd name="T7" fmla="*/ 17 h 2313"/>
              <a:gd name="T8" fmla="*/ 1018 w 2312"/>
              <a:gd name="T9" fmla="*/ 342 h 2313"/>
              <a:gd name="T10" fmla="*/ 868 w 2312"/>
              <a:gd name="T11" fmla="*/ 393 h 2313"/>
              <a:gd name="T12" fmla="*/ 651 w 2312"/>
              <a:gd name="T13" fmla="*/ 117 h 2313"/>
              <a:gd name="T14" fmla="*/ 501 w 2312"/>
              <a:gd name="T15" fmla="*/ 201 h 2313"/>
              <a:gd name="T16" fmla="*/ 643 w 2312"/>
              <a:gd name="T17" fmla="*/ 509 h 2313"/>
              <a:gd name="T18" fmla="*/ 543 w 2312"/>
              <a:gd name="T19" fmla="*/ 610 h 2313"/>
              <a:gd name="T20" fmla="*/ 217 w 2312"/>
              <a:gd name="T21" fmla="*/ 493 h 2313"/>
              <a:gd name="T22" fmla="*/ 142 w 2312"/>
              <a:gd name="T23" fmla="*/ 618 h 2313"/>
              <a:gd name="T24" fmla="*/ 392 w 2312"/>
              <a:gd name="T25" fmla="*/ 835 h 2313"/>
              <a:gd name="T26" fmla="*/ 351 w 2312"/>
              <a:gd name="T27" fmla="*/ 1002 h 2313"/>
              <a:gd name="T28" fmla="*/ 8 w 2312"/>
              <a:gd name="T29" fmla="*/ 1027 h 2313"/>
              <a:gd name="T30" fmla="*/ 0 w 2312"/>
              <a:gd name="T31" fmla="*/ 1211 h 2313"/>
              <a:gd name="T32" fmla="*/ 351 w 2312"/>
              <a:gd name="T33" fmla="*/ 1261 h 2313"/>
              <a:gd name="T34" fmla="*/ 384 w 2312"/>
              <a:gd name="T35" fmla="*/ 1419 h 2313"/>
              <a:gd name="T36" fmla="*/ 125 w 2312"/>
              <a:gd name="T37" fmla="*/ 1653 h 2313"/>
              <a:gd name="T38" fmla="*/ 217 w 2312"/>
              <a:gd name="T39" fmla="*/ 1795 h 2313"/>
              <a:gd name="T40" fmla="*/ 509 w 2312"/>
              <a:gd name="T41" fmla="*/ 1661 h 2313"/>
              <a:gd name="T42" fmla="*/ 618 w 2312"/>
              <a:gd name="T43" fmla="*/ 1770 h 2313"/>
              <a:gd name="T44" fmla="*/ 467 w 2312"/>
              <a:gd name="T45" fmla="*/ 2045 h 2313"/>
              <a:gd name="T46" fmla="*/ 609 w 2312"/>
              <a:gd name="T47" fmla="*/ 2162 h 2313"/>
              <a:gd name="T48" fmla="*/ 868 w 2312"/>
              <a:gd name="T49" fmla="*/ 1912 h 2313"/>
              <a:gd name="T50" fmla="*/ 1018 w 2312"/>
              <a:gd name="T51" fmla="*/ 1962 h 2313"/>
              <a:gd name="T52" fmla="*/ 1052 w 2312"/>
              <a:gd name="T53" fmla="*/ 2304 h 2313"/>
              <a:gd name="T54" fmla="*/ 1277 w 2312"/>
              <a:gd name="T55" fmla="*/ 2313 h 2313"/>
              <a:gd name="T56" fmla="*/ 1302 w 2312"/>
              <a:gd name="T57" fmla="*/ 1954 h 2313"/>
              <a:gd name="T58" fmla="*/ 1494 w 2312"/>
              <a:gd name="T59" fmla="*/ 1904 h 2313"/>
              <a:gd name="T60" fmla="*/ 1720 w 2312"/>
              <a:gd name="T61" fmla="*/ 2154 h 2313"/>
              <a:gd name="T62" fmla="*/ 1870 w 2312"/>
              <a:gd name="T63" fmla="*/ 2062 h 2313"/>
              <a:gd name="T64" fmla="*/ 1720 w 2312"/>
              <a:gd name="T65" fmla="*/ 1762 h 2313"/>
              <a:gd name="T66" fmla="*/ 1820 w 2312"/>
              <a:gd name="T67" fmla="*/ 1636 h 2313"/>
              <a:gd name="T68" fmla="*/ 2120 w 2312"/>
              <a:gd name="T69" fmla="*/ 1778 h 2313"/>
              <a:gd name="T70" fmla="*/ 2212 w 2312"/>
              <a:gd name="T71" fmla="*/ 1620 h 2313"/>
              <a:gd name="T72" fmla="*/ 1937 w 2312"/>
              <a:gd name="T73" fmla="*/ 1419 h 2313"/>
              <a:gd name="T74" fmla="*/ 1970 w 2312"/>
              <a:gd name="T75" fmla="*/ 1244 h 2313"/>
              <a:gd name="T76" fmla="*/ 2312 w 2312"/>
              <a:gd name="T77" fmla="*/ 1211 h 2313"/>
              <a:gd name="T78" fmla="*/ 2304 w 2312"/>
              <a:gd name="T79" fmla="*/ 1035 h 2313"/>
              <a:gd name="T80" fmla="*/ 1962 w 2312"/>
              <a:gd name="T81" fmla="*/ 985 h 2313"/>
              <a:gd name="T82" fmla="*/ 1928 w 2312"/>
              <a:gd name="T83" fmla="*/ 852 h 2313"/>
              <a:gd name="T84" fmla="*/ 2204 w 2312"/>
              <a:gd name="T85" fmla="*/ 660 h 2313"/>
              <a:gd name="T86" fmla="*/ 2112 w 2312"/>
              <a:gd name="T87" fmla="*/ 501 h 2313"/>
              <a:gd name="T88" fmla="*/ 1803 w 2312"/>
              <a:gd name="T89" fmla="*/ 626 h 2313"/>
              <a:gd name="T90" fmla="*/ 1703 w 2312"/>
              <a:gd name="T91" fmla="*/ 526 h 2313"/>
              <a:gd name="T92" fmla="*/ 1861 w 2312"/>
              <a:gd name="T93" fmla="*/ 234 h 2313"/>
              <a:gd name="T94" fmla="*/ 1711 w 2312"/>
              <a:gd name="T95" fmla="*/ 142 h 2313"/>
              <a:gd name="T96" fmla="*/ 1469 w 2312"/>
              <a:gd name="T97" fmla="*/ 384 h 2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312" h="2313">
                <a:moveTo>
                  <a:pt x="1469" y="384"/>
                </a:moveTo>
                <a:lnTo>
                  <a:pt x="1285" y="342"/>
                </a:lnTo>
                <a:lnTo>
                  <a:pt x="1260" y="0"/>
                </a:lnTo>
                <a:lnTo>
                  <a:pt x="1035" y="17"/>
                </a:lnTo>
                <a:lnTo>
                  <a:pt x="1018" y="342"/>
                </a:lnTo>
                <a:lnTo>
                  <a:pt x="868" y="393"/>
                </a:lnTo>
                <a:lnTo>
                  <a:pt x="651" y="117"/>
                </a:lnTo>
                <a:lnTo>
                  <a:pt x="501" y="201"/>
                </a:lnTo>
                <a:lnTo>
                  <a:pt x="643" y="509"/>
                </a:lnTo>
                <a:lnTo>
                  <a:pt x="543" y="610"/>
                </a:lnTo>
                <a:lnTo>
                  <a:pt x="217" y="493"/>
                </a:lnTo>
                <a:lnTo>
                  <a:pt x="142" y="618"/>
                </a:lnTo>
                <a:lnTo>
                  <a:pt x="392" y="835"/>
                </a:lnTo>
                <a:lnTo>
                  <a:pt x="351" y="1002"/>
                </a:lnTo>
                <a:lnTo>
                  <a:pt x="8" y="1027"/>
                </a:lnTo>
                <a:lnTo>
                  <a:pt x="0" y="1211"/>
                </a:lnTo>
                <a:lnTo>
                  <a:pt x="351" y="1261"/>
                </a:lnTo>
                <a:lnTo>
                  <a:pt x="384" y="1419"/>
                </a:lnTo>
                <a:lnTo>
                  <a:pt x="125" y="1653"/>
                </a:lnTo>
                <a:lnTo>
                  <a:pt x="217" y="1795"/>
                </a:lnTo>
                <a:lnTo>
                  <a:pt x="509" y="1661"/>
                </a:lnTo>
                <a:lnTo>
                  <a:pt x="618" y="1770"/>
                </a:lnTo>
                <a:lnTo>
                  <a:pt x="467" y="2045"/>
                </a:lnTo>
                <a:lnTo>
                  <a:pt x="609" y="2162"/>
                </a:lnTo>
                <a:lnTo>
                  <a:pt x="868" y="1912"/>
                </a:lnTo>
                <a:lnTo>
                  <a:pt x="1018" y="1962"/>
                </a:lnTo>
                <a:lnTo>
                  <a:pt x="1052" y="2304"/>
                </a:lnTo>
                <a:lnTo>
                  <a:pt x="1277" y="2313"/>
                </a:lnTo>
                <a:lnTo>
                  <a:pt x="1302" y="1954"/>
                </a:lnTo>
                <a:lnTo>
                  <a:pt x="1494" y="1904"/>
                </a:lnTo>
                <a:lnTo>
                  <a:pt x="1720" y="2154"/>
                </a:lnTo>
                <a:lnTo>
                  <a:pt x="1870" y="2062"/>
                </a:lnTo>
                <a:lnTo>
                  <a:pt x="1720" y="1762"/>
                </a:lnTo>
                <a:lnTo>
                  <a:pt x="1820" y="1636"/>
                </a:lnTo>
                <a:lnTo>
                  <a:pt x="2120" y="1778"/>
                </a:lnTo>
                <a:lnTo>
                  <a:pt x="2212" y="1620"/>
                </a:lnTo>
                <a:lnTo>
                  <a:pt x="1937" y="1419"/>
                </a:lnTo>
                <a:lnTo>
                  <a:pt x="1970" y="1244"/>
                </a:lnTo>
                <a:lnTo>
                  <a:pt x="2312" y="1211"/>
                </a:lnTo>
                <a:lnTo>
                  <a:pt x="2304" y="1035"/>
                </a:lnTo>
                <a:lnTo>
                  <a:pt x="1962" y="985"/>
                </a:lnTo>
                <a:lnTo>
                  <a:pt x="1928" y="852"/>
                </a:lnTo>
                <a:lnTo>
                  <a:pt x="2204" y="660"/>
                </a:lnTo>
                <a:lnTo>
                  <a:pt x="2112" y="501"/>
                </a:lnTo>
                <a:lnTo>
                  <a:pt x="1803" y="626"/>
                </a:lnTo>
                <a:lnTo>
                  <a:pt x="1703" y="526"/>
                </a:lnTo>
                <a:lnTo>
                  <a:pt x="1861" y="234"/>
                </a:lnTo>
                <a:lnTo>
                  <a:pt x="1711" y="142"/>
                </a:lnTo>
                <a:lnTo>
                  <a:pt x="1469" y="384"/>
                </a:lnTo>
                <a:close/>
              </a:path>
            </a:pathLst>
          </a:custGeom>
          <a:gradFill rotWithShape="0">
            <a:gsLst>
              <a:gs pos="0">
                <a:schemeClr val="bg2"/>
              </a:gs>
              <a:gs pos="100000">
                <a:schemeClr val="bg1"/>
              </a:gs>
            </a:gsLst>
            <a:lin ang="2700000" scaled="1"/>
          </a:gradFill>
          <a:ln>
            <a:noFill/>
          </a:ln>
          <a:effectLst/>
          <a:extLst>
            <a:ext uri="{91240B29-F687-4f45-9708-019B960494DF}">
              <a14:hiddenLine xmlns:a14="http://schemas.microsoft.com/office/drawing/2010/main" xmlns="" w="9525">
                <a:solidFill>
                  <a:schemeClr val="tx1"/>
                </a:solidFill>
                <a:round/>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35848" name="Freeform 8"/>
          <p:cNvSpPr>
            <a:spLocks/>
          </p:cNvSpPr>
          <p:nvPr/>
        </p:nvSpPr>
        <p:spPr bwMode="hidden">
          <a:xfrm>
            <a:off x="5646738" y="487363"/>
            <a:ext cx="2928937" cy="2930525"/>
          </a:xfrm>
          <a:custGeom>
            <a:avLst/>
            <a:gdLst>
              <a:gd name="T0" fmla="*/ 1469 w 2312"/>
              <a:gd name="T1" fmla="*/ 384 h 2313"/>
              <a:gd name="T2" fmla="*/ 1285 w 2312"/>
              <a:gd name="T3" fmla="*/ 342 h 2313"/>
              <a:gd name="T4" fmla="*/ 1260 w 2312"/>
              <a:gd name="T5" fmla="*/ 0 h 2313"/>
              <a:gd name="T6" fmla="*/ 1035 w 2312"/>
              <a:gd name="T7" fmla="*/ 17 h 2313"/>
              <a:gd name="T8" fmla="*/ 1018 w 2312"/>
              <a:gd name="T9" fmla="*/ 342 h 2313"/>
              <a:gd name="T10" fmla="*/ 868 w 2312"/>
              <a:gd name="T11" fmla="*/ 393 h 2313"/>
              <a:gd name="T12" fmla="*/ 651 w 2312"/>
              <a:gd name="T13" fmla="*/ 117 h 2313"/>
              <a:gd name="T14" fmla="*/ 501 w 2312"/>
              <a:gd name="T15" fmla="*/ 201 h 2313"/>
              <a:gd name="T16" fmla="*/ 643 w 2312"/>
              <a:gd name="T17" fmla="*/ 509 h 2313"/>
              <a:gd name="T18" fmla="*/ 543 w 2312"/>
              <a:gd name="T19" fmla="*/ 610 h 2313"/>
              <a:gd name="T20" fmla="*/ 217 w 2312"/>
              <a:gd name="T21" fmla="*/ 493 h 2313"/>
              <a:gd name="T22" fmla="*/ 142 w 2312"/>
              <a:gd name="T23" fmla="*/ 618 h 2313"/>
              <a:gd name="T24" fmla="*/ 392 w 2312"/>
              <a:gd name="T25" fmla="*/ 835 h 2313"/>
              <a:gd name="T26" fmla="*/ 351 w 2312"/>
              <a:gd name="T27" fmla="*/ 1002 h 2313"/>
              <a:gd name="T28" fmla="*/ 8 w 2312"/>
              <a:gd name="T29" fmla="*/ 1027 h 2313"/>
              <a:gd name="T30" fmla="*/ 0 w 2312"/>
              <a:gd name="T31" fmla="*/ 1211 h 2313"/>
              <a:gd name="T32" fmla="*/ 351 w 2312"/>
              <a:gd name="T33" fmla="*/ 1261 h 2313"/>
              <a:gd name="T34" fmla="*/ 384 w 2312"/>
              <a:gd name="T35" fmla="*/ 1419 h 2313"/>
              <a:gd name="T36" fmla="*/ 125 w 2312"/>
              <a:gd name="T37" fmla="*/ 1653 h 2313"/>
              <a:gd name="T38" fmla="*/ 217 w 2312"/>
              <a:gd name="T39" fmla="*/ 1795 h 2313"/>
              <a:gd name="T40" fmla="*/ 509 w 2312"/>
              <a:gd name="T41" fmla="*/ 1661 h 2313"/>
              <a:gd name="T42" fmla="*/ 618 w 2312"/>
              <a:gd name="T43" fmla="*/ 1770 h 2313"/>
              <a:gd name="T44" fmla="*/ 467 w 2312"/>
              <a:gd name="T45" fmla="*/ 2045 h 2313"/>
              <a:gd name="T46" fmla="*/ 609 w 2312"/>
              <a:gd name="T47" fmla="*/ 2162 h 2313"/>
              <a:gd name="T48" fmla="*/ 868 w 2312"/>
              <a:gd name="T49" fmla="*/ 1912 h 2313"/>
              <a:gd name="T50" fmla="*/ 1018 w 2312"/>
              <a:gd name="T51" fmla="*/ 1962 h 2313"/>
              <a:gd name="T52" fmla="*/ 1052 w 2312"/>
              <a:gd name="T53" fmla="*/ 2304 h 2313"/>
              <a:gd name="T54" fmla="*/ 1277 w 2312"/>
              <a:gd name="T55" fmla="*/ 2313 h 2313"/>
              <a:gd name="T56" fmla="*/ 1302 w 2312"/>
              <a:gd name="T57" fmla="*/ 1954 h 2313"/>
              <a:gd name="T58" fmla="*/ 1494 w 2312"/>
              <a:gd name="T59" fmla="*/ 1904 h 2313"/>
              <a:gd name="T60" fmla="*/ 1720 w 2312"/>
              <a:gd name="T61" fmla="*/ 2154 h 2313"/>
              <a:gd name="T62" fmla="*/ 1870 w 2312"/>
              <a:gd name="T63" fmla="*/ 2062 h 2313"/>
              <a:gd name="T64" fmla="*/ 1720 w 2312"/>
              <a:gd name="T65" fmla="*/ 1762 h 2313"/>
              <a:gd name="T66" fmla="*/ 1820 w 2312"/>
              <a:gd name="T67" fmla="*/ 1636 h 2313"/>
              <a:gd name="T68" fmla="*/ 2120 w 2312"/>
              <a:gd name="T69" fmla="*/ 1778 h 2313"/>
              <a:gd name="T70" fmla="*/ 2212 w 2312"/>
              <a:gd name="T71" fmla="*/ 1620 h 2313"/>
              <a:gd name="T72" fmla="*/ 1937 w 2312"/>
              <a:gd name="T73" fmla="*/ 1419 h 2313"/>
              <a:gd name="T74" fmla="*/ 1970 w 2312"/>
              <a:gd name="T75" fmla="*/ 1244 h 2313"/>
              <a:gd name="T76" fmla="*/ 2312 w 2312"/>
              <a:gd name="T77" fmla="*/ 1211 h 2313"/>
              <a:gd name="T78" fmla="*/ 2304 w 2312"/>
              <a:gd name="T79" fmla="*/ 1035 h 2313"/>
              <a:gd name="T80" fmla="*/ 1962 w 2312"/>
              <a:gd name="T81" fmla="*/ 985 h 2313"/>
              <a:gd name="T82" fmla="*/ 1928 w 2312"/>
              <a:gd name="T83" fmla="*/ 852 h 2313"/>
              <a:gd name="T84" fmla="*/ 2204 w 2312"/>
              <a:gd name="T85" fmla="*/ 660 h 2313"/>
              <a:gd name="T86" fmla="*/ 2112 w 2312"/>
              <a:gd name="T87" fmla="*/ 501 h 2313"/>
              <a:gd name="T88" fmla="*/ 1803 w 2312"/>
              <a:gd name="T89" fmla="*/ 626 h 2313"/>
              <a:gd name="T90" fmla="*/ 1703 w 2312"/>
              <a:gd name="T91" fmla="*/ 526 h 2313"/>
              <a:gd name="T92" fmla="*/ 1861 w 2312"/>
              <a:gd name="T93" fmla="*/ 234 h 2313"/>
              <a:gd name="T94" fmla="*/ 1711 w 2312"/>
              <a:gd name="T95" fmla="*/ 142 h 2313"/>
              <a:gd name="T96" fmla="*/ 1469 w 2312"/>
              <a:gd name="T97" fmla="*/ 384 h 2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312" h="2313">
                <a:moveTo>
                  <a:pt x="1469" y="384"/>
                </a:moveTo>
                <a:lnTo>
                  <a:pt x="1285" y="342"/>
                </a:lnTo>
                <a:lnTo>
                  <a:pt x="1260" y="0"/>
                </a:lnTo>
                <a:lnTo>
                  <a:pt x="1035" y="17"/>
                </a:lnTo>
                <a:lnTo>
                  <a:pt x="1018" y="342"/>
                </a:lnTo>
                <a:lnTo>
                  <a:pt x="868" y="393"/>
                </a:lnTo>
                <a:lnTo>
                  <a:pt x="651" y="117"/>
                </a:lnTo>
                <a:lnTo>
                  <a:pt x="501" y="201"/>
                </a:lnTo>
                <a:lnTo>
                  <a:pt x="643" y="509"/>
                </a:lnTo>
                <a:lnTo>
                  <a:pt x="543" y="610"/>
                </a:lnTo>
                <a:lnTo>
                  <a:pt x="217" y="493"/>
                </a:lnTo>
                <a:lnTo>
                  <a:pt x="142" y="618"/>
                </a:lnTo>
                <a:lnTo>
                  <a:pt x="392" y="835"/>
                </a:lnTo>
                <a:lnTo>
                  <a:pt x="351" y="1002"/>
                </a:lnTo>
                <a:lnTo>
                  <a:pt x="8" y="1027"/>
                </a:lnTo>
                <a:lnTo>
                  <a:pt x="0" y="1211"/>
                </a:lnTo>
                <a:lnTo>
                  <a:pt x="351" y="1261"/>
                </a:lnTo>
                <a:lnTo>
                  <a:pt x="384" y="1419"/>
                </a:lnTo>
                <a:lnTo>
                  <a:pt x="125" y="1653"/>
                </a:lnTo>
                <a:lnTo>
                  <a:pt x="217" y="1795"/>
                </a:lnTo>
                <a:lnTo>
                  <a:pt x="509" y="1661"/>
                </a:lnTo>
                <a:lnTo>
                  <a:pt x="618" y="1770"/>
                </a:lnTo>
                <a:lnTo>
                  <a:pt x="467" y="2045"/>
                </a:lnTo>
                <a:lnTo>
                  <a:pt x="609" y="2162"/>
                </a:lnTo>
                <a:lnTo>
                  <a:pt x="868" y="1912"/>
                </a:lnTo>
                <a:lnTo>
                  <a:pt x="1018" y="1962"/>
                </a:lnTo>
                <a:lnTo>
                  <a:pt x="1052" y="2304"/>
                </a:lnTo>
                <a:lnTo>
                  <a:pt x="1277" y="2313"/>
                </a:lnTo>
                <a:lnTo>
                  <a:pt x="1302" y="1954"/>
                </a:lnTo>
                <a:lnTo>
                  <a:pt x="1494" y="1904"/>
                </a:lnTo>
                <a:lnTo>
                  <a:pt x="1720" y="2154"/>
                </a:lnTo>
                <a:lnTo>
                  <a:pt x="1870" y="2062"/>
                </a:lnTo>
                <a:lnTo>
                  <a:pt x="1720" y="1762"/>
                </a:lnTo>
                <a:lnTo>
                  <a:pt x="1820" y="1636"/>
                </a:lnTo>
                <a:lnTo>
                  <a:pt x="2120" y="1778"/>
                </a:lnTo>
                <a:lnTo>
                  <a:pt x="2212" y="1620"/>
                </a:lnTo>
                <a:lnTo>
                  <a:pt x="1937" y="1419"/>
                </a:lnTo>
                <a:lnTo>
                  <a:pt x="1970" y="1244"/>
                </a:lnTo>
                <a:lnTo>
                  <a:pt x="2312" y="1211"/>
                </a:lnTo>
                <a:lnTo>
                  <a:pt x="2304" y="1035"/>
                </a:lnTo>
                <a:lnTo>
                  <a:pt x="1962" y="985"/>
                </a:lnTo>
                <a:lnTo>
                  <a:pt x="1928" y="852"/>
                </a:lnTo>
                <a:lnTo>
                  <a:pt x="2204" y="660"/>
                </a:lnTo>
                <a:lnTo>
                  <a:pt x="2112" y="501"/>
                </a:lnTo>
                <a:lnTo>
                  <a:pt x="1803" y="626"/>
                </a:lnTo>
                <a:lnTo>
                  <a:pt x="1703" y="526"/>
                </a:lnTo>
                <a:lnTo>
                  <a:pt x="1861" y="234"/>
                </a:lnTo>
                <a:lnTo>
                  <a:pt x="1711" y="142"/>
                </a:lnTo>
                <a:lnTo>
                  <a:pt x="1469" y="384"/>
                </a:lnTo>
                <a:close/>
              </a:path>
            </a:pathLst>
          </a:custGeom>
          <a:gradFill rotWithShape="0">
            <a:gsLst>
              <a:gs pos="0">
                <a:schemeClr val="bg1"/>
              </a:gs>
              <a:gs pos="100000">
                <a:schemeClr val="bg2"/>
              </a:gs>
            </a:gsLst>
            <a:lin ang="2700000" scaled="1"/>
          </a:gradFill>
          <a:ln>
            <a:noFill/>
          </a:ln>
          <a:effectLst/>
          <a:extLst>
            <a:ext uri="{91240B29-F687-4f45-9708-019B960494DF}">
              <a14:hiddenLine xmlns:a14="http://schemas.microsoft.com/office/drawing/2010/main" xmlns="" w="9525">
                <a:solidFill>
                  <a:schemeClr val="tx1"/>
                </a:solidFill>
                <a:round/>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35849" name="Freeform 9"/>
          <p:cNvSpPr>
            <a:spLocks/>
          </p:cNvSpPr>
          <p:nvPr/>
        </p:nvSpPr>
        <p:spPr bwMode="hidden">
          <a:xfrm>
            <a:off x="7146925" y="2555875"/>
            <a:ext cx="2008188" cy="3997325"/>
          </a:xfrm>
          <a:custGeom>
            <a:avLst/>
            <a:gdLst>
              <a:gd name="T0" fmla="*/ 1265 w 1265"/>
              <a:gd name="T1" fmla="*/ 0 h 2518"/>
              <a:gd name="T2" fmla="*/ 1128 w 1265"/>
              <a:gd name="T3" fmla="*/ 18 h 2518"/>
              <a:gd name="T4" fmla="*/ 1110 w 1265"/>
              <a:gd name="T5" fmla="*/ 372 h 2518"/>
              <a:gd name="T6" fmla="*/ 946 w 1265"/>
              <a:gd name="T7" fmla="*/ 428 h 2518"/>
              <a:gd name="T8" fmla="*/ 710 w 1265"/>
              <a:gd name="T9" fmla="*/ 127 h 2518"/>
              <a:gd name="T10" fmla="*/ 546 w 1265"/>
              <a:gd name="T11" fmla="*/ 219 h 2518"/>
              <a:gd name="T12" fmla="*/ 701 w 1265"/>
              <a:gd name="T13" fmla="*/ 555 h 2518"/>
              <a:gd name="T14" fmla="*/ 592 w 1265"/>
              <a:gd name="T15" fmla="*/ 665 h 2518"/>
              <a:gd name="T16" fmla="*/ 237 w 1265"/>
              <a:gd name="T17" fmla="*/ 537 h 2518"/>
              <a:gd name="T18" fmla="*/ 155 w 1265"/>
              <a:gd name="T19" fmla="*/ 674 h 2518"/>
              <a:gd name="T20" fmla="*/ 427 w 1265"/>
              <a:gd name="T21" fmla="*/ 911 h 2518"/>
              <a:gd name="T22" fmla="*/ 383 w 1265"/>
              <a:gd name="T23" fmla="*/ 1093 h 2518"/>
              <a:gd name="T24" fmla="*/ 9 w 1265"/>
              <a:gd name="T25" fmla="*/ 1121 h 2518"/>
              <a:gd name="T26" fmla="*/ 0 w 1265"/>
              <a:gd name="T27" fmla="*/ 1322 h 2518"/>
              <a:gd name="T28" fmla="*/ 383 w 1265"/>
              <a:gd name="T29" fmla="*/ 1376 h 2518"/>
              <a:gd name="T30" fmla="*/ 419 w 1265"/>
              <a:gd name="T31" fmla="*/ 1549 h 2518"/>
              <a:gd name="T32" fmla="*/ 136 w 1265"/>
              <a:gd name="T33" fmla="*/ 1804 h 2518"/>
              <a:gd name="T34" fmla="*/ 237 w 1265"/>
              <a:gd name="T35" fmla="*/ 1959 h 2518"/>
              <a:gd name="T36" fmla="*/ 555 w 1265"/>
              <a:gd name="T37" fmla="*/ 1813 h 2518"/>
              <a:gd name="T38" fmla="*/ 674 w 1265"/>
              <a:gd name="T39" fmla="*/ 1932 h 2518"/>
              <a:gd name="T40" fmla="*/ 509 w 1265"/>
              <a:gd name="T41" fmla="*/ 2232 h 2518"/>
              <a:gd name="T42" fmla="*/ 664 w 1265"/>
              <a:gd name="T43" fmla="*/ 2360 h 2518"/>
              <a:gd name="T44" fmla="*/ 946 w 1265"/>
              <a:gd name="T45" fmla="*/ 2087 h 2518"/>
              <a:gd name="T46" fmla="*/ 1110 w 1265"/>
              <a:gd name="T47" fmla="*/ 2142 h 2518"/>
              <a:gd name="T48" fmla="*/ 1147 w 1265"/>
              <a:gd name="T49" fmla="*/ 2515 h 2518"/>
              <a:gd name="T50" fmla="*/ 1265 w 1265"/>
              <a:gd name="T51" fmla="*/ 2518 h 2518"/>
              <a:gd name="T52" fmla="*/ 1265 w 1265"/>
              <a:gd name="T53" fmla="*/ 0 h 25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265" h="2518">
                <a:moveTo>
                  <a:pt x="1265" y="0"/>
                </a:moveTo>
                <a:lnTo>
                  <a:pt x="1128" y="18"/>
                </a:lnTo>
                <a:lnTo>
                  <a:pt x="1110" y="372"/>
                </a:lnTo>
                <a:lnTo>
                  <a:pt x="946" y="428"/>
                </a:lnTo>
                <a:lnTo>
                  <a:pt x="710" y="127"/>
                </a:lnTo>
                <a:lnTo>
                  <a:pt x="546" y="219"/>
                </a:lnTo>
                <a:lnTo>
                  <a:pt x="701" y="555"/>
                </a:lnTo>
                <a:lnTo>
                  <a:pt x="592" y="665"/>
                </a:lnTo>
                <a:lnTo>
                  <a:pt x="237" y="537"/>
                </a:lnTo>
                <a:lnTo>
                  <a:pt x="155" y="674"/>
                </a:lnTo>
                <a:lnTo>
                  <a:pt x="427" y="911"/>
                </a:lnTo>
                <a:lnTo>
                  <a:pt x="383" y="1093"/>
                </a:lnTo>
                <a:lnTo>
                  <a:pt x="9" y="1121"/>
                </a:lnTo>
                <a:lnTo>
                  <a:pt x="0" y="1322"/>
                </a:lnTo>
                <a:lnTo>
                  <a:pt x="383" y="1376"/>
                </a:lnTo>
                <a:lnTo>
                  <a:pt x="419" y="1549"/>
                </a:lnTo>
                <a:lnTo>
                  <a:pt x="136" y="1804"/>
                </a:lnTo>
                <a:lnTo>
                  <a:pt x="237" y="1959"/>
                </a:lnTo>
                <a:lnTo>
                  <a:pt x="555" y="1813"/>
                </a:lnTo>
                <a:lnTo>
                  <a:pt x="674" y="1932"/>
                </a:lnTo>
                <a:lnTo>
                  <a:pt x="509" y="2232"/>
                </a:lnTo>
                <a:lnTo>
                  <a:pt x="664" y="2360"/>
                </a:lnTo>
                <a:lnTo>
                  <a:pt x="946" y="2087"/>
                </a:lnTo>
                <a:lnTo>
                  <a:pt x="1110" y="2142"/>
                </a:lnTo>
                <a:lnTo>
                  <a:pt x="1147" y="2515"/>
                </a:lnTo>
                <a:lnTo>
                  <a:pt x="1265" y="2518"/>
                </a:lnTo>
                <a:lnTo>
                  <a:pt x="1265" y="0"/>
                </a:lnTo>
                <a:close/>
              </a:path>
            </a:pathLst>
          </a:custGeom>
          <a:gradFill rotWithShape="0">
            <a:gsLst>
              <a:gs pos="0">
                <a:schemeClr val="bg1"/>
              </a:gs>
              <a:gs pos="100000">
                <a:schemeClr val="accent2"/>
              </a:gs>
            </a:gsLst>
            <a:lin ang="0" scaled="1"/>
          </a:gradFill>
          <a:ln>
            <a:noFill/>
          </a:ln>
          <a:effectLst/>
          <a:extLst>
            <a:ext uri="{91240B29-F687-4f45-9708-019B960494DF}">
              <a14:hiddenLine xmlns:a14="http://schemas.microsoft.com/office/drawing/2010/main" xmlns="" w="9525">
                <a:solidFill>
                  <a:schemeClr val="tx1"/>
                </a:solidFill>
                <a:round/>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endParaRPr lang="en-US"/>
          </a:p>
        </p:txBody>
      </p:sp>
      <p:pic>
        <p:nvPicPr>
          <p:cNvPr id="35850" name="Picture 10" descr="C:\My Documents\bits\Facbanna.png"/>
          <p:cNvPicPr>
            <a:picLocks noChangeAspect="1" noChangeArrowheads="1"/>
          </p:cNvPicPr>
          <p:nvPr/>
        </p:nvPicPr>
        <p:blipFill>
          <a:blip r:embed="rId13">
            <a:extLst>
              <a:ext uri="{28A0092B-C50C-407E-A947-70E740481C1C}">
                <a14:useLocalDpi xmlns:a14="http://schemas.microsoft.com/office/drawing/2010/main" xmlns="" val="0"/>
              </a:ext>
            </a:extLst>
          </a:blip>
          <a:srcRect/>
          <a:stretch>
            <a:fillRect/>
          </a:stretch>
        </p:blipFill>
        <p:spPr bwMode="invGray">
          <a:xfrm>
            <a:off x="3175" y="-3175"/>
            <a:ext cx="803275" cy="6858000"/>
          </a:xfrm>
          <a:prstGeom prst="rect">
            <a:avLst/>
          </a:prstGeom>
          <a:noFill/>
          <a:extLst>
            <a:ext uri="{909E8E84-426E-40dd-AFC4-6F175D3DCCD1}">
              <a14:hiddenFill xmlns:a14="http://schemas.microsoft.com/office/drawing/2010/main" xmlns="">
                <a:solidFill>
                  <a:srgbClr val="FFFFFF"/>
                </a:solidFill>
              </a14:hiddenFill>
            </a:ext>
          </a:extLst>
        </p:spPr>
      </p:pic>
      <p:sp>
        <p:nvSpPr>
          <p:cNvPr id="35851" name="Rectangle 11"/>
          <p:cNvSpPr>
            <a:spLocks noGrp="1" noChangeArrowheads="1"/>
          </p:cNvSpPr>
          <p:nvPr>
            <p:ph type="title"/>
          </p:nvPr>
        </p:nvSpPr>
        <p:spPr bwMode="auto">
          <a:xfrm>
            <a:off x="1066800" y="304800"/>
            <a:ext cx="7772400" cy="1143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vert="horz" wrap="square" lIns="91440" tIns="45720" rIns="91440" bIns="45720" numCol="1" anchor="b" anchorCtr="0" compatLnSpc="1">
            <a:prstTxWarp prst="textNoShape">
              <a:avLst/>
            </a:prstTxWarp>
          </a:bodyPr>
          <a:lstStyle/>
          <a:p>
            <a:pPr lvl="0"/>
            <a:r>
              <a:rPr lang="en-US" smtClean="0"/>
              <a:t>Click to edit Master title style</a:t>
            </a:r>
            <a:endParaRPr lang="en-US"/>
          </a:p>
        </p:txBody>
      </p:sp>
      <p:sp>
        <p:nvSpPr>
          <p:cNvPr id="35852" name="Rectangle 12"/>
          <p:cNvSpPr>
            <a:spLocks noGrp="1" noChangeArrowheads="1"/>
          </p:cNvSpPr>
          <p:nvPr>
            <p:ph type="body" idx="1"/>
          </p:nvPr>
        </p:nvSpPr>
        <p:spPr bwMode="auto">
          <a:xfrm>
            <a:off x="1066800" y="1676400"/>
            <a:ext cx="7772400" cy="41148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5853" name="Rectangle 13"/>
          <p:cNvSpPr>
            <a:spLocks noGrp="1" noChangeArrowheads="1"/>
          </p:cNvSpPr>
          <p:nvPr>
            <p:ph type="dt" sz="half" idx="2"/>
          </p:nvPr>
        </p:nvSpPr>
        <p:spPr bwMode="auto">
          <a:xfrm>
            <a:off x="1066800" y="6324600"/>
            <a:ext cx="19050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vert="horz" wrap="square" lIns="91440" tIns="45720" rIns="91440" bIns="45720" numCol="1" anchor="b" anchorCtr="0" compatLnSpc="1">
            <a:prstTxWarp prst="textNoShape">
              <a:avLst/>
            </a:prstTxWarp>
          </a:bodyPr>
          <a:lstStyle>
            <a:lvl1pPr>
              <a:defRPr sz="1400">
                <a:solidFill>
                  <a:schemeClr val="tx2"/>
                </a:solidFill>
                <a:latin typeface="+mn-lt"/>
              </a:defRPr>
            </a:lvl1pPr>
          </a:lstStyle>
          <a:p>
            <a:endParaRPr lang="en-US"/>
          </a:p>
        </p:txBody>
      </p:sp>
      <p:sp>
        <p:nvSpPr>
          <p:cNvPr id="35854" name="Rectangle 14"/>
          <p:cNvSpPr>
            <a:spLocks noGrp="1" noChangeArrowheads="1"/>
          </p:cNvSpPr>
          <p:nvPr>
            <p:ph type="ftr" sz="quarter" idx="3"/>
          </p:nvPr>
        </p:nvSpPr>
        <p:spPr bwMode="auto">
          <a:xfrm>
            <a:off x="3505200" y="6324600"/>
            <a:ext cx="28956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vert="horz" wrap="square" lIns="91440" tIns="45720" rIns="91440" bIns="45720" numCol="1" anchor="b" anchorCtr="0" compatLnSpc="1">
            <a:prstTxWarp prst="textNoShape">
              <a:avLst/>
            </a:prstTxWarp>
          </a:bodyPr>
          <a:lstStyle>
            <a:lvl1pPr algn="ctr">
              <a:defRPr sz="1400">
                <a:solidFill>
                  <a:schemeClr val="tx2"/>
                </a:solidFill>
                <a:latin typeface="+mn-lt"/>
              </a:defRPr>
            </a:lvl1pPr>
          </a:lstStyle>
          <a:p>
            <a:endParaRPr lang="en-US"/>
          </a:p>
        </p:txBody>
      </p:sp>
      <p:sp>
        <p:nvSpPr>
          <p:cNvPr id="35855" name="Rectangle 15"/>
          <p:cNvSpPr>
            <a:spLocks noGrp="1" noChangeArrowheads="1"/>
          </p:cNvSpPr>
          <p:nvPr>
            <p:ph type="sldNum" sz="quarter" idx="4"/>
          </p:nvPr>
        </p:nvSpPr>
        <p:spPr bwMode="auto">
          <a:xfrm>
            <a:off x="6934200" y="6324600"/>
            <a:ext cx="19050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vert="horz" wrap="square" lIns="91440" tIns="45720" rIns="91440" bIns="45720" numCol="1" anchor="b" anchorCtr="0" compatLnSpc="1">
            <a:prstTxWarp prst="textNoShape">
              <a:avLst/>
            </a:prstTxWarp>
          </a:bodyPr>
          <a:lstStyle>
            <a:lvl1pPr algn="r">
              <a:defRPr sz="1400">
                <a:solidFill>
                  <a:schemeClr val="tx2"/>
                </a:solidFill>
                <a:latin typeface="+mn-lt"/>
              </a:defRPr>
            </a:lvl1pPr>
          </a:lstStyle>
          <a:p>
            <a:fld id="{84DE7B66-3AB2-3842-8A9E-6FD83BA48F26}" type="slidenum">
              <a:rPr lang="en-US"/>
              <a:pPr/>
              <a:t>‹#›</a:t>
            </a:fld>
            <a:endParaRPr lang="en-US"/>
          </a:p>
        </p:txBody>
      </p:sp>
    </p:spTree>
  </p:cSld>
  <p:clrMap bg1="dk2" tx1="lt1" bg2="dk1" tx2="lt2" accent1="accent1" accent2="accent2" accent3="accent3" accent4="accent4" accent5="accent5" accent6="accent6" hlink="hlink" folHlink="folHlink"/>
  <p:sldLayoutIdLst>
    <p:sldLayoutId id="2147483651" r:id="rId1"/>
    <p:sldLayoutId id="2147483652" r:id="rId2"/>
    <p:sldLayoutId id="2147483653" r:id="rId3"/>
    <p:sldLayoutId id="2147483654" r:id="rId4"/>
    <p:sldLayoutId id="2147483655" r:id="rId5"/>
    <p:sldLayoutId id="2147483656" r:id="rId6"/>
    <p:sldLayoutId id="2147483657" r:id="rId7"/>
    <p:sldLayoutId id="2147483658" r:id="rId8"/>
    <p:sldLayoutId id="2147483659" r:id="rId9"/>
    <p:sldLayoutId id="2147483660" r:id="rId10"/>
    <p:sldLayoutId id="2147483661" r:id="rId11"/>
  </p:sldLayoutIdLst>
  <p:txStyles>
    <p:titleStyle>
      <a:lvl1pPr algn="l" rtl="0" eaLnBrk="1" fontAlgn="base" hangingPunct="1">
        <a:spcBef>
          <a:spcPct val="0"/>
        </a:spcBef>
        <a:spcAft>
          <a:spcPct val="0"/>
        </a:spcAft>
        <a:defRPr sz="4400">
          <a:solidFill>
            <a:schemeClr val="tx2"/>
          </a:solidFill>
          <a:latin typeface="+mj-lt"/>
          <a:ea typeface="+mj-ea"/>
          <a:cs typeface="+mj-cs"/>
        </a:defRPr>
      </a:lvl1pPr>
      <a:lvl2pPr algn="l" rtl="0" eaLnBrk="1" fontAlgn="base" hangingPunct="1">
        <a:spcBef>
          <a:spcPct val="0"/>
        </a:spcBef>
        <a:spcAft>
          <a:spcPct val="0"/>
        </a:spcAft>
        <a:defRPr sz="4400">
          <a:solidFill>
            <a:schemeClr val="tx2"/>
          </a:solidFill>
          <a:latin typeface="Arial" charset="0"/>
          <a:ea typeface="ＭＳ Ｐゴシック" charset="0"/>
        </a:defRPr>
      </a:lvl2pPr>
      <a:lvl3pPr algn="l" rtl="0" eaLnBrk="1" fontAlgn="base" hangingPunct="1">
        <a:spcBef>
          <a:spcPct val="0"/>
        </a:spcBef>
        <a:spcAft>
          <a:spcPct val="0"/>
        </a:spcAft>
        <a:defRPr sz="4400">
          <a:solidFill>
            <a:schemeClr val="tx2"/>
          </a:solidFill>
          <a:latin typeface="Arial" charset="0"/>
          <a:ea typeface="ＭＳ Ｐゴシック" charset="0"/>
        </a:defRPr>
      </a:lvl3pPr>
      <a:lvl4pPr algn="l" rtl="0" eaLnBrk="1" fontAlgn="base" hangingPunct="1">
        <a:spcBef>
          <a:spcPct val="0"/>
        </a:spcBef>
        <a:spcAft>
          <a:spcPct val="0"/>
        </a:spcAft>
        <a:defRPr sz="4400">
          <a:solidFill>
            <a:schemeClr val="tx2"/>
          </a:solidFill>
          <a:latin typeface="Arial" charset="0"/>
          <a:ea typeface="ＭＳ Ｐゴシック" charset="0"/>
        </a:defRPr>
      </a:lvl4pPr>
      <a:lvl5pPr algn="l" rtl="0" eaLnBrk="1" fontAlgn="base" hangingPunct="1">
        <a:spcBef>
          <a:spcPct val="0"/>
        </a:spcBef>
        <a:spcAft>
          <a:spcPct val="0"/>
        </a:spcAft>
        <a:defRPr sz="4400">
          <a:solidFill>
            <a:schemeClr val="tx2"/>
          </a:solidFill>
          <a:latin typeface="Arial" charset="0"/>
          <a:ea typeface="ＭＳ Ｐゴシック" charset="0"/>
        </a:defRPr>
      </a:lvl5pPr>
      <a:lvl6pPr marL="457200" algn="l" rtl="0" eaLnBrk="1" fontAlgn="base" hangingPunct="1">
        <a:spcBef>
          <a:spcPct val="0"/>
        </a:spcBef>
        <a:spcAft>
          <a:spcPct val="0"/>
        </a:spcAft>
        <a:defRPr sz="4400">
          <a:solidFill>
            <a:schemeClr val="tx2"/>
          </a:solidFill>
          <a:latin typeface="Arial" charset="0"/>
          <a:ea typeface="ＭＳ Ｐゴシック" charset="0"/>
        </a:defRPr>
      </a:lvl6pPr>
      <a:lvl7pPr marL="914400" algn="l" rtl="0" eaLnBrk="1" fontAlgn="base" hangingPunct="1">
        <a:spcBef>
          <a:spcPct val="0"/>
        </a:spcBef>
        <a:spcAft>
          <a:spcPct val="0"/>
        </a:spcAft>
        <a:defRPr sz="4400">
          <a:solidFill>
            <a:schemeClr val="tx2"/>
          </a:solidFill>
          <a:latin typeface="Arial" charset="0"/>
          <a:ea typeface="ＭＳ Ｐゴシック" charset="0"/>
        </a:defRPr>
      </a:lvl7pPr>
      <a:lvl8pPr marL="1371600" algn="l" rtl="0" eaLnBrk="1" fontAlgn="base" hangingPunct="1">
        <a:spcBef>
          <a:spcPct val="0"/>
        </a:spcBef>
        <a:spcAft>
          <a:spcPct val="0"/>
        </a:spcAft>
        <a:defRPr sz="4400">
          <a:solidFill>
            <a:schemeClr val="tx2"/>
          </a:solidFill>
          <a:latin typeface="Arial" charset="0"/>
          <a:ea typeface="ＭＳ Ｐゴシック" charset="0"/>
        </a:defRPr>
      </a:lvl8pPr>
      <a:lvl9pPr marL="1828800" algn="l" rtl="0" eaLnBrk="1" fontAlgn="base" hangingPunct="1">
        <a:spcBef>
          <a:spcPct val="0"/>
        </a:spcBef>
        <a:spcAft>
          <a:spcPct val="0"/>
        </a:spcAft>
        <a:defRPr sz="4400">
          <a:solidFill>
            <a:schemeClr val="tx2"/>
          </a:solidFill>
          <a:latin typeface="Arial" charset="0"/>
          <a:ea typeface="ＭＳ Ｐゴシック" charset="0"/>
        </a:defRPr>
      </a:lvl9pPr>
    </p:titleStyle>
    <p:bodyStyle>
      <a:lvl1pPr marL="342900" indent="-342900" algn="l" rtl="0" eaLnBrk="1" fontAlgn="base" hangingPunct="1">
        <a:spcBef>
          <a:spcPct val="20000"/>
        </a:spcBef>
        <a:spcAft>
          <a:spcPct val="0"/>
        </a:spcAft>
        <a:buClr>
          <a:srgbClr val="FFFF00"/>
        </a:buClr>
        <a:buSzPct val="80000"/>
        <a:buFont typeface="Wingdings" charset="0"/>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lr>
          <a:srgbClr val="CC0000"/>
        </a:buClr>
        <a:buSzPct val="70000"/>
        <a:buFont typeface="Wingdings" charset="0"/>
        <a:buChar char="®"/>
        <a:defRPr sz="2800">
          <a:solidFill>
            <a:schemeClr val="tx1"/>
          </a:solidFill>
          <a:latin typeface="+mn-lt"/>
          <a:ea typeface="+mn-ea"/>
        </a:defRPr>
      </a:lvl2pPr>
      <a:lvl3pPr marL="1143000" indent="-228600" algn="l" rtl="0" eaLnBrk="1" fontAlgn="base" hangingPunct="1">
        <a:spcBef>
          <a:spcPct val="20000"/>
        </a:spcBef>
        <a:spcAft>
          <a:spcPct val="0"/>
        </a:spcAft>
        <a:buClr>
          <a:srgbClr val="009900"/>
        </a:buClr>
        <a:buSzPct val="60000"/>
        <a:buFont typeface="Wingdings" charset="0"/>
        <a:buChar char="®"/>
        <a:defRPr sz="2400">
          <a:solidFill>
            <a:schemeClr val="tx1"/>
          </a:solidFill>
          <a:latin typeface="+mn-lt"/>
          <a:ea typeface="+mn-ea"/>
        </a:defRPr>
      </a:lvl3pPr>
      <a:lvl4pPr marL="1600200" indent="-228600" algn="l" rtl="0" eaLnBrk="1" fontAlgn="base" hangingPunct="1">
        <a:spcBef>
          <a:spcPct val="20000"/>
        </a:spcBef>
        <a:spcAft>
          <a:spcPct val="0"/>
        </a:spcAft>
        <a:buClr>
          <a:schemeClr val="hlink"/>
        </a:buClr>
        <a:buSzPct val="60000"/>
        <a:buFont typeface="Wingdings" charset="0"/>
        <a:buChar char="l"/>
        <a:defRPr sz="2000">
          <a:solidFill>
            <a:schemeClr val="tx1"/>
          </a:solidFill>
          <a:latin typeface="+mn-lt"/>
          <a:ea typeface="+mn-ea"/>
        </a:defRPr>
      </a:lvl4pPr>
      <a:lvl5pPr marL="2057400" indent="-228600" algn="l" rtl="0" eaLnBrk="1" fontAlgn="base" hangingPunct="1">
        <a:spcBef>
          <a:spcPct val="20000"/>
        </a:spcBef>
        <a:spcAft>
          <a:spcPct val="0"/>
        </a:spcAft>
        <a:buClr>
          <a:schemeClr val="accent2"/>
        </a:buClr>
        <a:buSzPct val="55000"/>
        <a:buFont typeface="Wingdings" charset="0"/>
        <a:buChar char="l"/>
        <a:defRPr sz="2000">
          <a:solidFill>
            <a:schemeClr val="tx1"/>
          </a:solidFill>
          <a:latin typeface="+mn-lt"/>
          <a:ea typeface="+mn-ea"/>
        </a:defRPr>
      </a:lvl5pPr>
      <a:lvl6pPr marL="2514600" indent="-228600" algn="l" rtl="0" eaLnBrk="1" fontAlgn="base" hangingPunct="1">
        <a:spcBef>
          <a:spcPct val="20000"/>
        </a:spcBef>
        <a:spcAft>
          <a:spcPct val="0"/>
        </a:spcAft>
        <a:buClr>
          <a:schemeClr val="accent2"/>
        </a:buClr>
        <a:buSzPct val="55000"/>
        <a:buFont typeface="Wingdings" charset="0"/>
        <a:buChar char="l"/>
        <a:defRPr sz="2000">
          <a:solidFill>
            <a:schemeClr val="tx1"/>
          </a:solidFill>
          <a:latin typeface="+mn-lt"/>
          <a:ea typeface="+mn-ea"/>
        </a:defRPr>
      </a:lvl6pPr>
      <a:lvl7pPr marL="2971800" indent="-228600" algn="l" rtl="0" eaLnBrk="1" fontAlgn="base" hangingPunct="1">
        <a:spcBef>
          <a:spcPct val="20000"/>
        </a:spcBef>
        <a:spcAft>
          <a:spcPct val="0"/>
        </a:spcAft>
        <a:buClr>
          <a:schemeClr val="accent2"/>
        </a:buClr>
        <a:buSzPct val="55000"/>
        <a:buFont typeface="Wingdings" charset="0"/>
        <a:buChar char="l"/>
        <a:defRPr sz="2000">
          <a:solidFill>
            <a:schemeClr val="tx1"/>
          </a:solidFill>
          <a:latin typeface="+mn-lt"/>
          <a:ea typeface="+mn-ea"/>
        </a:defRPr>
      </a:lvl7pPr>
      <a:lvl8pPr marL="3429000" indent="-228600" algn="l" rtl="0" eaLnBrk="1" fontAlgn="base" hangingPunct="1">
        <a:spcBef>
          <a:spcPct val="20000"/>
        </a:spcBef>
        <a:spcAft>
          <a:spcPct val="0"/>
        </a:spcAft>
        <a:buClr>
          <a:schemeClr val="accent2"/>
        </a:buClr>
        <a:buSzPct val="55000"/>
        <a:buFont typeface="Wingdings" charset="0"/>
        <a:buChar char="l"/>
        <a:defRPr sz="2000">
          <a:solidFill>
            <a:schemeClr val="tx1"/>
          </a:solidFill>
          <a:latin typeface="+mn-lt"/>
          <a:ea typeface="+mn-ea"/>
        </a:defRPr>
      </a:lvl8pPr>
      <a:lvl9pPr marL="3886200" indent="-228600" algn="l" rtl="0" eaLnBrk="1" fontAlgn="base" hangingPunct="1">
        <a:spcBef>
          <a:spcPct val="20000"/>
        </a:spcBef>
        <a:spcAft>
          <a:spcPct val="0"/>
        </a:spcAft>
        <a:buClr>
          <a:schemeClr val="accent2"/>
        </a:buClr>
        <a:buSzPct val="55000"/>
        <a:buFont typeface="Wingdings" charset="0"/>
        <a:buChar char="l"/>
        <a:defRPr sz="2000">
          <a:solidFill>
            <a:schemeClr val="tx1"/>
          </a:solidFill>
          <a:latin typeface="+mn-lt"/>
          <a:ea typeface="+mn-ea"/>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Entrepreneurial Mindset</a:t>
            </a:r>
            <a:endParaRPr lang="en-US" dirty="0"/>
          </a:p>
        </p:txBody>
      </p:sp>
      <p:sp>
        <p:nvSpPr>
          <p:cNvPr id="3" name="Subtitle 2"/>
          <p:cNvSpPr>
            <a:spLocks noGrp="1"/>
          </p:cNvSpPr>
          <p:nvPr>
            <p:ph type="subTitle" idx="1"/>
          </p:nvPr>
        </p:nvSpPr>
        <p:spPr>
          <a:xfrm>
            <a:off x="4762500" y="4114800"/>
            <a:ext cx="3771900" cy="1752600"/>
          </a:xfrm>
        </p:spPr>
        <p:txBody>
          <a:bodyPr/>
          <a:lstStyle/>
          <a:p>
            <a:r>
              <a:rPr lang="en-US" dirty="0" smtClean="0"/>
              <a:t>Module 1</a:t>
            </a:r>
            <a:endParaRPr lang="en-US" dirty="0"/>
          </a:p>
        </p:txBody>
      </p:sp>
    </p:spTree>
    <p:extLst>
      <p:ext uri="{BB962C8B-B14F-4D97-AF65-F5344CB8AC3E}">
        <p14:creationId xmlns:p14="http://schemas.microsoft.com/office/powerpoint/2010/main" xmlns="" val="57956026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Entrepreneurial Mindset</a:t>
            </a:r>
          </a:p>
        </p:txBody>
      </p:sp>
      <p:sp>
        <p:nvSpPr>
          <p:cNvPr id="3" name="Content Placeholder 2"/>
          <p:cNvSpPr>
            <a:spLocks noGrp="1"/>
          </p:cNvSpPr>
          <p:nvPr>
            <p:ph idx="1"/>
          </p:nvPr>
        </p:nvSpPr>
        <p:spPr/>
        <p:txBody>
          <a:bodyPr/>
          <a:lstStyle/>
          <a:p>
            <a:r>
              <a:rPr lang="en-US" sz="2400" dirty="0"/>
              <a:t>The Entrepreneur definition does not mean that people take unnecessary risks. However, it does mean that entrepreneurs don’t fall at the first hurdle when they reach an obstacle. Rather they will look at ways to resolve or circumvent the problem. </a:t>
            </a:r>
            <a:endParaRPr lang="en-US" sz="2400" dirty="0" smtClean="0"/>
          </a:p>
          <a:p>
            <a:endParaRPr lang="en-US" sz="2400" dirty="0"/>
          </a:p>
          <a:p>
            <a:r>
              <a:rPr lang="en-US" sz="2400" dirty="0"/>
              <a:t>A</a:t>
            </a:r>
            <a:r>
              <a:rPr lang="en-US" sz="2400" dirty="0" smtClean="0"/>
              <a:t>long </a:t>
            </a:r>
            <a:r>
              <a:rPr lang="en-US" sz="2400" dirty="0"/>
              <a:t>with the willingness to take risks we can now add both perseverance and optimism to the mindset. </a:t>
            </a:r>
          </a:p>
        </p:txBody>
      </p:sp>
    </p:spTree>
    <p:extLst>
      <p:ext uri="{BB962C8B-B14F-4D97-AF65-F5344CB8AC3E}">
        <p14:creationId xmlns:p14="http://schemas.microsoft.com/office/powerpoint/2010/main" xmlns="" val="40469734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Entrepreneurial Mindset</a:t>
            </a:r>
          </a:p>
        </p:txBody>
      </p:sp>
      <p:sp>
        <p:nvSpPr>
          <p:cNvPr id="3" name="Content Placeholder 2"/>
          <p:cNvSpPr>
            <a:spLocks noGrp="1"/>
          </p:cNvSpPr>
          <p:nvPr>
            <p:ph idx="1"/>
          </p:nvPr>
        </p:nvSpPr>
        <p:spPr>
          <a:xfrm>
            <a:off x="1066800" y="1676400"/>
            <a:ext cx="7772400" cy="4711700"/>
          </a:xfrm>
        </p:spPr>
        <p:txBody>
          <a:bodyPr/>
          <a:lstStyle/>
          <a:p>
            <a:r>
              <a:rPr lang="en-US" sz="2400" dirty="0"/>
              <a:t>That vision is one that may well need to be articulated because often entrepreneurs cannot work alone and need support of various kinds. This may involve human resource or it may involve physical </a:t>
            </a:r>
            <a:r>
              <a:rPr lang="en-US" sz="2400" dirty="0" smtClean="0"/>
              <a:t>resource.</a:t>
            </a:r>
          </a:p>
          <a:p>
            <a:endParaRPr lang="en-US" sz="2400" dirty="0" smtClean="0"/>
          </a:p>
          <a:p>
            <a:r>
              <a:rPr lang="en-US" sz="2400" dirty="0" smtClean="0"/>
              <a:t>An </a:t>
            </a:r>
            <a:r>
              <a:rPr lang="en-US" sz="2400" dirty="0"/>
              <a:t>entrepreneur needs people working with him or her on something with no guarantee of success so they have to believe the vision </a:t>
            </a:r>
            <a:r>
              <a:rPr lang="en-US" sz="2400" dirty="0" smtClean="0"/>
              <a:t>providing the right leadership to those people or the group</a:t>
            </a:r>
          </a:p>
          <a:p>
            <a:endParaRPr lang="en-US" sz="2400" dirty="0"/>
          </a:p>
          <a:p>
            <a:r>
              <a:rPr lang="en-US" sz="2400" dirty="0"/>
              <a:t>The true entrepreneur wants the result to speak for them, not a self-appointed title.</a:t>
            </a:r>
          </a:p>
          <a:p>
            <a:endParaRPr lang="en-US" sz="2400" dirty="0"/>
          </a:p>
        </p:txBody>
      </p:sp>
    </p:spTree>
    <p:extLst>
      <p:ext uri="{BB962C8B-B14F-4D97-AF65-F5344CB8AC3E}">
        <p14:creationId xmlns:p14="http://schemas.microsoft.com/office/powerpoint/2010/main" xmlns="" val="46364859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0"/>
            <a:ext cx="7772400" cy="1143000"/>
          </a:xfrm>
        </p:spPr>
        <p:txBody>
          <a:bodyPr/>
          <a:lstStyle/>
          <a:p>
            <a:r>
              <a:rPr lang="en-US" dirty="0" smtClean="0"/>
              <a:t>Entrepreneurial Mindset</a:t>
            </a:r>
            <a:endParaRPr lang="en-US" dirty="0"/>
          </a:p>
        </p:txBody>
      </p:sp>
      <p:sp>
        <p:nvSpPr>
          <p:cNvPr id="3" name="Content Placeholder 2"/>
          <p:cNvSpPr>
            <a:spLocks noGrp="1"/>
          </p:cNvSpPr>
          <p:nvPr>
            <p:ph idx="1"/>
          </p:nvPr>
        </p:nvSpPr>
        <p:spPr>
          <a:xfrm>
            <a:off x="812800" y="1524000"/>
            <a:ext cx="8432800" cy="4648200"/>
          </a:xfrm>
        </p:spPr>
        <p:txBody>
          <a:bodyPr/>
          <a:lstStyle/>
          <a:p>
            <a:r>
              <a:rPr lang="en-US" sz="2400" dirty="0"/>
              <a:t>Out of the self-awareness and the willingness to work with and listen to others comes another important attribute of confidence </a:t>
            </a:r>
            <a:endParaRPr lang="en-US" sz="2400" dirty="0" smtClean="0"/>
          </a:p>
          <a:p>
            <a:endParaRPr lang="en-US" sz="2400" dirty="0" smtClean="0"/>
          </a:p>
          <a:p>
            <a:r>
              <a:rPr lang="en-US" sz="2400" dirty="0"/>
              <a:t>When we refer to confidence, we do not mean someone that is brash or over-confident. We mean that the person has enough self-belief and belief in those around him or her to resist the knocks that will usually come and still pursue their </a:t>
            </a:r>
            <a:r>
              <a:rPr lang="en-US" sz="2400" dirty="0" smtClean="0"/>
              <a:t>ideas.</a:t>
            </a:r>
          </a:p>
          <a:p>
            <a:endParaRPr lang="en-US" sz="2400" dirty="0" smtClean="0"/>
          </a:p>
          <a:p>
            <a:r>
              <a:rPr lang="en-US" sz="2400" dirty="0"/>
              <a:t>They also need to have the confidence to lead and they must be able to converse with confidence when dealing with others outside of the immediate organization. </a:t>
            </a:r>
          </a:p>
          <a:p>
            <a:endParaRPr lang="en-US" sz="2400" dirty="0"/>
          </a:p>
        </p:txBody>
      </p:sp>
    </p:spTree>
    <p:extLst>
      <p:ext uri="{BB962C8B-B14F-4D97-AF65-F5344CB8AC3E}">
        <p14:creationId xmlns:p14="http://schemas.microsoft.com/office/powerpoint/2010/main" xmlns="" val="388521589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Entrepreneurial Mindset</a:t>
            </a:r>
            <a:endParaRPr lang="en-US" dirty="0"/>
          </a:p>
        </p:txBody>
      </p:sp>
      <p:sp>
        <p:nvSpPr>
          <p:cNvPr id="3" name="Content Placeholder 2"/>
          <p:cNvSpPr>
            <a:spLocks noGrp="1"/>
          </p:cNvSpPr>
          <p:nvPr>
            <p:ph idx="1"/>
          </p:nvPr>
        </p:nvSpPr>
        <p:spPr>
          <a:xfrm>
            <a:off x="762000" y="1676400"/>
            <a:ext cx="8077200" cy="5003800"/>
          </a:xfrm>
        </p:spPr>
        <p:txBody>
          <a:bodyPr/>
          <a:lstStyle/>
          <a:p>
            <a:r>
              <a:rPr lang="en-US" sz="2400" dirty="0" smtClean="0"/>
              <a:t>Being a leader and not fearing failures is also a substantial attribute of entrepreneurs.</a:t>
            </a:r>
          </a:p>
          <a:p>
            <a:r>
              <a:rPr lang="en-US" sz="2400" dirty="0"/>
              <a:t>It is clearly an important attribute because of the fact that the newness of entrepreneurial activity will often lead to failure and the entrepreneur has to be able to rise up and try again. </a:t>
            </a:r>
            <a:endParaRPr lang="en-US" sz="2400" dirty="0" smtClean="0"/>
          </a:p>
          <a:p>
            <a:pPr marL="0" indent="0">
              <a:buNone/>
            </a:pPr>
            <a:r>
              <a:rPr lang="en-US" sz="2400" dirty="0"/>
              <a:t>	</a:t>
            </a:r>
            <a:r>
              <a:rPr lang="en-US" sz="2400" i="1" dirty="0" smtClean="0"/>
              <a:t>Without </a:t>
            </a:r>
            <a:r>
              <a:rPr lang="en-US" sz="2400" i="1" dirty="0"/>
              <a:t>the ability to keep trying we would not have </a:t>
            </a:r>
            <a:r>
              <a:rPr lang="en-US" sz="2400" i="1" dirty="0" smtClean="0"/>
              <a:t>	got </a:t>
            </a:r>
            <a:r>
              <a:rPr lang="en-US" sz="2400" i="1" dirty="0"/>
              <a:t>the light bulb and we would still be using </a:t>
            </a:r>
            <a:r>
              <a:rPr lang="en-US" sz="2400" i="1" dirty="0" smtClean="0"/>
              <a:t>	candles</a:t>
            </a:r>
            <a:r>
              <a:rPr lang="en-US" sz="2400" i="1" dirty="0"/>
              <a:t>. Although there is some dispute about the </a:t>
            </a:r>
            <a:r>
              <a:rPr lang="en-US" sz="2400" i="1" dirty="0" smtClean="0"/>
              <a:t>	actual </a:t>
            </a:r>
            <a:r>
              <a:rPr lang="en-US" sz="2400" i="1" dirty="0"/>
              <a:t>number of failures, </a:t>
            </a:r>
            <a:endParaRPr lang="en-US" sz="2400" i="1" dirty="0" smtClean="0"/>
          </a:p>
          <a:p>
            <a:pPr marL="0" indent="0">
              <a:buNone/>
            </a:pPr>
            <a:r>
              <a:rPr lang="en-US" sz="2400" i="1" dirty="0"/>
              <a:t>	</a:t>
            </a:r>
            <a:r>
              <a:rPr lang="en-US" sz="2400" b="1" i="1" dirty="0" smtClean="0"/>
              <a:t>Thomas </a:t>
            </a:r>
            <a:r>
              <a:rPr lang="en-US" sz="2400" b="1" i="1" dirty="0"/>
              <a:t>Edison was reported as saying that he </a:t>
            </a:r>
            <a:r>
              <a:rPr lang="en-US" sz="2400" b="1" i="1" dirty="0" smtClean="0"/>
              <a:t>	did </a:t>
            </a:r>
            <a:r>
              <a:rPr lang="en-US" sz="2400" b="1" i="1" dirty="0"/>
              <a:t>not fail but that he simply found 10,000 </a:t>
            </a:r>
            <a:r>
              <a:rPr lang="en-US" sz="2400" b="1" i="1" dirty="0" smtClean="0"/>
              <a:t>	ways </a:t>
            </a:r>
            <a:r>
              <a:rPr lang="en-US" sz="2400" b="1" i="1" dirty="0"/>
              <a:t>that did not work!</a:t>
            </a:r>
            <a:endParaRPr lang="en-US" sz="2400" i="1" dirty="0"/>
          </a:p>
          <a:p>
            <a:pPr marL="0" indent="0">
              <a:buNone/>
            </a:pPr>
            <a:endParaRPr lang="en-US" dirty="0"/>
          </a:p>
        </p:txBody>
      </p:sp>
    </p:spTree>
    <p:extLst>
      <p:ext uri="{BB962C8B-B14F-4D97-AF65-F5344CB8AC3E}">
        <p14:creationId xmlns:p14="http://schemas.microsoft.com/office/powerpoint/2010/main" xmlns="" val="156333673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Entrepreneurial Mindset</a:t>
            </a:r>
            <a:endParaRPr lang="en-US" dirty="0"/>
          </a:p>
        </p:txBody>
      </p:sp>
      <p:sp>
        <p:nvSpPr>
          <p:cNvPr id="3" name="Content Placeholder 2"/>
          <p:cNvSpPr>
            <a:spLocks noGrp="1"/>
          </p:cNvSpPr>
          <p:nvPr>
            <p:ph idx="1"/>
          </p:nvPr>
        </p:nvSpPr>
        <p:spPr>
          <a:xfrm>
            <a:off x="762000" y="1714500"/>
            <a:ext cx="1892300" cy="2654300"/>
          </a:xfrm>
        </p:spPr>
        <p:txBody>
          <a:bodyPr/>
          <a:lstStyle/>
          <a:p>
            <a:pPr marL="0" indent="0" algn="ctr">
              <a:buNone/>
            </a:pPr>
            <a:r>
              <a:rPr lang="en-US" sz="2000" dirty="0" smtClean="0"/>
              <a:t>Summing up the above mentioned and the literature we say that entrepreneurial mindset is composed  of:</a:t>
            </a:r>
            <a:endParaRPr lang="en-US" sz="2000" dirty="0"/>
          </a:p>
        </p:txBody>
      </p:sp>
      <p:graphicFrame>
        <p:nvGraphicFramePr>
          <p:cNvPr id="4" name="Diagram 3"/>
          <p:cNvGraphicFramePr/>
          <p:nvPr>
            <p:extLst>
              <p:ext uri="{D42A27DB-BD31-4B8C-83A1-F6EECF244321}">
                <p14:modId xmlns:p14="http://schemas.microsoft.com/office/powerpoint/2010/main" xmlns="" val="1204852322"/>
              </p:ext>
            </p:extLst>
          </p:nvPr>
        </p:nvGraphicFramePr>
        <p:xfrm>
          <a:off x="2260600" y="1536700"/>
          <a:ext cx="6515100" cy="48641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xmlns="" val="96539926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Entrepreneurial Mindset</a:t>
            </a:r>
            <a:endParaRPr lang="en-US" dirty="0"/>
          </a:p>
        </p:txBody>
      </p:sp>
      <p:sp>
        <p:nvSpPr>
          <p:cNvPr id="3" name="Content Placeholder 2"/>
          <p:cNvSpPr>
            <a:spLocks noGrp="1"/>
          </p:cNvSpPr>
          <p:nvPr>
            <p:ph idx="1"/>
          </p:nvPr>
        </p:nvSpPr>
        <p:spPr/>
        <p:txBody>
          <a:bodyPr/>
          <a:lstStyle/>
          <a:p>
            <a:r>
              <a:rPr lang="en-US" sz="2400" dirty="0"/>
              <a:t>The interesting thing about this particular mindset is that none of this refers to academic prowess. </a:t>
            </a:r>
            <a:endParaRPr lang="en-US" sz="2400" dirty="0" smtClean="0"/>
          </a:p>
          <a:p>
            <a:endParaRPr lang="en-US" sz="2400" dirty="0" smtClean="0"/>
          </a:p>
          <a:p>
            <a:r>
              <a:rPr lang="en-US" sz="2400" dirty="0"/>
              <a:t>It has always been a disappointment that the word entrepreneur in general is not associated with local and national governments </a:t>
            </a:r>
          </a:p>
        </p:txBody>
      </p:sp>
    </p:spTree>
    <p:extLst>
      <p:ext uri="{BB962C8B-B14F-4D97-AF65-F5344CB8AC3E}">
        <p14:creationId xmlns:p14="http://schemas.microsoft.com/office/powerpoint/2010/main" xmlns="" val="420662530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0"/>
            <a:ext cx="7772400" cy="1143000"/>
          </a:xfrm>
        </p:spPr>
        <p:txBody>
          <a:bodyPr/>
          <a:lstStyle/>
          <a:p>
            <a:r>
              <a:rPr lang="en-US" dirty="0" smtClean="0"/>
              <a:t>How Entrepreneurial are you?</a:t>
            </a:r>
            <a:endParaRPr lang="en-US" dirty="0"/>
          </a:p>
        </p:txBody>
      </p:sp>
      <p:sp>
        <p:nvSpPr>
          <p:cNvPr id="3" name="Content Placeholder 2"/>
          <p:cNvSpPr>
            <a:spLocks noGrp="1"/>
          </p:cNvSpPr>
          <p:nvPr>
            <p:ph idx="1"/>
          </p:nvPr>
        </p:nvSpPr>
        <p:spPr>
          <a:xfrm>
            <a:off x="762000" y="1244600"/>
            <a:ext cx="8077200" cy="4546600"/>
          </a:xfrm>
        </p:spPr>
        <p:txBody>
          <a:bodyPr/>
          <a:lstStyle/>
          <a:p>
            <a:r>
              <a:rPr lang="en-US" sz="2400" dirty="0"/>
              <a:t>We may have worked with countless embryo businesses, and, all to often, people have decided to start up a new venture because of redundancy or lack of employment opportunities in their field of expertise. This rarely demonstrates a true entrepreneurial desire but rather a ‘last ditch’ alternative to unemployment</a:t>
            </a:r>
            <a:r>
              <a:rPr lang="en-US" sz="2400" dirty="0" smtClean="0"/>
              <a:t>.</a:t>
            </a:r>
          </a:p>
          <a:p>
            <a:endParaRPr lang="en-US" sz="2400" dirty="0" smtClean="0"/>
          </a:p>
          <a:p>
            <a:r>
              <a:rPr lang="en-US" sz="2400" dirty="0"/>
              <a:t>When we give lectures or work with entrepreneurs we often give some puzzles to illustrate some points regarding entrepreneurship. We do not refer to these examples as tests but rather as a stimulus to get people to want to look harder at how to become truly entrepreneurial. What follows are </a:t>
            </a:r>
            <a:r>
              <a:rPr lang="en-US" sz="2400" dirty="0" smtClean="0"/>
              <a:t>three </a:t>
            </a:r>
            <a:r>
              <a:rPr lang="en-US" sz="2400" dirty="0"/>
              <a:t>examples of the sort of things that we use </a:t>
            </a:r>
          </a:p>
          <a:p>
            <a:endParaRPr lang="en-US" dirty="0"/>
          </a:p>
        </p:txBody>
      </p:sp>
    </p:spTree>
    <p:extLst>
      <p:ext uri="{BB962C8B-B14F-4D97-AF65-F5344CB8AC3E}">
        <p14:creationId xmlns:p14="http://schemas.microsoft.com/office/powerpoint/2010/main" xmlns="" val="145808610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Activity – The third eye</a:t>
            </a:r>
            <a:endParaRPr lang="en-US" dirty="0"/>
          </a:p>
        </p:txBody>
      </p:sp>
      <p:sp>
        <p:nvSpPr>
          <p:cNvPr id="3" name="Content Placeholder 2"/>
          <p:cNvSpPr>
            <a:spLocks noGrp="1"/>
          </p:cNvSpPr>
          <p:nvPr>
            <p:ph idx="1"/>
          </p:nvPr>
        </p:nvSpPr>
        <p:spPr>
          <a:xfrm>
            <a:off x="965200" y="1634744"/>
            <a:ext cx="2794000" cy="4178300"/>
          </a:xfrm>
        </p:spPr>
        <p:txBody>
          <a:bodyPr/>
          <a:lstStyle/>
          <a:p>
            <a:pPr marL="0" indent="0" algn="just">
              <a:buNone/>
            </a:pPr>
            <a:r>
              <a:rPr lang="en-US" sz="2400" dirty="0"/>
              <a:t>Imagine that you have been given the privilege of having a third eye added to your body. You can have this eye added to anywhere on your body that you choose. Explain where you would put the eye and why.</a:t>
            </a:r>
          </a:p>
          <a:p>
            <a:endParaRPr lang="en-US" dirty="0"/>
          </a:p>
        </p:txBody>
      </p:sp>
      <p:pic>
        <p:nvPicPr>
          <p:cNvPr id="4" name="Picture 3" descr="j0315598.jp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4610100" y="3457956"/>
            <a:ext cx="3657600" cy="2609088"/>
          </a:xfrm>
          <a:prstGeom prst="rect">
            <a:avLst/>
          </a:prstGeom>
        </p:spPr>
      </p:pic>
      <p:pic>
        <p:nvPicPr>
          <p:cNvPr id="5" name="Picture 4" descr="j0321042.jpg"/>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4610100" y="1676400"/>
            <a:ext cx="3657600" cy="2155444"/>
          </a:xfrm>
          <a:prstGeom prst="rect">
            <a:avLst/>
          </a:prstGeom>
        </p:spPr>
      </p:pic>
    </p:spTree>
    <p:extLst>
      <p:ext uri="{BB962C8B-B14F-4D97-AF65-F5344CB8AC3E}">
        <p14:creationId xmlns:p14="http://schemas.microsoft.com/office/powerpoint/2010/main" xmlns="" val="93915032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101600"/>
            <a:ext cx="7772400" cy="1143000"/>
          </a:xfrm>
        </p:spPr>
        <p:txBody>
          <a:bodyPr/>
          <a:lstStyle/>
          <a:p>
            <a:r>
              <a:rPr lang="en-US" dirty="0" smtClean="0"/>
              <a:t>Activity – Joining the dots</a:t>
            </a:r>
            <a:endParaRPr lang="en-US" dirty="0"/>
          </a:p>
        </p:txBody>
      </p:sp>
      <p:sp>
        <p:nvSpPr>
          <p:cNvPr id="3" name="Content Placeholder 2"/>
          <p:cNvSpPr>
            <a:spLocks noGrp="1"/>
          </p:cNvSpPr>
          <p:nvPr>
            <p:ph idx="1"/>
          </p:nvPr>
        </p:nvSpPr>
        <p:spPr>
          <a:xfrm>
            <a:off x="787400" y="1447800"/>
            <a:ext cx="2336800" cy="4178300"/>
          </a:xfrm>
        </p:spPr>
        <p:txBody>
          <a:bodyPr/>
          <a:lstStyle/>
          <a:p>
            <a:pPr marL="0" indent="0" algn="just">
              <a:buNone/>
            </a:pPr>
            <a:r>
              <a:rPr lang="en-US" sz="2000" dirty="0" smtClean="0"/>
              <a:t>Here </a:t>
            </a:r>
            <a:r>
              <a:rPr lang="en-US" sz="2000" dirty="0"/>
              <a:t>is a grid of nine dots. The task is to join all of the dots with as few straight lines as possible. You must pass through each dot on the grid with a straight line and you must pass through each dot only once. The straight lines must join to each other. How many straight lines did you draw?</a:t>
            </a:r>
          </a:p>
          <a:p>
            <a:pPr marL="0" indent="0">
              <a:buNone/>
            </a:pPr>
            <a:endParaRPr lang="en-US" dirty="0"/>
          </a:p>
        </p:txBody>
      </p:sp>
      <p:graphicFrame>
        <p:nvGraphicFramePr>
          <p:cNvPr id="10" name="Table 9"/>
          <p:cNvGraphicFramePr>
            <a:graphicFrameLocks noGrp="1"/>
          </p:cNvGraphicFramePr>
          <p:nvPr>
            <p:extLst>
              <p:ext uri="{D42A27DB-BD31-4B8C-83A1-F6EECF244321}">
                <p14:modId xmlns:p14="http://schemas.microsoft.com/office/powerpoint/2010/main" xmlns="" val="1427680509"/>
              </p:ext>
            </p:extLst>
          </p:nvPr>
        </p:nvGraphicFramePr>
        <p:xfrm>
          <a:off x="3759201" y="1854200"/>
          <a:ext cx="4749798" cy="3555999"/>
        </p:xfrm>
        <a:graphic>
          <a:graphicData uri="http://schemas.openxmlformats.org/drawingml/2006/table">
            <a:tbl>
              <a:tblPr firstRow="1" bandRow="1">
                <a:tableStyleId>{2D5ABB26-0587-4C30-8999-92F81FD0307C}</a:tableStyleId>
              </a:tblPr>
              <a:tblGrid>
                <a:gridCol w="1583266"/>
                <a:gridCol w="1583266"/>
                <a:gridCol w="1583266"/>
              </a:tblGrid>
              <a:tr h="1185333">
                <a:tc>
                  <a:txBody>
                    <a:bodyPr/>
                    <a:lstStyle/>
                    <a:p>
                      <a:endParaRPr lang="en-US" dirty="0"/>
                    </a:p>
                  </a:txBody>
                  <a:tcPr/>
                </a:tc>
                <a:tc>
                  <a:txBody>
                    <a:bodyPr/>
                    <a:lstStyle/>
                    <a:p>
                      <a:endParaRPr lang="en-US" dirty="0"/>
                    </a:p>
                  </a:txBody>
                  <a:tcPr/>
                </a:tc>
                <a:tc>
                  <a:txBody>
                    <a:bodyPr/>
                    <a:lstStyle/>
                    <a:p>
                      <a:endParaRPr lang="en-US"/>
                    </a:p>
                  </a:txBody>
                  <a:tcPr/>
                </a:tc>
              </a:tr>
              <a:tr h="1185333">
                <a:tc>
                  <a:txBody>
                    <a:bodyPr/>
                    <a:lstStyle/>
                    <a:p>
                      <a:endParaRPr lang="en-US" dirty="0"/>
                    </a:p>
                  </a:txBody>
                  <a:tcPr/>
                </a:tc>
                <a:tc>
                  <a:txBody>
                    <a:bodyPr/>
                    <a:lstStyle/>
                    <a:p>
                      <a:endParaRPr lang="en-US" dirty="0"/>
                    </a:p>
                  </a:txBody>
                  <a:tcPr/>
                </a:tc>
                <a:tc>
                  <a:txBody>
                    <a:bodyPr/>
                    <a:lstStyle/>
                    <a:p>
                      <a:endParaRPr lang="en-US" dirty="0"/>
                    </a:p>
                  </a:txBody>
                  <a:tcPr/>
                </a:tc>
              </a:tr>
              <a:tr h="1185333">
                <a:tc>
                  <a:txBody>
                    <a:bodyPr/>
                    <a:lstStyle/>
                    <a:p>
                      <a:endParaRPr lang="en-US" dirty="0"/>
                    </a:p>
                  </a:txBody>
                  <a:tcPr/>
                </a:tc>
                <a:tc>
                  <a:txBody>
                    <a:bodyPr/>
                    <a:lstStyle/>
                    <a:p>
                      <a:endParaRPr lang="en-US" dirty="0"/>
                    </a:p>
                  </a:txBody>
                  <a:tcPr/>
                </a:tc>
                <a:tc>
                  <a:txBody>
                    <a:bodyPr/>
                    <a:lstStyle/>
                    <a:p>
                      <a:endParaRPr lang="en-US" dirty="0"/>
                    </a:p>
                  </a:txBody>
                  <a:tcPr/>
                </a:tc>
              </a:tr>
            </a:tbl>
          </a:graphicData>
        </a:graphic>
      </p:graphicFrame>
      <p:sp>
        <p:nvSpPr>
          <p:cNvPr id="11" name="Oval 10"/>
          <p:cNvSpPr/>
          <p:nvPr/>
        </p:nvSpPr>
        <p:spPr bwMode="auto">
          <a:xfrm>
            <a:off x="3924300" y="2095500"/>
            <a:ext cx="304800" cy="292100"/>
          </a:xfrm>
          <a:prstGeom prst="ellipse">
            <a:avLst/>
          </a:prstGeom>
          <a:solidFill>
            <a:schemeClr val="accent1"/>
          </a:solidFill>
          <a:ln w="9525" cap="flat" cmpd="sng" algn="ctr">
            <a:solidFill>
              <a:schemeClr val="tx1"/>
            </a:solidFill>
            <a:prstDash val="solid"/>
            <a:miter lim="800000"/>
            <a:headEnd type="none" w="med" len="med"/>
            <a:tailEnd type="none" w="med" len="med"/>
          </a:ln>
          <a:effectLst/>
          <a:extLst>
            <a:ext uri="{AF507438-7753-43e0-B8FC-AC1667EBCBE1}">
              <a14:hiddenEffects xmlns:a14="http://schemas.microsoft.com/office/drawing/2010/main" xmlns="">
                <a:effectLst>
                  <a:outerShdw blurRad="63500" dist="35921" dir="2700000" algn="ctr" rotWithShape="0">
                    <a:schemeClr val="bg2"/>
                  </a:outerShdw>
                </a:effectLst>
              </a14:hiddenEffects>
            </a:ext>
          </a:extLst>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Arial Narrow" charset="0"/>
              <a:ea typeface="ＭＳ Ｐゴシック" charset="0"/>
            </a:endParaRPr>
          </a:p>
        </p:txBody>
      </p:sp>
      <p:sp>
        <p:nvSpPr>
          <p:cNvPr id="12" name="Oval 11"/>
          <p:cNvSpPr/>
          <p:nvPr/>
        </p:nvSpPr>
        <p:spPr bwMode="auto">
          <a:xfrm>
            <a:off x="5549900" y="2095500"/>
            <a:ext cx="304800" cy="292100"/>
          </a:xfrm>
          <a:prstGeom prst="ellipse">
            <a:avLst/>
          </a:prstGeom>
          <a:solidFill>
            <a:schemeClr val="accent1"/>
          </a:solidFill>
          <a:ln w="9525" cap="flat" cmpd="sng" algn="ctr">
            <a:solidFill>
              <a:schemeClr val="tx1"/>
            </a:solidFill>
            <a:prstDash val="solid"/>
            <a:miter lim="800000"/>
            <a:headEnd type="none" w="med" len="med"/>
            <a:tailEnd type="none" w="med" len="med"/>
          </a:ln>
          <a:effectLst/>
          <a:extLst>
            <a:ext uri="{AF507438-7753-43e0-B8FC-AC1667EBCBE1}">
              <a14:hiddenEffects xmlns:a14="http://schemas.microsoft.com/office/drawing/2010/main" xmlns="">
                <a:effectLst>
                  <a:outerShdw blurRad="63500" dist="35921" dir="2700000" algn="ctr" rotWithShape="0">
                    <a:schemeClr val="bg2"/>
                  </a:outerShdw>
                </a:effectLst>
              </a14:hiddenEffects>
            </a:ext>
          </a:extLst>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Arial Narrow" charset="0"/>
              <a:ea typeface="ＭＳ Ｐゴシック" charset="0"/>
            </a:endParaRPr>
          </a:p>
        </p:txBody>
      </p:sp>
      <p:sp>
        <p:nvSpPr>
          <p:cNvPr id="13" name="Oval 12"/>
          <p:cNvSpPr/>
          <p:nvPr/>
        </p:nvSpPr>
        <p:spPr bwMode="auto">
          <a:xfrm>
            <a:off x="7086600" y="2101850"/>
            <a:ext cx="304800" cy="292100"/>
          </a:xfrm>
          <a:prstGeom prst="ellipse">
            <a:avLst/>
          </a:prstGeom>
          <a:solidFill>
            <a:schemeClr val="accent1"/>
          </a:solidFill>
          <a:ln w="9525" cap="flat" cmpd="sng" algn="ctr">
            <a:solidFill>
              <a:schemeClr val="tx1"/>
            </a:solidFill>
            <a:prstDash val="solid"/>
            <a:miter lim="800000"/>
            <a:headEnd type="none" w="med" len="med"/>
            <a:tailEnd type="none" w="med" len="med"/>
          </a:ln>
          <a:effectLst/>
          <a:extLst>
            <a:ext uri="{AF507438-7753-43e0-B8FC-AC1667EBCBE1}">
              <a14:hiddenEffects xmlns:a14="http://schemas.microsoft.com/office/drawing/2010/main" xmlns="">
                <a:effectLst>
                  <a:outerShdw blurRad="63500" dist="35921" dir="2700000" algn="ctr" rotWithShape="0">
                    <a:schemeClr val="bg2"/>
                  </a:outerShdw>
                </a:effectLst>
              </a14:hiddenEffects>
            </a:ext>
          </a:extLst>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Arial Narrow" charset="0"/>
              <a:ea typeface="ＭＳ Ｐゴシック" charset="0"/>
            </a:endParaRPr>
          </a:p>
        </p:txBody>
      </p:sp>
      <p:sp>
        <p:nvSpPr>
          <p:cNvPr id="14" name="Oval 13"/>
          <p:cNvSpPr/>
          <p:nvPr/>
        </p:nvSpPr>
        <p:spPr bwMode="auto">
          <a:xfrm>
            <a:off x="5549900" y="3206750"/>
            <a:ext cx="304800" cy="292100"/>
          </a:xfrm>
          <a:prstGeom prst="ellipse">
            <a:avLst/>
          </a:prstGeom>
          <a:solidFill>
            <a:schemeClr val="accent1"/>
          </a:solidFill>
          <a:ln w="9525" cap="flat" cmpd="sng" algn="ctr">
            <a:solidFill>
              <a:schemeClr val="tx1"/>
            </a:solidFill>
            <a:prstDash val="solid"/>
            <a:miter lim="800000"/>
            <a:headEnd type="none" w="med" len="med"/>
            <a:tailEnd type="none" w="med" len="med"/>
          </a:ln>
          <a:effectLst/>
          <a:extLst>
            <a:ext uri="{AF507438-7753-43e0-B8FC-AC1667EBCBE1}">
              <a14:hiddenEffects xmlns:a14="http://schemas.microsoft.com/office/drawing/2010/main" xmlns="">
                <a:effectLst>
                  <a:outerShdw blurRad="63500" dist="35921" dir="2700000" algn="ctr" rotWithShape="0">
                    <a:schemeClr val="bg2"/>
                  </a:outerShdw>
                </a:effectLst>
              </a14:hiddenEffects>
            </a:ext>
          </a:extLst>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Arial Narrow" charset="0"/>
              <a:ea typeface="ＭＳ Ｐゴシック" charset="0"/>
            </a:endParaRPr>
          </a:p>
        </p:txBody>
      </p:sp>
      <p:sp>
        <p:nvSpPr>
          <p:cNvPr id="15" name="Oval 14"/>
          <p:cNvSpPr/>
          <p:nvPr/>
        </p:nvSpPr>
        <p:spPr bwMode="auto">
          <a:xfrm>
            <a:off x="3873500" y="4337050"/>
            <a:ext cx="304800" cy="292100"/>
          </a:xfrm>
          <a:prstGeom prst="ellipse">
            <a:avLst/>
          </a:prstGeom>
          <a:solidFill>
            <a:schemeClr val="accent1"/>
          </a:solidFill>
          <a:ln w="9525" cap="flat" cmpd="sng" algn="ctr">
            <a:solidFill>
              <a:schemeClr val="tx1"/>
            </a:solidFill>
            <a:prstDash val="solid"/>
            <a:miter lim="800000"/>
            <a:headEnd type="none" w="med" len="med"/>
            <a:tailEnd type="none" w="med" len="med"/>
          </a:ln>
          <a:effectLst/>
          <a:extLst>
            <a:ext uri="{AF507438-7753-43e0-B8FC-AC1667EBCBE1}">
              <a14:hiddenEffects xmlns:a14="http://schemas.microsoft.com/office/drawing/2010/main" xmlns="">
                <a:effectLst>
                  <a:outerShdw blurRad="63500" dist="35921" dir="2700000" algn="ctr" rotWithShape="0">
                    <a:schemeClr val="bg2"/>
                  </a:outerShdw>
                </a:effectLst>
              </a14:hiddenEffects>
            </a:ext>
          </a:extLst>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Arial Narrow" charset="0"/>
              <a:ea typeface="ＭＳ Ｐゴシック" charset="0"/>
            </a:endParaRPr>
          </a:p>
        </p:txBody>
      </p:sp>
      <p:sp>
        <p:nvSpPr>
          <p:cNvPr id="16" name="Oval 15"/>
          <p:cNvSpPr/>
          <p:nvPr/>
        </p:nvSpPr>
        <p:spPr bwMode="auto">
          <a:xfrm>
            <a:off x="3898900" y="3206750"/>
            <a:ext cx="304800" cy="292100"/>
          </a:xfrm>
          <a:prstGeom prst="ellipse">
            <a:avLst/>
          </a:prstGeom>
          <a:solidFill>
            <a:schemeClr val="accent1"/>
          </a:solidFill>
          <a:ln w="9525" cap="flat" cmpd="sng" algn="ctr">
            <a:solidFill>
              <a:schemeClr val="tx1"/>
            </a:solidFill>
            <a:prstDash val="solid"/>
            <a:miter lim="800000"/>
            <a:headEnd type="none" w="med" len="med"/>
            <a:tailEnd type="none" w="med" len="med"/>
          </a:ln>
          <a:effectLst/>
          <a:extLst>
            <a:ext uri="{AF507438-7753-43e0-B8FC-AC1667EBCBE1}">
              <a14:hiddenEffects xmlns:a14="http://schemas.microsoft.com/office/drawing/2010/main" xmlns="">
                <a:effectLst>
                  <a:outerShdw blurRad="63500" dist="35921" dir="2700000" algn="ctr" rotWithShape="0">
                    <a:schemeClr val="bg2"/>
                  </a:outerShdw>
                </a:effectLst>
              </a14:hiddenEffects>
            </a:ext>
          </a:extLst>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Arial Narrow" charset="0"/>
              <a:ea typeface="ＭＳ Ｐゴシック" charset="0"/>
            </a:endParaRPr>
          </a:p>
        </p:txBody>
      </p:sp>
      <p:sp>
        <p:nvSpPr>
          <p:cNvPr id="17" name="Oval 16"/>
          <p:cNvSpPr/>
          <p:nvPr/>
        </p:nvSpPr>
        <p:spPr bwMode="auto">
          <a:xfrm>
            <a:off x="7086600" y="3149600"/>
            <a:ext cx="304800" cy="292100"/>
          </a:xfrm>
          <a:prstGeom prst="ellipse">
            <a:avLst/>
          </a:prstGeom>
          <a:solidFill>
            <a:schemeClr val="accent1"/>
          </a:solidFill>
          <a:ln w="9525" cap="flat" cmpd="sng" algn="ctr">
            <a:solidFill>
              <a:schemeClr val="tx1"/>
            </a:solidFill>
            <a:prstDash val="solid"/>
            <a:miter lim="800000"/>
            <a:headEnd type="none" w="med" len="med"/>
            <a:tailEnd type="none" w="med" len="med"/>
          </a:ln>
          <a:effectLst/>
          <a:extLst>
            <a:ext uri="{AF507438-7753-43e0-B8FC-AC1667EBCBE1}">
              <a14:hiddenEffects xmlns:a14="http://schemas.microsoft.com/office/drawing/2010/main" xmlns="">
                <a:effectLst>
                  <a:outerShdw blurRad="63500" dist="35921" dir="2700000" algn="ctr" rotWithShape="0">
                    <a:schemeClr val="bg2"/>
                  </a:outerShdw>
                </a:effectLst>
              </a14:hiddenEffects>
            </a:ext>
          </a:extLst>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Arial Narrow" charset="0"/>
              <a:ea typeface="ＭＳ Ｐゴシック" charset="0"/>
            </a:endParaRPr>
          </a:p>
        </p:txBody>
      </p:sp>
      <p:sp>
        <p:nvSpPr>
          <p:cNvPr id="18" name="Oval 17"/>
          <p:cNvSpPr/>
          <p:nvPr/>
        </p:nvSpPr>
        <p:spPr bwMode="auto">
          <a:xfrm>
            <a:off x="5549900" y="4292600"/>
            <a:ext cx="304800" cy="292100"/>
          </a:xfrm>
          <a:prstGeom prst="ellipse">
            <a:avLst/>
          </a:prstGeom>
          <a:solidFill>
            <a:schemeClr val="accent1"/>
          </a:solidFill>
          <a:ln w="9525" cap="flat" cmpd="sng" algn="ctr">
            <a:solidFill>
              <a:schemeClr val="tx1"/>
            </a:solidFill>
            <a:prstDash val="solid"/>
            <a:miter lim="800000"/>
            <a:headEnd type="none" w="med" len="med"/>
            <a:tailEnd type="none" w="med" len="med"/>
          </a:ln>
          <a:effectLst/>
          <a:extLst>
            <a:ext uri="{AF507438-7753-43e0-B8FC-AC1667EBCBE1}">
              <a14:hiddenEffects xmlns:a14="http://schemas.microsoft.com/office/drawing/2010/main" xmlns="">
                <a:effectLst>
                  <a:outerShdw blurRad="63500" dist="35921" dir="2700000" algn="ctr" rotWithShape="0">
                    <a:schemeClr val="bg2"/>
                  </a:outerShdw>
                </a:effectLst>
              </a14:hiddenEffects>
            </a:ext>
          </a:extLst>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Arial Narrow" charset="0"/>
              <a:ea typeface="ＭＳ Ｐゴシック" charset="0"/>
            </a:endParaRPr>
          </a:p>
        </p:txBody>
      </p:sp>
      <p:sp>
        <p:nvSpPr>
          <p:cNvPr id="19" name="Oval 18"/>
          <p:cNvSpPr/>
          <p:nvPr/>
        </p:nvSpPr>
        <p:spPr bwMode="auto">
          <a:xfrm>
            <a:off x="7086600" y="4305300"/>
            <a:ext cx="304800" cy="292100"/>
          </a:xfrm>
          <a:prstGeom prst="ellipse">
            <a:avLst/>
          </a:prstGeom>
          <a:solidFill>
            <a:schemeClr val="accent1"/>
          </a:solidFill>
          <a:ln w="9525" cap="flat" cmpd="sng" algn="ctr">
            <a:solidFill>
              <a:schemeClr val="tx1"/>
            </a:solidFill>
            <a:prstDash val="solid"/>
            <a:miter lim="800000"/>
            <a:headEnd type="none" w="med" len="med"/>
            <a:tailEnd type="none" w="med" len="med"/>
          </a:ln>
          <a:effectLst/>
          <a:extLst>
            <a:ext uri="{AF507438-7753-43e0-B8FC-AC1667EBCBE1}">
              <a14:hiddenEffects xmlns:a14="http://schemas.microsoft.com/office/drawing/2010/main" xmlns="">
                <a:effectLst>
                  <a:outerShdw blurRad="63500" dist="35921" dir="2700000" algn="ctr" rotWithShape="0">
                    <a:schemeClr val="bg2"/>
                  </a:outerShdw>
                </a:effectLst>
              </a14:hiddenEffects>
            </a:ext>
          </a:extLst>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Arial Narrow" charset="0"/>
              <a:ea typeface="ＭＳ Ｐゴシック" charset="0"/>
            </a:endParaRPr>
          </a:p>
        </p:txBody>
      </p:sp>
    </p:spTree>
    <p:extLst>
      <p:ext uri="{BB962C8B-B14F-4D97-AF65-F5344CB8AC3E}">
        <p14:creationId xmlns:p14="http://schemas.microsoft.com/office/powerpoint/2010/main" xmlns="" val="18707063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Activity – Black and white hats</a:t>
            </a:r>
            <a:endParaRPr lang="en-US" dirty="0"/>
          </a:p>
        </p:txBody>
      </p:sp>
      <p:sp>
        <p:nvSpPr>
          <p:cNvPr id="3" name="Content Placeholder 2"/>
          <p:cNvSpPr>
            <a:spLocks noGrp="1"/>
          </p:cNvSpPr>
          <p:nvPr>
            <p:ph idx="1"/>
          </p:nvPr>
        </p:nvSpPr>
        <p:spPr>
          <a:xfrm>
            <a:off x="1066800" y="1507205"/>
            <a:ext cx="2438400" cy="4114800"/>
          </a:xfrm>
        </p:spPr>
        <p:txBody>
          <a:bodyPr/>
          <a:lstStyle/>
          <a:p>
            <a:pPr marL="0" indent="0" algn="just">
              <a:buNone/>
            </a:pPr>
            <a:r>
              <a:rPr lang="en-US" sz="2000" dirty="0"/>
              <a:t>Here is a diagram of four men wearing hats. Two have black hats and two have white hats. They are buried up to their necks in sand and cannot turn around. The black rectangle is a solid wall. The men can only speak once they have deduced correctly the </a:t>
            </a:r>
            <a:r>
              <a:rPr lang="en-US" sz="2000" dirty="0" err="1"/>
              <a:t>colour</a:t>
            </a:r>
            <a:r>
              <a:rPr lang="en-US" sz="2000" dirty="0"/>
              <a:t> of their hat. Which man speaks first?</a:t>
            </a:r>
          </a:p>
          <a:p>
            <a:pPr marL="0" indent="0">
              <a:buNone/>
            </a:pPr>
            <a:endParaRPr lang="en-US" dirty="0"/>
          </a:p>
        </p:txBody>
      </p:sp>
      <p:grpSp>
        <p:nvGrpSpPr>
          <p:cNvPr id="4" name="Group 3"/>
          <p:cNvGrpSpPr>
            <a:grpSpLocks/>
          </p:cNvGrpSpPr>
          <p:nvPr/>
        </p:nvGrpSpPr>
        <p:grpSpPr bwMode="auto">
          <a:xfrm>
            <a:off x="3644900" y="2588417"/>
            <a:ext cx="5384800" cy="3190083"/>
            <a:chOff x="6" y="16"/>
            <a:chExt cx="6816" cy="3293"/>
          </a:xfrm>
        </p:grpSpPr>
        <p:grpSp>
          <p:nvGrpSpPr>
            <p:cNvPr id="5" name="Group 4"/>
            <p:cNvGrpSpPr>
              <a:grpSpLocks/>
            </p:cNvGrpSpPr>
            <p:nvPr/>
          </p:nvGrpSpPr>
          <p:grpSpPr bwMode="auto">
            <a:xfrm>
              <a:off x="640" y="1276"/>
              <a:ext cx="720" cy="720"/>
              <a:chOff x="640" y="1276"/>
              <a:chExt cx="720" cy="720"/>
            </a:xfrm>
          </p:grpSpPr>
          <p:sp>
            <p:nvSpPr>
              <p:cNvPr id="94" name="Freeform 93"/>
              <p:cNvSpPr>
                <a:spLocks/>
              </p:cNvSpPr>
              <p:nvPr/>
            </p:nvSpPr>
            <p:spPr bwMode="auto">
              <a:xfrm>
                <a:off x="640" y="1276"/>
                <a:ext cx="720" cy="720"/>
              </a:xfrm>
              <a:custGeom>
                <a:avLst/>
                <a:gdLst>
                  <a:gd name="T0" fmla="+- 0 1000 640"/>
                  <a:gd name="T1" fmla="*/ T0 w 720"/>
                  <a:gd name="T2" fmla="+- 0 1276 1276"/>
                  <a:gd name="T3" fmla="*/ 1276 h 720"/>
                  <a:gd name="T4" fmla="+- 0 914 640"/>
                  <a:gd name="T5" fmla="*/ T4 w 720"/>
                  <a:gd name="T6" fmla="+- 0 1286 1276"/>
                  <a:gd name="T7" fmla="*/ 1286 h 720"/>
                  <a:gd name="T8" fmla="+- 0 835 640"/>
                  <a:gd name="T9" fmla="*/ T8 w 720"/>
                  <a:gd name="T10" fmla="+- 0 1316 1276"/>
                  <a:gd name="T11" fmla="*/ 1316 h 720"/>
                  <a:gd name="T12" fmla="+- 0 766 640"/>
                  <a:gd name="T13" fmla="*/ T12 w 720"/>
                  <a:gd name="T14" fmla="+- 0 1363 1276"/>
                  <a:gd name="T15" fmla="*/ 1363 h 720"/>
                  <a:gd name="T16" fmla="+- 0 710 640"/>
                  <a:gd name="T17" fmla="*/ T16 w 720"/>
                  <a:gd name="T18" fmla="+- 0 1423 1276"/>
                  <a:gd name="T19" fmla="*/ 1423 h 720"/>
                  <a:gd name="T20" fmla="+- 0 669 640"/>
                  <a:gd name="T21" fmla="*/ T20 w 720"/>
                  <a:gd name="T22" fmla="+- 0 1496 1276"/>
                  <a:gd name="T23" fmla="*/ 1496 h 720"/>
                  <a:gd name="T24" fmla="+- 0 645 640"/>
                  <a:gd name="T25" fmla="*/ T24 w 720"/>
                  <a:gd name="T26" fmla="+- 0 1578 1276"/>
                  <a:gd name="T27" fmla="*/ 1578 h 720"/>
                  <a:gd name="T28" fmla="+- 0 640 640"/>
                  <a:gd name="T29" fmla="*/ T28 w 720"/>
                  <a:gd name="T30" fmla="+- 0 1636 1276"/>
                  <a:gd name="T31" fmla="*/ 1636 h 720"/>
                  <a:gd name="T32" fmla="+- 0 642 640"/>
                  <a:gd name="T33" fmla="*/ T32 w 720"/>
                  <a:gd name="T34" fmla="+- 0 1666 1276"/>
                  <a:gd name="T35" fmla="*/ 1666 h 720"/>
                  <a:gd name="T36" fmla="+- 0 659 640"/>
                  <a:gd name="T37" fmla="*/ T36 w 720"/>
                  <a:gd name="T38" fmla="+- 0 1750 1276"/>
                  <a:gd name="T39" fmla="*/ 1750 h 720"/>
                  <a:gd name="T40" fmla="+- 0 694 640"/>
                  <a:gd name="T41" fmla="*/ T40 w 720"/>
                  <a:gd name="T42" fmla="+- 0 1826 1276"/>
                  <a:gd name="T43" fmla="*/ 1826 h 720"/>
                  <a:gd name="T44" fmla="+- 0 746 640"/>
                  <a:gd name="T45" fmla="*/ T44 w 720"/>
                  <a:gd name="T46" fmla="+- 0 1891 1276"/>
                  <a:gd name="T47" fmla="*/ 1891 h 720"/>
                  <a:gd name="T48" fmla="+- 0 811 640"/>
                  <a:gd name="T49" fmla="*/ T48 w 720"/>
                  <a:gd name="T50" fmla="+- 0 1942 1276"/>
                  <a:gd name="T51" fmla="*/ 1942 h 720"/>
                  <a:gd name="T52" fmla="+- 0 887 640"/>
                  <a:gd name="T53" fmla="*/ T52 w 720"/>
                  <a:gd name="T54" fmla="+- 0 1978 1276"/>
                  <a:gd name="T55" fmla="*/ 1978 h 720"/>
                  <a:gd name="T56" fmla="+- 0 971 640"/>
                  <a:gd name="T57" fmla="*/ T56 w 720"/>
                  <a:gd name="T58" fmla="+- 0 1995 1276"/>
                  <a:gd name="T59" fmla="*/ 1995 h 720"/>
                  <a:gd name="T60" fmla="+- 0 1000 640"/>
                  <a:gd name="T61" fmla="*/ T60 w 720"/>
                  <a:gd name="T62" fmla="+- 0 1996 1276"/>
                  <a:gd name="T63" fmla="*/ 1996 h 720"/>
                  <a:gd name="T64" fmla="+- 0 1030 640"/>
                  <a:gd name="T65" fmla="*/ T64 w 720"/>
                  <a:gd name="T66" fmla="+- 0 1995 1276"/>
                  <a:gd name="T67" fmla="*/ 1995 h 720"/>
                  <a:gd name="T68" fmla="+- 0 1114 640"/>
                  <a:gd name="T69" fmla="*/ T68 w 720"/>
                  <a:gd name="T70" fmla="+- 0 1978 1276"/>
                  <a:gd name="T71" fmla="*/ 1978 h 720"/>
                  <a:gd name="T72" fmla="+- 0 1190 640"/>
                  <a:gd name="T73" fmla="*/ T72 w 720"/>
                  <a:gd name="T74" fmla="+- 0 1942 1276"/>
                  <a:gd name="T75" fmla="*/ 1942 h 720"/>
                  <a:gd name="T76" fmla="+- 0 1255 640"/>
                  <a:gd name="T77" fmla="*/ T76 w 720"/>
                  <a:gd name="T78" fmla="+- 0 1891 1276"/>
                  <a:gd name="T79" fmla="*/ 1891 h 720"/>
                  <a:gd name="T80" fmla="+- 0 1306 640"/>
                  <a:gd name="T81" fmla="*/ T80 w 720"/>
                  <a:gd name="T82" fmla="+- 0 1826 1276"/>
                  <a:gd name="T83" fmla="*/ 1826 h 720"/>
                  <a:gd name="T84" fmla="+- 0 1342 640"/>
                  <a:gd name="T85" fmla="*/ T84 w 720"/>
                  <a:gd name="T86" fmla="+- 0 1750 1276"/>
                  <a:gd name="T87" fmla="*/ 1750 h 720"/>
                  <a:gd name="T88" fmla="+- 0 1359 640"/>
                  <a:gd name="T89" fmla="*/ T88 w 720"/>
                  <a:gd name="T90" fmla="+- 0 1666 1276"/>
                  <a:gd name="T91" fmla="*/ 1666 h 720"/>
                  <a:gd name="T92" fmla="+- 0 1360 640"/>
                  <a:gd name="T93" fmla="*/ T92 w 720"/>
                  <a:gd name="T94" fmla="+- 0 1636 1276"/>
                  <a:gd name="T95" fmla="*/ 1636 h 720"/>
                  <a:gd name="T96" fmla="+- 0 1359 640"/>
                  <a:gd name="T97" fmla="*/ T96 w 720"/>
                  <a:gd name="T98" fmla="+- 0 1606 1276"/>
                  <a:gd name="T99" fmla="*/ 1606 h 720"/>
                  <a:gd name="T100" fmla="+- 0 1342 640"/>
                  <a:gd name="T101" fmla="*/ T100 w 720"/>
                  <a:gd name="T102" fmla="+- 0 1522 1276"/>
                  <a:gd name="T103" fmla="*/ 1522 h 720"/>
                  <a:gd name="T104" fmla="+- 0 1306 640"/>
                  <a:gd name="T105" fmla="*/ T104 w 720"/>
                  <a:gd name="T106" fmla="+- 0 1446 1276"/>
                  <a:gd name="T107" fmla="*/ 1446 h 720"/>
                  <a:gd name="T108" fmla="+- 0 1255 640"/>
                  <a:gd name="T109" fmla="*/ T108 w 720"/>
                  <a:gd name="T110" fmla="+- 0 1381 1276"/>
                  <a:gd name="T111" fmla="*/ 1381 h 720"/>
                  <a:gd name="T112" fmla="+- 0 1190 640"/>
                  <a:gd name="T113" fmla="*/ T112 w 720"/>
                  <a:gd name="T114" fmla="+- 0 1330 1276"/>
                  <a:gd name="T115" fmla="*/ 1330 h 720"/>
                  <a:gd name="T116" fmla="+- 0 1114 640"/>
                  <a:gd name="T117" fmla="*/ T116 w 720"/>
                  <a:gd name="T118" fmla="+- 0 1294 1276"/>
                  <a:gd name="T119" fmla="*/ 1294 h 720"/>
                  <a:gd name="T120" fmla="+- 0 1030 640"/>
                  <a:gd name="T121" fmla="*/ T120 w 720"/>
                  <a:gd name="T122" fmla="+- 0 1277 1276"/>
                  <a:gd name="T123" fmla="*/ 1277 h 720"/>
                  <a:gd name="T124" fmla="+- 0 1000 640"/>
                  <a:gd name="T125" fmla="*/ T124 w 720"/>
                  <a:gd name="T126" fmla="+- 0 1276 1276"/>
                  <a:gd name="T127" fmla="*/ 1276 h 720"/>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 ang="0">
                    <a:pos x="T117" y="T119"/>
                  </a:cxn>
                  <a:cxn ang="0">
                    <a:pos x="T121" y="T123"/>
                  </a:cxn>
                  <a:cxn ang="0">
                    <a:pos x="T125" y="T127"/>
                  </a:cxn>
                </a:cxnLst>
                <a:rect l="0" t="0" r="r" b="b"/>
                <a:pathLst>
                  <a:path w="720" h="720">
                    <a:moveTo>
                      <a:pt x="360" y="0"/>
                    </a:moveTo>
                    <a:lnTo>
                      <a:pt x="274" y="10"/>
                    </a:lnTo>
                    <a:lnTo>
                      <a:pt x="195" y="40"/>
                    </a:lnTo>
                    <a:lnTo>
                      <a:pt x="126" y="87"/>
                    </a:lnTo>
                    <a:lnTo>
                      <a:pt x="70" y="147"/>
                    </a:lnTo>
                    <a:lnTo>
                      <a:pt x="29" y="220"/>
                    </a:lnTo>
                    <a:lnTo>
                      <a:pt x="5" y="302"/>
                    </a:lnTo>
                    <a:lnTo>
                      <a:pt x="0" y="360"/>
                    </a:lnTo>
                    <a:lnTo>
                      <a:pt x="2" y="390"/>
                    </a:lnTo>
                    <a:lnTo>
                      <a:pt x="19" y="474"/>
                    </a:lnTo>
                    <a:lnTo>
                      <a:pt x="54" y="550"/>
                    </a:lnTo>
                    <a:lnTo>
                      <a:pt x="106" y="615"/>
                    </a:lnTo>
                    <a:lnTo>
                      <a:pt x="171" y="666"/>
                    </a:lnTo>
                    <a:lnTo>
                      <a:pt x="247" y="702"/>
                    </a:lnTo>
                    <a:lnTo>
                      <a:pt x="331" y="719"/>
                    </a:lnTo>
                    <a:lnTo>
                      <a:pt x="360" y="720"/>
                    </a:lnTo>
                    <a:lnTo>
                      <a:pt x="390" y="719"/>
                    </a:lnTo>
                    <a:lnTo>
                      <a:pt x="474" y="702"/>
                    </a:lnTo>
                    <a:lnTo>
                      <a:pt x="550" y="666"/>
                    </a:lnTo>
                    <a:lnTo>
                      <a:pt x="615" y="615"/>
                    </a:lnTo>
                    <a:lnTo>
                      <a:pt x="666" y="550"/>
                    </a:lnTo>
                    <a:lnTo>
                      <a:pt x="702" y="474"/>
                    </a:lnTo>
                    <a:lnTo>
                      <a:pt x="719" y="390"/>
                    </a:lnTo>
                    <a:lnTo>
                      <a:pt x="720" y="360"/>
                    </a:lnTo>
                    <a:lnTo>
                      <a:pt x="719" y="330"/>
                    </a:lnTo>
                    <a:lnTo>
                      <a:pt x="702" y="246"/>
                    </a:lnTo>
                    <a:lnTo>
                      <a:pt x="666" y="170"/>
                    </a:lnTo>
                    <a:lnTo>
                      <a:pt x="615" y="105"/>
                    </a:lnTo>
                    <a:lnTo>
                      <a:pt x="550" y="54"/>
                    </a:lnTo>
                    <a:lnTo>
                      <a:pt x="474" y="18"/>
                    </a:lnTo>
                    <a:lnTo>
                      <a:pt x="390" y="1"/>
                    </a:lnTo>
                    <a:lnTo>
                      <a:pt x="360" y="0"/>
                    </a:lnTo>
                    <a:close/>
                  </a:path>
                </a:pathLst>
              </a:custGeom>
              <a:solidFill>
                <a:srgbClr val="4F81BD"/>
              </a:solidFill>
              <a:ln>
                <a:noFill/>
              </a:ln>
              <a:extLst>
                <a:ext uri="{91240B29-F687-4f45-9708-019B960494DF}">
                  <a14:hiddenLine xmlns:a14="http://schemas.microsoft.com/office/drawing/2010/main" xmlns=""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grpSp>
        <p:grpSp>
          <p:nvGrpSpPr>
            <p:cNvPr id="6" name="Group 5"/>
            <p:cNvGrpSpPr>
              <a:grpSpLocks/>
            </p:cNvGrpSpPr>
            <p:nvPr/>
          </p:nvGrpSpPr>
          <p:grpSpPr bwMode="auto">
            <a:xfrm>
              <a:off x="640" y="1276"/>
              <a:ext cx="720" cy="720"/>
              <a:chOff x="640" y="1276"/>
              <a:chExt cx="720" cy="720"/>
            </a:xfrm>
          </p:grpSpPr>
          <p:sp>
            <p:nvSpPr>
              <p:cNvPr id="93" name="Freeform 92"/>
              <p:cNvSpPr>
                <a:spLocks/>
              </p:cNvSpPr>
              <p:nvPr/>
            </p:nvSpPr>
            <p:spPr bwMode="auto">
              <a:xfrm>
                <a:off x="640" y="1276"/>
                <a:ext cx="720" cy="720"/>
              </a:xfrm>
              <a:custGeom>
                <a:avLst/>
                <a:gdLst>
                  <a:gd name="T0" fmla="+- 0 1000 640"/>
                  <a:gd name="T1" fmla="*/ T0 w 720"/>
                  <a:gd name="T2" fmla="+- 0 1276 1276"/>
                  <a:gd name="T3" fmla="*/ 1276 h 720"/>
                  <a:gd name="T4" fmla="+- 0 914 640"/>
                  <a:gd name="T5" fmla="*/ T4 w 720"/>
                  <a:gd name="T6" fmla="+- 0 1286 1276"/>
                  <a:gd name="T7" fmla="*/ 1286 h 720"/>
                  <a:gd name="T8" fmla="+- 0 835 640"/>
                  <a:gd name="T9" fmla="*/ T8 w 720"/>
                  <a:gd name="T10" fmla="+- 0 1316 1276"/>
                  <a:gd name="T11" fmla="*/ 1316 h 720"/>
                  <a:gd name="T12" fmla="+- 0 766 640"/>
                  <a:gd name="T13" fmla="*/ T12 w 720"/>
                  <a:gd name="T14" fmla="+- 0 1363 1276"/>
                  <a:gd name="T15" fmla="*/ 1363 h 720"/>
                  <a:gd name="T16" fmla="+- 0 710 640"/>
                  <a:gd name="T17" fmla="*/ T16 w 720"/>
                  <a:gd name="T18" fmla="+- 0 1423 1276"/>
                  <a:gd name="T19" fmla="*/ 1423 h 720"/>
                  <a:gd name="T20" fmla="+- 0 669 640"/>
                  <a:gd name="T21" fmla="*/ T20 w 720"/>
                  <a:gd name="T22" fmla="+- 0 1496 1276"/>
                  <a:gd name="T23" fmla="*/ 1496 h 720"/>
                  <a:gd name="T24" fmla="+- 0 645 640"/>
                  <a:gd name="T25" fmla="*/ T24 w 720"/>
                  <a:gd name="T26" fmla="+- 0 1578 1276"/>
                  <a:gd name="T27" fmla="*/ 1578 h 720"/>
                  <a:gd name="T28" fmla="+- 0 640 640"/>
                  <a:gd name="T29" fmla="*/ T28 w 720"/>
                  <a:gd name="T30" fmla="+- 0 1636 1276"/>
                  <a:gd name="T31" fmla="*/ 1636 h 720"/>
                  <a:gd name="T32" fmla="+- 0 642 640"/>
                  <a:gd name="T33" fmla="*/ T32 w 720"/>
                  <a:gd name="T34" fmla="+- 0 1666 1276"/>
                  <a:gd name="T35" fmla="*/ 1666 h 720"/>
                  <a:gd name="T36" fmla="+- 0 659 640"/>
                  <a:gd name="T37" fmla="*/ T36 w 720"/>
                  <a:gd name="T38" fmla="+- 0 1750 1276"/>
                  <a:gd name="T39" fmla="*/ 1750 h 720"/>
                  <a:gd name="T40" fmla="+- 0 694 640"/>
                  <a:gd name="T41" fmla="*/ T40 w 720"/>
                  <a:gd name="T42" fmla="+- 0 1826 1276"/>
                  <a:gd name="T43" fmla="*/ 1826 h 720"/>
                  <a:gd name="T44" fmla="+- 0 746 640"/>
                  <a:gd name="T45" fmla="*/ T44 w 720"/>
                  <a:gd name="T46" fmla="+- 0 1891 1276"/>
                  <a:gd name="T47" fmla="*/ 1891 h 720"/>
                  <a:gd name="T48" fmla="+- 0 811 640"/>
                  <a:gd name="T49" fmla="*/ T48 w 720"/>
                  <a:gd name="T50" fmla="+- 0 1942 1276"/>
                  <a:gd name="T51" fmla="*/ 1942 h 720"/>
                  <a:gd name="T52" fmla="+- 0 887 640"/>
                  <a:gd name="T53" fmla="*/ T52 w 720"/>
                  <a:gd name="T54" fmla="+- 0 1978 1276"/>
                  <a:gd name="T55" fmla="*/ 1978 h 720"/>
                  <a:gd name="T56" fmla="+- 0 971 640"/>
                  <a:gd name="T57" fmla="*/ T56 w 720"/>
                  <a:gd name="T58" fmla="+- 0 1995 1276"/>
                  <a:gd name="T59" fmla="*/ 1995 h 720"/>
                  <a:gd name="T60" fmla="+- 0 1000 640"/>
                  <a:gd name="T61" fmla="*/ T60 w 720"/>
                  <a:gd name="T62" fmla="+- 0 1996 1276"/>
                  <a:gd name="T63" fmla="*/ 1996 h 720"/>
                  <a:gd name="T64" fmla="+- 0 1030 640"/>
                  <a:gd name="T65" fmla="*/ T64 w 720"/>
                  <a:gd name="T66" fmla="+- 0 1995 1276"/>
                  <a:gd name="T67" fmla="*/ 1995 h 720"/>
                  <a:gd name="T68" fmla="+- 0 1114 640"/>
                  <a:gd name="T69" fmla="*/ T68 w 720"/>
                  <a:gd name="T70" fmla="+- 0 1978 1276"/>
                  <a:gd name="T71" fmla="*/ 1978 h 720"/>
                  <a:gd name="T72" fmla="+- 0 1190 640"/>
                  <a:gd name="T73" fmla="*/ T72 w 720"/>
                  <a:gd name="T74" fmla="+- 0 1942 1276"/>
                  <a:gd name="T75" fmla="*/ 1942 h 720"/>
                  <a:gd name="T76" fmla="+- 0 1255 640"/>
                  <a:gd name="T77" fmla="*/ T76 w 720"/>
                  <a:gd name="T78" fmla="+- 0 1891 1276"/>
                  <a:gd name="T79" fmla="*/ 1891 h 720"/>
                  <a:gd name="T80" fmla="+- 0 1306 640"/>
                  <a:gd name="T81" fmla="*/ T80 w 720"/>
                  <a:gd name="T82" fmla="+- 0 1826 1276"/>
                  <a:gd name="T83" fmla="*/ 1826 h 720"/>
                  <a:gd name="T84" fmla="+- 0 1342 640"/>
                  <a:gd name="T85" fmla="*/ T84 w 720"/>
                  <a:gd name="T86" fmla="+- 0 1750 1276"/>
                  <a:gd name="T87" fmla="*/ 1750 h 720"/>
                  <a:gd name="T88" fmla="+- 0 1359 640"/>
                  <a:gd name="T89" fmla="*/ T88 w 720"/>
                  <a:gd name="T90" fmla="+- 0 1666 1276"/>
                  <a:gd name="T91" fmla="*/ 1666 h 720"/>
                  <a:gd name="T92" fmla="+- 0 1360 640"/>
                  <a:gd name="T93" fmla="*/ T92 w 720"/>
                  <a:gd name="T94" fmla="+- 0 1636 1276"/>
                  <a:gd name="T95" fmla="*/ 1636 h 720"/>
                  <a:gd name="T96" fmla="+- 0 1359 640"/>
                  <a:gd name="T97" fmla="*/ T96 w 720"/>
                  <a:gd name="T98" fmla="+- 0 1606 1276"/>
                  <a:gd name="T99" fmla="*/ 1606 h 720"/>
                  <a:gd name="T100" fmla="+- 0 1342 640"/>
                  <a:gd name="T101" fmla="*/ T100 w 720"/>
                  <a:gd name="T102" fmla="+- 0 1522 1276"/>
                  <a:gd name="T103" fmla="*/ 1522 h 720"/>
                  <a:gd name="T104" fmla="+- 0 1306 640"/>
                  <a:gd name="T105" fmla="*/ T104 w 720"/>
                  <a:gd name="T106" fmla="+- 0 1446 1276"/>
                  <a:gd name="T107" fmla="*/ 1446 h 720"/>
                  <a:gd name="T108" fmla="+- 0 1255 640"/>
                  <a:gd name="T109" fmla="*/ T108 w 720"/>
                  <a:gd name="T110" fmla="+- 0 1381 1276"/>
                  <a:gd name="T111" fmla="*/ 1381 h 720"/>
                  <a:gd name="T112" fmla="+- 0 1190 640"/>
                  <a:gd name="T113" fmla="*/ T112 w 720"/>
                  <a:gd name="T114" fmla="+- 0 1330 1276"/>
                  <a:gd name="T115" fmla="*/ 1330 h 720"/>
                  <a:gd name="T116" fmla="+- 0 1114 640"/>
                  <a:gd name="T117" fmla="*/ T116 w 720"/>
                  <a:gd name="T118" fmla="+- 0 1294 1276"/>
                  <a:gd name="T119" fmla="*/ 1294 h 720"/>
                  <a:gd name="T120" fmla="+- 0 1030 640"/>
                  <a:gd name="T121" fmla="*/ T120 w 720"/>
                  <a:gd name="T122" fmla="+- 0 1277 1276"/>
                  <a:gd name="T123" fmla="*/ 1277 h 720"/>
                  <a:gd name="T124" fmla="+- 0 1000 640"/>
                  <a:gd name="T125" fmla="*/ T124 w 720"/>
                  <a:gd name="T126" fmla="+- 0 1276 1276"/>
                  <a:gd name="T127" fmla="*/ 1276 h 720"/>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 ang="0">
                    <a:pos x="T117" y="T119"/>
                  </a:cxn>
                  <a:cxn ang="0">
                    <a:pos x="T121" y="T123"/>
                  </a:cxn>
                  <a:cxn ang="0">
                    <a:pos x="T125" y="T127"/>
                  </a:cxn>
                </a:cxnLst>
                <a:rect l="0" t="0" r="r" b="b"/>
                <a:pathLst>
                  <a:path w="720" h="720">
                    <a:moveTo>
                      <a:pt x="360" y="0"/>
                    </a:moveTo>
                    <a:lnTo>
                      <a:pt x="274" y="10"/>
                    </a:lnTo>
                    <a:lnTo>
                      <a:pt x="195" y="40"/>
                    </a:lnTo>
                    <a:lnTo>
                      <a:pt x="126" y="87"/>
                    </a:lnTo>
                    <a:lnTo>
                      <a:pt x="70" y="147"/>
                    </a:lnTo>
                    <a:lnTo>
                      <a:pt x="29" y="220"/>
                    </a:lnTo>
                    <a:lnTo>
                      <a:pt x="5" y="302"/>
                    </a:lnTo>
                    <a:lnTo>
                      <a:pt x="0" y="360"/>
                    </a:lnTo>
                    <a:lnTo>
                      <a:pt x="2" y="390"/>
                    </a:lnTo>
                    <a:lnTo>
                      <a:pt x="19" y="474"/>
                    </a:lnTo>
                    <a:lnTo>
                      <a:pt x="54" y="550"/>
                    </a:lnTo>
                    <a:lnTo>
                      <a:pt x="106" y="615"/>
                    </a:lnTo>
                    <a:lnTo>
                      <a:pt x="171" y="666"/>
                    </a:lnTo>
                    <a:lnTo>
                      <a:pt x="247" y="702"/>
                    </a:lnTo>
                    <a:lnTo>
                      <a:pt x="331" y="719"/>
                    </a:lnTo>
                    <a:lnTo>
                      <a:pt x="360" y="720"/>
                    </a:lnTo>
                    <a:lnTo>
                      <a:pt x="390" y="719"/>
                    </a:lnTo>
                    <a:lnTo>
                      <a:pt x="474" y="702"/>
                    </a:lnTo>
                    <a:lnTo>
                      <a:pt x="550" y="666"/>
                    </a:lnTo>
                    <a:lnTo>
                      <a:pt x="615" y="615"/>
                    </a:lnTo>
                    <a:lnTo>
                      <a:pt x="666" y="550"/>
                    </a:lnTo>
                    <a:lnTo>
                      <a:pt x="702" y="474"/>
                    </a:lnTo>
                    <a:lnTo>
                      <a:pt x="719" y="390"/>
                    </a:lnTo>
                    <a:lnTo>
                      <a:pt x="720" y="360"/>
                    </a:lnTo>
                    <a:lnTo>
                      <a:pt x="719" y="330"/>
                    </a:lnTo>
                    <a:lnTo>
                      <a:pt x="702" y="246"/>
                    </a:lnTo>
                    <a:lnTo>
                      <a:pt x="666" y="170"/>
                    </a:lnTo>
                    <a:lnTo>
                      <a:pt x="615" y="105"/>
                    </a:lnTo>
                    <a:lnTo>
                      <a:pt x="550" y="54"/>
                    </a:lnTo>
                    <a:lnTo>
                      <a:pt x="474" y="18"/>
                    </a:lnTo>
                    <a:lnTo>
                      <a:pt x="390" y="1"/>
                    </a:lnTo>
                    <a:lnTo>
                      <a:pt x="360" y="0"/>
                    </a:lnTo>
                    <a:close/>
                  </a:path>
                </a:pathLst>
              </a:custGeom>
              <a:noFill/>
              <a:ln w="20320">
                <a:solidFill>
                  <a:srgbClr val="385D8A"/>
                </a:solidFill>
                <a:round/>
                <a:headEnd/>
                <a:tailEnd/>
              </a:ln>
              <a:extLst>
                <a:ext uri="{909E8E84-426E-40dd-AFC4-6F175D3DCCD1}">
                  <a14:hiddenFill xmlns:a14="http://schemas.microsoft.com/office/drawing/2010/main" xmlns="">
                    <a:solidFill>
                      <a:srgbClr val="FFFFFF"/>
                    </a:solidFill>
                  </a14:hiddenFill>
                </a:ext>
              </a:extLst>
            </p:spPr>
            <p:txBody>
              <a:bodyPr rot="0" vert="horz" wrap="square" lIns="91440" tIns="45720" rIns="91440" bIns="45720" anchor="t" anchorCtr="0" upright="1">
                <a:noAutofit/>
              </a:bodyPr>
              <a:lstStyle/>
              <a:p>
                <a:endParaRPr lang="en-US"/>
              </a:p>
            </p:txBody>
          </p:sp>
        </p:grpSp>
        <p:grpSp>
          <p:nvGrpSpPr>
            <p:cNvPr id="7" name="Group 6"/>
            <p:cNvGrpSpPr>
              <a:grpSpLocks/>
            </p:cNvGrpSpPr>
            <p:nvPr/>
          </p:nvGrpSpPr>
          <p:grpSpPr bwMode="auto">
            <a:xfrm>
              <a:off x="820" y="1906"/>
              <a:ext cx="360" cy="360"/>
              <a:chOff x="820" y="1906"/>
              <a:chExt cx="360" cy="360"/>
            </a:xfrm>
          </p:grpSpPr>
          <p:sp>
            <p:nvSpPr>
              <p:cNvPr id="92" name="Freeform 91"/>
              <p:cNvSpPr>
                <a:spLocks/>
              </p:cNvSpPr>
              <p:nvPr/>
            </p:nvSpPr>
            <p:spPr bwMode="auto">
              <a:xfrm>
                <a:off x="820" y="1906"/>
                <a:ext cx="360" cy="360"/>
              </a:xfrm>
              <a:custGeom>
                <a:avLst/>
                <a:gdLst>
                  <a:gd name="T0" fmla="+- 0 820 820"/>
                  <a:gd name="T1" fmla="*/ T0 w 360"/>
                  <a:gd name="T2" fmla="+- 0 2266 1906"/>
                  <a:gd name="T3" fmla="*/ 2266 h 360"/>
                  <a:gd name="T4" fmla="+- 0 1180 820"/>
                  <a:gd name="T5" fmla="*/ T4 w 360"/>
                  <a:gd name="T6" fmla="+- 0 2266 1906"/>
                  <a:gd name="T7" fmla="*/ 2266 h 360"/>
                  <a:gd name="T8" fmla="+- 0 1180 820"/>
                  <a:gd name="T9" fmla="*/ T8 w 360"/>
                  <a:gd name="T10" fmla="+- 0 1906 1906"/>
                  <a:gd name="T11" fmla="*/ 1906 h 360"/>
                  <a:gd name="T12" fmla="+- 0 820 820"/>
                  <a:gd name="T13" fmla="*/ T12 w 360"/>
                  <a:gd name="T14" fmla="+- 0 1906 1906"/>
                  <a:gd name="T15" fmla="*/ 1906 h 360"/>
                  <a:gd name="T16" fmla="+- 0 820 820"/>
                  <a:gd name="T17" fmla="*/ T16 w 360"/>
                  <a:gd name="T18" fmla="+- 0 2266 1906"/>
                  <a:gd name="T19" fmla="*/ 2266 h 360"/>
                </a:gdLst>
                <a:ahLst/>
                <a:cxnLst>
                  <a:cxn ang="0">
                    <a:pos x="T1" y="T3"/>
                  </a:cxn>
                  <a:cxn ang="0">
                    <a:pos x="T5" y="T7"/>
                  </a:cxn>
                  <a:cxn ang="0">
                    <a:pos x="T9" y="T11"/>
                  </a:cxn>
                  <a:cxn ang="0">
                    <a:pos x="T13" y="T15"/>
                  </a:cxn>
                  <a:cxn ang="0">
                    <a:pos x="T17" y="T19"/>
                  </a:cxn>
                </a:cxnLst>
                <a:rect l="0" t="0" r="r" b="b"/>
                <a:pathLst>
                  <a:path w="360" h="360">
                    <a:moveTo>
                      <a:pt x="0" y="360"/>
                    </a:moveTo>
                    <a:lnTo>
                      <a:pt x="360" y="360"/>
                    </a:lnTo>
                    <a:lnTo>
                      <a:pt x="360" y="0"/>
                    </a:lnTo>
                    <a:lnTo>
                      <a:pt x="0" y="0"/>
                    </a:lnTo>
                    <a:lnTo>
                      <a:pt x="0" y="360"/>
                    </a:lnTo>
                    <a:close/>
                  </a:path>
                </a:pathLst>
              </a:custGeom>
              <a:solidFill>
                <a:srgbClr val="4F81BD"/>
              </a:solidFill>
              <a:ln>
                <a:noFill/>
              </a:ln>
              <a:extLst>
                <a:ext uri="{91240B29-F687-4f45-9708-019B960494DF}">
                  <a14:hiddenLine xmlns:a14="http://schemas.microsoft.com/office/drawing/2010/main" xmlns=""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grpSp>
        <p:grpSp>
          <p:nvGrpSpPr>
            <p:cNvPr id="8" name="Group 7"/>
            <p:cNvGrpSpPr>
              <a:grpSpLocks/>
            </p:cNvGrpSpPr>
            <p:nvPr/>
          </p:nvGrpSpPr>
          <p:grpSpPr bwMode="auto">
            <a:xfrm>
              <a:off x="820" y="1906"/>
              <a:ext cx="360" cy="360"/>
              <a:chOff x="820" y="1906"/>
              <a:chExt cx="360" cy="360"/>
            </a:xfrm>
          </p:grpSpPr>
          <p:sp>
            <p:nvSpPr>
              <p:cNvPr id="91" name="Freeform 90"/>
              <p:cNvSpPr>
                <a:spLocks/>
              </p:cNvSpPr>
              <p:nvPr/>
            </p:nvSpPr>
            <p:spPr bwMode="auto">
              <a:xfrm>
                <a:off x="820" y="1906"/>
                <a:ext cx="360" cy="360"/>
              </a:xfrm>
              <a:custGeom>
                <a:avLst/>
                <a:gdLst>
                  <a:gd name="T0" fmla="+- 0 820 820"/>
                  <a:gd name="T1" fmla="*/ T0 w 360"/>
                  <a:gd name="T2" fmla="+- 0 2266 1906"/>
                  <a:gd name="T3" fmla="*/ 2266 h 360"/>
                  <a:gd name="T4" fmla="+- 0 1180 820"/>
                  <a:gd name="T5" fmla="*/ T4 w 360"/>
                  <a:gd name="T6" fmla="+- 0 2266 1906"/>
                  <a:gd name="T7" fmla="*/ 2266 h 360"/>
                  <a:gd name="T8" fmla="+- 0 1180 820"/>
                  <a:gd name="T9" fmla="*/ T8 w 360"/>
                  <a:gd name="T10" fmla="+- 0 1906 1906"/>
                  <a:gd name="T11" fmla="*/ 1906 h 360"/>
                  <a:gd name="T12" fmla="+- 0 820 820"/>
                  <a:gd name="T13" fmla="*/ T12 w 360"/>
                  <a:gd name="T14" fmla="+- 0 1906 1906"/>
                  <a:gd name="T15" fmla="*/ 1906 h 360"/>
                  <a:gd name="T16" fmla="+- 0 820 820"/>
                  <a:gd name="T17" fmla="*/ T16 w 360"/>
                  <a:gd name="T18" fmla="+- 0 2266 1906"/>
                  <a:gd name="T19" fmla="*/ 2266 h 360"/>
                </a:gdLst>
                <a:ahLst/>
                <a:cxnLst>
                  <a:cxn ang="0">
                    <a:pos x="T1" y="T3"/>
                  </a:cxn>
                  <a:cxn ang="0">
                    <a:pos x="T5" y="T7"/>
                  </a:cxn>
                  <a:cxn ang="0">
                    <a:pos x="T9" y="T11"/>
                  </a:cxn>
                  <a:cxn ang="0">
                    <a:pos x="T13" y="T15"/>
                  </a:cxn>
                  <a:cxn ang="0">
                    <a:pos x="T17" y="T19"/>
                  </a:cxn>
                </a:cxnLst>
                <a:rect l="0" t="0" r="r" b="b"/>
                <a:pathLst>
                  <a:path w="360" h="360">
                    <a:moveTo>
                      <a:pt x="0" y="360"/>
                    </a:moveTo>
                    <a:lnTo>
                      <a:pt x="360" y="360"/>
                    </a:lnTo>
                    <a:lnTo>
                      <a:pt x="360" y="0"/>
                    </a:lnTo>
                    <a:lnTo>
                      <a:pt x="0" y="0"/>
                    </a:lnTo>
                    <a:lnTo>
                      <a:pt x="0" y="360"/>
                    </a:lnTo>
                    <a:close/>
                  </a:path>
                </a:pathLst>
              </a:custGeom>
              <a:noFill/>
              <a:ln w="20320">
                <a:solidFill>
                  <a:srgbClr val="385D8A"/>
                </a:solidFill>
                <a:round/>
                <a:headEnd/>
                <a:tailEnd/>
              </a:ln>
              <a:extLst>
                <a:ext uri="{909E8E84-426E-40dd-AFC4-6F175D3DCCD1}">
                  <a14:hiddenFill xmlns:a14="http://schemas.microsoft.com/office/drawing/2010/main" xmlns="">
                    <a:solidFill>
                      <a:srgbClr val="FFFFFF"/>
                    </a:solidFill>
                  </a14:hiddenFill>
                </a:ext>
              </a:extLst>
            </p:spPr>
            <p:txBody>
              <a:bodyPr rot="0" vert="horz" wrap="square" lIns="91440" tIns="45720" rIns="91440" bIns="45720" anchor="t" anchorCtr="0" upright="1">
                <a:noAutofit/>
              </a:bodyPr>
              <a:lstStyle/>
              <a:p>
                <a:endParaRPr lang="en-US"/>
              </a:p>
            </p:txBody>
          </p:sp>
        </p:grpSp>
        <p:grpSp>
          <p:nvGrpSpPr>
            <p:cNvPr id="9" name="Group 8"/>
            <p:cNvGrpSpPr>
              <a:grpSpLocks/>
            </p:cNvGrpSpPr>
            <p:nvPr/>
          </p:nvGrpSpPr>
          <p:grpSpPr bwMode="auto">
            <a:xfrm>
              <a:off x="1271" y="1546"/>
              <a:ext cx="178" cy="179"/>
              <a:chOff x="1271" y="1546"/>
              <a:chExt cx="178" cy="179"/>
            </a:xfrm>
          </p:grpSpPr>
          <p:sp>
            <p:nvSpPr>
              <p:cNvPr id="90" name="Freeform 89"/>
              <p:cNvSpPr>
                <a:spLocks/>
              </p:cNvSpPr>
              <p:nvPr/>
            </p:nvSpPr>
            <p:spPr bwMode="auto">
              <a:xfrm>
                <a:off x="1271" y="1546"/>
                <a:ext cx="178" cy="179"/>
              </a:xfrm>
              <a:custGeom>
                <a:avLst/>
                <a:gdLst>
                  <a:gd name="T0" fmla="+- 0 1361 1271"/>
                  <a:gd name="T1" fmla="*/ T0 w 178"/>
                  <a:gd name="T2" fmla="+- 0 1546 1546"/>
                  <a:gd name="T3" fmla="*/ 1546 h 179"/>
                  <a:gd name="T4" fmla="+- 0 1300 1271"/>
                  <a:gd name="T5" fmla="*/ T4 w 178"/>
                  <a:gd name="T6" fmla="+- 0 1569 1546"/>
                  <a:gd name="T7" fmla="*/ 1569 h 179"/>
                  <a:gd name="T8" fmla="+- 0 1271 1271"/>
                  <a:gd name="T9" fmla="*/ T8 w 178"/>
                  <a:gd name="T10" fmla="+- 0 1627 1546"/>
                  <a:gd name="T11" fmla="*/ 1627 h 179"/>
                  <a:gd name="T12" fmla="+- 0 1274 1271"/>
                  <a:gd name="T13" fmla="*/ T12 w 178"/>
                  <a:gd name="T14" fmla="+- 0 1652 1546"/>
                  <a:gd name="T15" fmla="*/ 1652 h 179"/>
                  <a:gd name="T16" fmla="+- 0 1308 1271"/>
                  <a:gd name="T17" fmla="*/ T16 w 178"/>
                  <a:gd name="T18" fmla="+- 0 1708 1546"/>
                  <a:gd name="T19" fmla="*/ 1708 h 179"/>
                  <a:gd name="T20" fmla="+- 0 1346 1271"/>
                  <a:gd name="T21" fmla="*/ T20 w 178"/>
                  <a:gd name="T22" fmla="+- 0 1724 1546"/>
                  <a:gd name="T23" fmla="*/ 1724 h 179"/>
                  <a:gd name="T24" fmla="+- 0 1372 1271"/>
                  <a:gd name="T25" fmla="*/ T24 w 178"/>
                  <a:gd name="T26" fmla="+- 0 1722 1546"/>
                  <a:gd name="T27" fmla="*/ 1722 h 179"/>
                  <a:gd name="T28" fmla="+- 0 1430 1271"/>
                  <a:gd name="T29" fmla="*/ T28 w 178"/>
                  <a:gd name="T30" fmla="+- 0 1691 1546"/>
                  <a:gd name="T31" fmla="*/ 1691 h 179"/>
                  <a:gd name="T32" fmla="+- 0 1449 1271"/>
                  <a:gd name="T33" fmla="*/ T32 w 178"/>
                  <a:gd name="T34" fmla="+- 0 1655 1546"/>
                  <a:gd name="T35" fmla="*/ 1655 h 179"/>
                  <a:gd name="T36" fmla="+- 0 1447 1271"/>
                  <a:gd name="T37" fmla="*/ T36 w 178"/>
                  <a:gd name="T38" fmla="+- 0 1628 1546"/>
                  <a:gd name="T39" fmla="*/ 1628 h 179"/>
                  <a:gd name="T40" fmla="+- 0 1418 1271"/>
                  <a:gd name="T41" fmla="*/ T40 w 178"/>
                  <a:gd name="T42" fmla="+- 0 1568 1546"/>
                  <a:gd name="T43" fmla="*/ 1568 h 179"/>
                  <a:gd name="T44" fmla="+- 0 1361 1271"/>
                  <a:gd name="T45" fmla="*/ T44 w 178"/>
                  <a:gd name="T46" fmla="+- 0 1546 1546"/>
                  <a:gd name="T47" fmla="*/ 1546 h 179"/>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Lst>
                <a:rect l="0" t="0" r="r" b="b"/>
                <a:pathLst>
                  <a:path w="178" h="179">
                    <a:moveTo>
                      <a:pt x="90" y="0"/>
                    </a:moveTo>
                    <a:lnTo>
                      <a:pt x="29" y="23"/>
                    </a:lnTo>
                    <a:lnTo>
                      <a:pt x="0" y="81"/>
                    </a:lnTo>
                    <a:lnTo>
                      <a:pt x="3" y="106"/>
                    </a:lnTo>
                    <a:lnTo>
                      <a:pt x="37" y="162"/>
                    </a:lnTo>
                    <a:lnTo>
                      <a:pt x="75" y="178"/>
                    </a:lnTo>
                    <a:lnTo>
                      <a:pt x="101" y="176"/>
                    </a:lnTo>
                    <a:lnTo>
                      <a:pt x="159" y="145"/>
                    </a:lnTo>
                    <a:lnTo>
                      <a:pt x="178" y="109"/>
                    </a:lnTo>
                    <a:lnTo>
                      <a:pt x="176" y="82"/>
                    </a:lnTo>
                    <a:lnTo>
                      <a:pt x="147" y="22"/>
                    </a:lnTo>
                    <a:lnTo>
                      <a:pt x="90" y="0"/>
                    </a:lnTo>
                    <a:close/>
                  </a:path>
                </a:pathLst>
              </a:custGeom>
              <a:solidFill>
                <a:srgbClr val="4F81BD"/>
              </a:solidFill>
              <a:ln>
                <a:noFill/>
              </a:ln>
              <a:extLst>
                <a:ext uri="{91240B29-F687-4f45-9708-019B960494DF}">
                  <a14:hiddenLine xmlns:a14="http://schemas.microsoft.com/office/drawing/2010/main" xmlns=""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grpSp>
        <p:grpSp>
          <p:nvGrpSpPr>
            <p:cNvPr id="10" name="Group 9"/>
            <p:cNvGrpSpPr>
              <a:grpSpLocks/>
            </p:cNvGrpSpPr>
            <p:nvPr/>
          </p:nvGrpSpPr>
          <p:grpSpPr bwMode="auto">
            <a:xfrm>
              <a:off x="1271" y="1546"/>
              <a:ext cx="178" cy="179"/>
              <a:chOff x="1271" y="1546"/>
              <a:chExt cx="178" cy="179"/>
            </a:xfrm>
          </p:grpSpPr>
          <p:sp>
            <p:nvSpPr>
              <p:cNvPr id="89" name="Freeform 88"/>
              <p:cNvSpPr>
                <a:spLocks/>
              </p:cNvSpPr>
              <p:nvPr/>
            </p:nvSpPr>
            <p:spPr bwMode="auto">
              <a:xfrm>
                <a:off x="1271" y="1546"/>
                <a:ext cx="178" cy="179"/>
              </a:xfrm>
              <a:custGeom>
                <a:avLst/>
                <a:gdLst>
                  <a:gd name="T0" fmla="+- 0 1361 1271"/>
                  <a:gd name="T1" fmla="*/ T0 w 178"/>
                  <a:gd name="T2" fmla="+- 0 1546 1546"/>
                  <a:gd name="T3" fmla="*/ 1546 h 179"/>
                  <a:gd name="T4" fmla="+- 0 1300 1271"/>
                  <a:gd name="T5" fmla="*/ T4 w 178"/>
                  <a:gd name="T6" fmla="+- 0 1569 1546"/>
                  <a:gd name="T7" fmla="*/ 1569 h 179"/>
                  <a:gd name="T8" fmla="+- 0 1271 1271"/>
                  <a:gd name="T9" fmla="*/ T8 w 178"/>
                  <a:gd name="T10" fmla="+- 0 1627 1546"/>
                  <a:gd name="T11" fmla="*/ 1627 h 179"/>
                  <a:gd name="T12" fmla="+- 0 1274 1271"/>
                  <a:gd name="T13" fmla="*/ T12 w 178"/>
                  <a:gd name="T14" fmla="+- 0 1652 1546"/>
                  <a:gd name="T15" fmla="*/ 1652 h 179"/>
                  <a:gd name="T16" fmla="+- 0 1308 1271"/>
                  <a:gd name="T17" fmla="*/ T16 w 178"/>
                  <a:gd name="T18" fmla="+- 0 1708 1546"/>
                  <a:gd name="T19" fmla="*/ 1708 h 179"/>
                  <a:gd name="T20" fmla="+- 0 1346 1271"/>
                  <a:gd name="T21" fmla="*/ T20 w 178"/>
                  <a:gd name="T22" fmla="+- 0 1724 1546"/>
                  <a:gd name="T23" fmla="*/ 1724 h 179"/>
                  <a:gd name="T24" fmla="+- 0 1372 1271"/>
                  <a:gd name="T25" fmla="*/ T24 w 178"/>
                  <a:gd name="T26" fmla="+- 0 1722 1546"/>
                  <a:gd name="T27" fmla="*/ 1722 h 179"/>
                  <a:gd name="T28" fmla="+- 0 1430 1271"/>
                  <a:gd name="T29" fmla="*/ T28 w 178"/>
                  <a:gd name="T30" fmla="+- 0 1691 1546"/>
                  <a:gd name="T31" fmla="*/ 1691 h 179"/>
                  <a:gd name="T32" fmla="+- 0 1449 1271"/>
                  <a:gd name="T33" fmla="*/ T32 w 178"/>
                  <a:gd name="T34" fmla="+- 0 1655 1546"/>
                  <a:gd name="T35" fmla="*/ 1655 h 179"/>
                  <a:gd name="T36" fmla="+- 0 1447 1271"/>
                  <a:gd name="T37" fmla="*/ T36 w 178"/>
                  <a:gd name="T38" fmla="+- 0 1628 1546"/>
                  <a:gd name="T39" fmla="*/ 1628 h 179"/>
                  <a:gd name="T40" fmla="+- 0 1418 1271"/>
                  <a:gd name="T41" fmla="*/ T40 w 178"/>
                  <a:gd name="T42" fmla="+- 0 1568 1546"/>
                  <a:gd name="T43" fmla="*/ 1568 h 179"/>
                  <a:gd name="T44" fmla="+- 0 1361 1271"/>
                  <a:gd name="T45" fmla="*/ T44 w 178"/>
                  <a:gd name="T46" fmla="+- 0 1546 1546"/>
                  <a:gd name="T47" fmla="*/ 1546 h 179"/>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Lst>
                <a:rect l="0" t="0" r="r" b="b"/>
                <a:pathLst>
                  <a:path w="178" h="179">
                    <a:moveTo>
                      <a:pt x="90" y="0"/>
                    </a:moveTo>
                    <a:lnTo>
                      <a:pt x="29" y="23"/>
                    </a:lnTo>
                    <a:lnTo>
                      <a:pt x="0" y="81"/>
                    </a:lnTo>
                    <a:lnTo>
                      <a:pt x="3" y="106"/>
                    </a:lnTo>
                    <a:lnTo>
                      <a:pt x="37" y="162"/>
                    </a:lnTo>
                    <a:lnTo>
                      <a:pt x="75" y="178"/>
                    </a:lnTo>
                    <a:lnTo>
                      <a:pt x="101" y="176"/>
                    </a:lnTo>
                    <a:lnTo>
                      <a:pt x="159" y="145"/>
                    </a:lnTo>
                    <a:lnTo>
                      <a:pt x="178" y="109"/>
                    </a:lnTo>
                    <a:lnTo>
                      <a:pt x="176" y="82"/>
                    </a:lnTo>
                    <a:lnTo>
                      <a:pt x="147" y="22"/>
                    </a:lnTo>
                    <a:lnTo>
                      <a:pt x="90" y="0"/>
                    </a:lnTo>
                    <a:close/>
                  </a:path>
                </a:pathLst>
              </a:custGeom>
              <a:noFill/>
              <a:ln w="20320">
                <a:solidFill>
                  <a:srgbClr val="385D8A"/>
                </a:solidFill>
                <a:round/>
                <a:headEnd/>
                <a:tailEnd/>
              </a:ln>
              <a:extLst>
                <a:ext uri="{909E8E84-426E-40dd-AFC4-6F175D3DCCD1}">
                  <a14:hiddenFill xmlns:a14="http://schemas.microsoft.com/office/drawing/2010/main" xmlns="">
                    <a:solidFill>
                      <a:srgbClr val="FFFFFF"/>
                    </a:solidFill>
                  </a14:hiddenFill>
                </a:ext>
              </a:extLst>
            </p:spPr>
            <p:txBody>
              <a:bodyPr rot="0" vert="horz" wrap="square" lIns="91440" tIns="45720" rIns="91440" bIns="45720" anchor="t" anchorCtr="0" upright="1">
                <a:noAutofit/>
              </a:bodyPr>
              <a:lstStyle/>
              <a:p>
                <a:endParaRPr lang="en-US"/>
              </a:p>
            </p:txBody>
          </p:sp>
        </p:grpSp>
        <p:grpSp>
          <p:nvGrpSpPr>
            <p:cNvPr id="11" name="Group 10"/>
            <p:cNvGrpSpPr>
              <a:grpSpLocks/>
            </p:cNvGrpSpPr>
            <p:nvPr/>
          </p:nvGrpSpPr>
          <p:grpSpPr bwMode="auto">
            <a:xfrm>
              <a:off x="1001" y="1546"/>
              <a:ext cx="89" cy="90"/>
              <a:chOff x="1001" y="1546"/>
              <a:chExt cx="89" cy="90"/>
            </a:xfrm>
          </p:grpSpPr>
          <p:sp>
            <p:nvSpPr>
              <p:cNvPr id="88" name="Freeform 87"/>
              <p:cNvSpPr>
                <a:spLocks/>
              </p:cNvSpPr>
              <p:nvPr/>
            </p:nvSpPr>
            <p:spPr bwMode="auto">
              <a:xfrm>
                <a:off x="1001" y="1546"/>
                <a:ext cx="89" cy="90"/>
              </a:xfrm>
              <a:custGeom>
                <a:avLst/>
                <a:gdLst>
                  <a:gd name="T0" fmla="+- 0 1046 1001"/>
                  <a:gd name="T1" fmla="*/ T0 w 89"/>
                  <a:gd name="T2" fmla="+- 0 1546 1546"/>
                  <a:gd name="T3" fmla="*/ 1546 h 90"/>
                  <a:gd name="T4" fmla="+- 0 1024 1001"/>
                  <a:gd name="T5" fmla="*/ T4 w 89"/>
                  <a:gd name="T6" fmla="+- 0 1551 1546"/>
                  <a:gd name="T7" fmla="*/ 1551 h 90"/>
                  <a:gd name="T8" fmla="+- 0 1008 1001"/>
                  <a:gd name="T9" fmla="*/ T8 w 89"/>
                  <a:gd name="T10" fmla="+- 0 1566 1546"/>
                  <a:gd name="T11" fmla="*/ 1566 h 90"/>
                  <a:gd name="T12" fmla="+- 0 1001 1001"/>
                  <a:gd name="T13" fmla="*/ T12 w 89"/>
                  <a:gd name="T14" fmla="+- 0 1586 1546"/>
                  <a:gd name="T15" fmla="*/ 1586 h 90"/>
                  <a:gd name="T16" fmla="+- 0 1005 1001"/>
                  <a:gd name="T17" fmla="*/ T16 w 89"/>
                  <a:gd name="T18" fmla="+- 0 1610 1546"/>
                  <a:gd name="T19" fmla="*/ 1610 h 90"/>
                  <a:gd name="T20" fmla="+- 0 1019 1001"/>
                  <a:gd name="T21" fmla="*/ T20 w 89"/>
                  <a:gd name="T22" fmla="+- 0 1627 1546"/>
                  <a:gd name="T23" fmla="*/ 1627 h 90"/>
                  <a:gd name="T24" fmla="+- 0 1038 1001"/>
                  <a:gd name="T25" fmla="*/ T24 w 89"/>
                  <a:gd name="T26" fmla="+- 0 1635 1546"/>
                  <a:gd name="T27" fmla="*/ 1635 h 90"/>
                  <a:gd name="T28" fmla="+- 0 1063 1001"/>
                  <a:gd name="T29" fmla="*/ T28 w 89"/>
                  <a:gd name="T30" fmla="+- 0 1631 1546"/>
                  <a:gd name="T31" fmla="*/ 1631 h 90"/>
                  <a:gd name="T32" fmla="+- 0 1080 1001"/>
                  <a:gd name="T33" fmla="*/ T32 w 89"/>
                  <a:gd name="T34" fmla="+- 0 1619 1546"/>
                  <a:gd name="T35" fmla="*/ 1619 h 90"/>
                  <a:gd name="T36" fmla="+- 0 1090 1001"/>
                  <a:gd name="T37" fmla="*/ T36 w 89"/>
                  <a:gd name="T38" fmla="+- 0 1601 1546"/>
                  <a:gd name="T39" fmla="*/ 1601 h 90"/>
                  <a:gd name="T40" fmla="+- 0 1086 1001"/>
                  <a:gd name="T41" fmla="*/ T40 w 89"/>
                  <a:gd name="T42" fmla="+- 0 1576 1546"/>
                  <a:gd name="T43" fmla="*/ 1576 h 90"/>
                  <a:gd name="T44" fmla="+- 0 1075 1001"/>
                  <a:gd name="T45" fmla="*/ T44 w 89"/>
                  <a:gd name="T46" fmla="+- 0 1557 1546"/>
                  <a:gd name="T47" fmla="*/ 1557 h 90"/>
                  <a:gd name="T48" fmla="+- 0 1058 1001"/>
                  <a:gd name="T49" fmla="*/ T48 w 89"/>
                  <a:gd name="T50" fmla="+- 0 1547 1546"/>
                  <a:gd name="T51" fmla="*/ 1547 h 90"/>
                  <a:gd name="T52" fmla="+- 0 1046 1001"/>
                  <a:gd name="T53" fmla="*/ T52 w 89"/>
                  <a:gd name="T54" fmla="+- 0 1546 1546"/>
                  <a:gd name="T55" fmla="*/ 1546 h 90"/>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Lst>
                <a:rect l="0" t="0" r="r" b="b"/>
                <a:pathLst>
                  <a:path w="89" h="90">
                    <a:moveTo>
                      <a:pt x="45" y="0"/>
                    </a:moveTo>
                    <a:lnTo>
                      <a:pt x="23" y="5"/>
                    </a:lnTo>
                    <a:lnTo>
                      <a:pt x="7" y="20"/>
                    </a:lnTo>
                    <a:lnTo>
                      <a:pt x="0" y="40"/>
                    </a:lnTo>
                    <a:lnTo>
                      <a:pt x="4" y="64"/>
                    </a:lnTo>
                    <a:lnTo>
                      <a:pt x="18" y="81"/>
                    </a:lnTo>
                    <a:lnTo>
                      <a:pt x="37" y="89"/>
                    </a:lnTo>
                    <a:lnTo>
                      <a:pt x="62" y="85"/>
                    </a:lnTo>
                    <a:lnTo>
                      <a:pt x="79" y="73"/>
                    </a:lnTo>
                    <a:lnTo>
                      <a:pt x="89" y="55"/>
                    </a:lnTo>
                    <a:lnTo>
                      <a:pt x="85" y="30"/>
                    </a:lnTo>
                    <a:lnTo>
                      <a:pt x="74" y="11"/>
                    </a:lnTo>
                    <a:lnTo>
                      <a:pt x="57" y="1"/>
                    </a:lnTo>
                    <a:lnTo>
                      <a:pt x="45" y="0"/>
                    </a:lnTo>
                    <a:close/>
                  </a:path>
                </a:pathLst>
              </a:custGeom>
              <a:solidFill>
                <a:srgbClr val="D99694"/>
              </a:solidFill>
              <a:ln>
                <a:noFill/>
              </a:ln>
              <a:extLst>
                <a:ext uri="{91240B29-F687-4f45-9708-019B960494DF}">
                  <a14:hiddenLine xmlns:a14="http://schemas.microsoft.com/office/drawing/2010/main" xmlns=""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grpSp>
        <p:grpSp>
          <p:nvGrpSpPr>
            <p:cNvPr id="12" name="Group 11"/>
            <p:cNvGrpSpPr>
              <a:grpSpLocks/>
            </p:cNvGrpSpPr>
            <p:nvPr/>
          </p:nvGrpSpPr>
          <p:grpSpPr bwMode="auto">
            <a:xfrm>
              <a:off x="1001" y="1546"/>
              <a:ext cx="89" cy="90"/>
              <a:chOff x="1001" y="1546"/>
              <a:chExt cx="89" cy="90"/>
            </a:xfrm>
          </p:grpSpPr>
          <p:sp>
            <p:nvSpPr>
              <p:cNvPr id="87" name="Freeform 86"/>
              <p:cNvSpPr>
                <a:spLocks/>
              </p:cNvSpPr>
              <p:nvPr/>
            </p:nvSpPr>
            <p:spPr bwMode="auto">
              <a:xfrm>
                <a:off x="1001" y="1546"/>
                <a:ext cx="89" cy="90"/>
              </a:xfrm>
              <a:custGeom>
                <a:avLst/>
                <a:gdLst>
                  <a:gd name="T0" fmla="+- 0 1046 1001"/>
                  <a:gd name="T1" fmla="*/ T0 w 89"/>
                  <a:gd name="T2" fmla="+- 0 1546 1546"/>
                  <a:gd name="T3" fmla="*/ 1546 h 90"/>
                  <a:gd name="T4" fmla="+- 0 1024 1001"/>
                  <a:gd name="T5" fmla="*/ T4 w 89"/>
                  <a:gd name="T6" fmla="+- 0 1551 1546"/>
                  <a:gd name="T7" fmla="*/ 1551 h 90"/>
                  <a:gd name="T8" fmla="+- 0 1008 1001"/>
                  <a:gd name="T9" fmla="*/ T8 w 89"/>
                  <a:gd name="T10" fmla="+- 0 1566 1546"/>
                  <a:gd name="T11" fmla="*/ 1566 h 90"/>
                  <a:gd name="T12" fmla="+- 0 1001 1001"/>
                  <a:gd name="T13" fmla="*/ T12 w 89"/>
                  <a:gd name="T14" fmla="+- 0 1586 1546"/>
                  <a:gd name="T15" fmla="*/ 1586 h 90"/>
                  <a:gd name="T16" fmla="+- 0 1005 1001"/>
                  <a:gd name="T17" fmla="*/ T16 w 89"/>
                  <a:gd name="T18" fmla="+- 0 1610 1546"/>
                  <a:gd name="T19" fmla="*/ 1610 h 90"/>
                  <a:gd name="T20" fmla="+- 0 1019 1001"/>
                  <a:gd name="T21" fmla="*/ T20 w 89"/>
                  <a:gd name="T22" fmla="+- 0 1627 1546"/>
                  <a:gd name="T23" fmla="*/ 1627 h 90"/>
                  <a:gd name="T24" fmla="+- 0 1038 1001"/>
                  <a:gd name="T25" fmla="*/ T24 w 89"/>
                  <a:gd name="T26" fmla="+- 0 1635 1546"/>
                  <a:gd name="T27" fmla="*/ 1635 h 90"/>
                  <a:gd name="T28" fmla="+- 0 1063 1001"/>
                  <a:gd name="T29" fmla="*/ T28 w 89"/>
                  <a:gd name="T30" fmla="+- 0 1631 1546"/>
                  <a:gd name="T31" fmla="*/ 1631 h 90"/>
                  <a:gd name="T32" fmla="+- 0 1080 1001"/>
                  <a:gd name="T33" fmla="*/ T32 w 89"/>
                  <a:gd name="T34" fmla="+- 0 1619 1546"/>
                  <a:gd name="T35" fmla="*/ 1619 h 90"/>
                  <a:gd name="T36" fmla="+- 0 1090 1001"/>
                  <a:gd name="T37" fmla="*/ T36 w 89"/>
                  <a:gd name="T38" fmla="+- 0 1601 1546"/>
                  <a:gd name="T39" fmla="*/ 1601 h 90"/>
                  <a:gd name="T40" fmla="+- 0 1086 1001"/>
                  <a:gd name="T41" fmla="*/ T40 w 89"/>
                  <a:gd name="T42" fmla="+- 0 1576 1546"/>
                  <a:gd name="T43" fmla="*/ 1576 h 90"/>
                  <a:gd name="T44" fmla="+- 0 1075 1001"/>
                  <a:gd name="T45" fmla="*/ T44 w 89"/>
                  <a:gd name="T46" fmla="+- 0 1557 1546"/>
                  <a:gd name="T47" fmla="*/ 1557 h 90"/>
                  <a:gd name="T48" fmla="+- 0 1058 1001"/>
                  <a:gd name="T49" fmla="*/ T48 w 89"/>
                  <a:gd name="T50" fmla="+- 0 1547 1546"/>
                  <a:gd name="T51" fmla="*/ 1547 h 90"/>
                  <a:gd name="T52" fmla="+- 0 1046 1001"/>
                  <a:gd name="T53" fmla="*/ T52 w 89"/>
                  <a:gd name="T54" fmla="+- 0 1546 1546"/>
                  <a:gd name="T55" fmla="*/ 1546 h 90"/>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Lst>
                <a:rect l="0" t="0" r="r" b="b"/>
                <a:pathLst>
                  <a:path w="89" h="90">
                    <a:moveTo>
                      <a:pt x="45" y="0"/>
                    </a:moveTo>
                    <a:lnTo>
                      <a:pt x="23" y="5"/>
                    </a:lnTo>
                    <a:lnTo>
                      <a:pt x="7" y="20"/>
                    </a:lnTo>
                    <a:lnTo>
                      <a:pt x="0" y="40"/>
                    </a:lnTo>
                    <a:lnTo>
                      <a:pt x="4" y="64"/>
                    </a:lnTo>
                    <a:lnTo>
                      <a:pt x="18" y="81"/>
                    </a:lnTo>
                    <a:lnTo>
                      <a:pt x="37" y="89"/>
                    </a:lnTo>
                    <a:lnTo>
                      <a:pt x="62" y="85"/>
                    </a:lnTo>
                    <a:lnTo>
                      <a:pt x="79" y="73"/>
                    </a:lnTo>
                    <a:lnTo>
                      <a:pt x="89" y="55"/>
                    </a:lnTo>
                    <a:lnTo>
                      <a:pt x="85" y="30"/>
                    </a:lnTo>
                    <a:lnTo>
                      <a:pt x="74" y="11"/>
                    </a:lnTo>
                    <a:lnTo>
                      <a:pt x="57" y="1"/>
                    </a:lnTo>
                    <a:lnTo>
                      <a:pt x="45" y="0"/>
                    </a:lnTo>
                    <a:close/>
                  </a:path>
                </a:pathLst>
              </a:custGeom>
              <a:noFill/>
              <a:ln w="20320">
                <a:solidFill>
                  <a:srgbClr val="385D8A"/>
                </a:solidFill>
                <a:round/>
                <a:headEnd/>
                <a:tailEnd/>
              </a:ln>
              <a:extLst>
                <a:ext uri="{909E8E84-426E-40dd-AFC4-6F175D3DCCD1}">
                  <a14:hiddenFill xmlns:a14="http://schemas.microsoft.com/office/drawing/2010/main" xmlns="">
                    <a:solidFill>
                      <a:srgbClr val="FFFFFF"/>
                    </a:solidFill>
                  </a14:hiddenFill>
                </a:ext>
              </a:extLst>
            </p:spPr>
            <p:txBody>
              <a:bodyPr rot="0" vert="horz" wrap="square" lIns="91440" tIns="45720" rIns="91440" bIns="45720" anchor="t" anchorCtr="0" upright="1">
                <a:noAutofit/>
              </a:bodyPr>
              <a:lstStyle/>
              <a:p>
                <a:endParaRPr lang="en-US"/>
              </a:p>
            </p:txBody>
          </p:sp>
        </p:grpSp>
        <p:grpSp>
          <p:nvGrpSpPr>
            <p:cNvPr id="13" name="Group 12"/>
            <p:cNvGrpSpPr>
              <a:grpSpLocks/>
            </p:cNvGrpSpPr>
            <p:nvPr/>
          </p:nvGrpSpPr>
          <p:grpSpPr bwMode="auto">
            <a:xfrm>
              <a:off x="820" y="736"/>
              <a:ext cx="451" cy="631"/>
              <a:chOff x="820" y="736"/>
              <a:chExt cx="451" cy="631"/>
            </a:xfrm>
          </p:grpSpPr>
          <p:sp>
            <p:nvSpPr>
              <p:cNvPr id="86" name="Freeform 85"/>
              <p:cNvSpPr>
                <a:spLocks/>
              </p:cNvSpPr>
              <p:nvPr/>
            </p:nvSpPr>
            <p:spPr bwMode="auto">
              <a:xfrm>
                <a:off x="820" y="736"/>
                <a:ext cx="451" cy="631"/>
              </a:xfrm>
              <a:custGeom>
                <a:avLst/>
                <a:gdLst>
                  <a:gd name="T0" fmla="+- 0 820 820"/>
                  <a:gd name="T1" fmla="*/ T0 w 451"/>
                  <a:gd name="T2" fmla="+- 0 1366 736"/>
                  <a:gd name="T3" fmla="*/ 1366 h 631"/>
                  <a:gd name="T4" fmla="+- 0 1271 820"/>
                  <a:gd name="T5" fmla="*/ T4 w 451"/>
                  <a:gd name="T6" fmla="+- 0 1366 736"/>
                  <a:gd name="T7" fmla="*/ 1366 h 631"/>
                  <a:gd name="T8" fmla="+- 0 1271 820"/>
                  <a:gd name="T9" fmla="*/ T8 w 451"/>
                  <a:gd name="T10" fmla="+- 0 736 736"/>
                  <a:gd name="T11" fmla="*/ 736 h 631"/>
                  <a:gd name="T12" fmla="+- 0 820 820"/>
                  <a:gd name="T13" fmla="*/ T12 w 451"/>
                  <a:gd name="T14" fmla="+- 0 736 736"/>
                  <a:gd name="T15" fmla="*/ 736 h 631"/>
                  <a:gd name="T16" fmla="+- 0 820 820"/>
                  <a:gd name="T17" fmla="*/ T16 w 451"/>
                  <a:gd name="T18" fmla="+- 0 1366 736"/>
                  <a:gd name="T19" fmla="*/ 1366 h 631"/>
                </a:gdLst>
                <a:ahLst/>
                <a:cxnLst>
                  <a:cxn ang="0">
                    <a:pos x="T1" y="T3"/>
                  </a:cxn>
                  <a:cxn ang="0">
                    <a:pos x="T5" y="T7"/>
                  </a:cxn>
                  <a:cxn ang="0">
                    <a:pos x="T9" y="T11"/>
                  </a:cxn>
                  <a:cxn ang="0">
                    <a:pos x="T13" y="T15"/>
                  </a:cxn>
                  <a:cxn ang="0">
                    <a:pos x="T17" y="T19"/>
                  </a:cxn>
                </a:cxnLst>
                <a:rect l="0" t="0" r="r" b="b"/>
                <a:pathLst>
                  <a:path w="451" h="631">
                    <a:moveTo>
                      <a:pt x="0" y="630"/>
                    </a:moveTo>
                    <a:lnTo>
                      <a:pt x="451" y="630"/>
                    </a:lnTo>
                    <a:lnTo>
                      <a:pt x="451" y="0"/>
                    </a:lnTo>
                    <a:lnTo>
                      <a:pt x="0" y="0"/>
                    </a:lnTo>
                    <a:lnTo>
                      <a:pt x="0" y="630"/>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grpSp>
        <p:grpSp>
          <p:nvGrpSpPr>
            <p:cNvPr id="14" name="Group 13"/>
            <p:cNvGrpSpPr>
              <a:grpSpLocks/>
            </p:cNvGrpSpPr>
            <p:nvPr/>
          </p:nvGrpSpPr>
          <p:grpSpPr bwMode="auto">
            <a:xfrm>
              <a:off x="820" y="736"/>
              <a:ext cx="451" cy="631"/>
              <a:chOff x="820" y="736"/>
              <a:chExt cx="451" cy="631"/>
            </a:xfrm>
          </p:grpSpPr>
          <p:sp>
            <p:nvSpPr>
              <p:cNvPr id="85" name="Freeform 84"/>
              <p:cNvSpPr>
                <a:spLocks/>
              </p:cNvSpPr>
              <p:nvPr/>
            </p:nvSpPr>
            <p:spPr bwMode="auto">
              <a:xfrm>
                <a:off x="820" y="736"/>
                <a:ext cx="451" cy="631"/>
              </a:xfrm>
              <a:custGeom>
                <a:avLst/>
                <a:gdLst>
                  <a:gd name="T0" fmla="+- 0 820 820"/>
                  <a:gd name="T1" fmla="*/ T0 w 451"/>
                  <a:gd name="T2" fmla="+- 0 1366 736"/>
                  <a:gd name="T3" fmla="*/ 1366 h 631"/>
                  <a:gd name="T4" fmla="+- 0 1271 820"/>
                  <a:gd name="T5" fmla="*/ T4 w 451"/>
                  <a:gd name="T6" fmla="+- 0 1366 736"/>
                  <a:gd name="T7" fmla="*/ 1366 h 631"/>
                  <a:gd name="T8" fmla="+- 0 1271 820"/>
                  <a:gd name="T9" fmla="*/ T8 w 451"/>
                  <a:gd name="T10" fmla="+- 0 736 736"/>
                  <a:gd name="T11" fmla="*/ 736 h 631"/>
                  <a:gd name="T12" fmla="+- 0 820 820"/>
                  <a:gd name="T13" fmla="*/ T12 w 451"/>
                  <a:gd name="T14" fmla="+- 0 736 736"/>
                  <a:gd name="T15" fmla="*/ 736 h 631"/>
                  <a:gd name="T16" fmla="+- 0 820 820"/>
                  <a:gd name="T17" fmla="*/ T16 w 451"/>
                  <a:gd name="T18" fmla="+- 0 1366 736"/>
                  <a:gd name="T19" fmla="*/ 1366 h 631"/>
                </a:gdLst>
                <a:ahLst/>
                <a:cxnLst>
                  <a:cxn ang="0">
                    <a:pos x="T1" y="T3"/>
                  </a:cxn>
                  <a:cxn ang="0">
                    <a:pos x="T5" y="T7"/>
                  </a:cxn>
                  <a:cxn ang="0">
                    <a:pos x="T9" y="T11"/>
                  </a:cxn>
                  <a:cxn ang="0">
                    <a:pos x="T13" y="T15"/>
                  </a:cxn>
                  <a:cxn ang="0">
                    <a:pos x="T17" y="T19"/>
                  </a:cxn>
                </a:cxnLst>
                <a:rect l="0" t="0" r="r" b="b"/>
                <a:pathLst>
                  <a:path w="451" h="631">
                    <a:moveTo>
                      <a:pt x="0" y="630"/>
                    </a:moveTo>
                    <a:lnTo>
                      <a:pt x="451" y="630"/>
                    </a:lnTo>
                    <a:lnTo>
                      <a:pt x="451" y="0"/>
                    </a:lnTo>
                    <a:lnTo>
                      <a:pt x="0" y="0"/>
                    </a:lnTo>
                    <a:lnTo>
                      <a:pt x="0" y="630"/>
                    </a:lnTo>
                    <a:close/>
                  </a:path>
                </a:pathLst>
              </a:custGeom>
              <a:noFill/>
              <a:ln w="20320">
                <a:solidFill>
                  <a:srgbClr val="385D8A"/>
                </a:solidFill>
                <a:round/>
                <a:headEnd/>
                <a:tailEnd/>
              </a:ln>
              <a:extLst>
                <a:ext uri="{909E8E84-426E-40dd-AFC4-6F175D3DCCD1}">
                  <a14:hiddenFill xmlns:a14="http://schemas.microsoft.com/office/drawing/2010/main" xmlns="">
                    <a:solidFill>
                      <a:srgbClr val="FFFFFF"/>
                    </a:solidFill>
                  </a14:hiddenFill>
                </a:ext>
              </a:extLst>
            </p:spPr>
            <p:txBody>
              <a:bodyPr rot="0" vert="horz" wrap="square" lIns="91440" tIns="45720" rIns="91440" bIns="45720" anchor="t" anchorCtr="0" upright="1">
                <a:noAutofit/>
              </a:bodyPr>
              <a:lstStyle/>
              <a:p>
                <a:endParaRPr lang="en-US"/>
              </a:p>
            </p:txBody>
          </p:sp>
        </p:grpSp>
        <p:grpSp>
          <p:nvGrpSpPr>
            <p:cNvPr id="15" name="Group 14"/>
            <p:cNvGrpSpPr>
              <a:grpSpLocks/>
            </p:cNvGrpSpPr>
            <p:nvPr/>
          </p:nvGrpSpPr>
          <p:grpSpPr bwMode="auto">
            <a:xfrm>
              <a:off x="1720" y="1276"/>
              <a:ext cx="720" cy="720"/>
              <a:chOff x="1720" y="1276"/>
              <a:chExt cx="720" cy="720"/>
            </a:xfrm>
          </p:grpSpPr>
          <p:sp>
            <p:nvSpPr>
              <p:cNvPr id="84" name="Freeform 83"/>
              <p:cNvSpPr>
                <a:spLocks/>
              </p:cNvSpPr>
              <p:nvPr/>
            </p:nvSpPr>
            <p:spPr bwMode="auto">
              <a:xfrm>
                <a:off x="1720" y="1276"/>
                <a:ext cx="720" cy="720"/>
              </a:xfrm>
              <a:custGeom>
                <a:avLst/>
                <a:gdLst>
                  <a:gd name="T0" fmla="+- 0 2080 1720"/>
                  <a:gd name="T1" fmla="*/ T0 w 720"/>
                  <a:gd name="T2" fmla="+- 0 1276 1276"/>
                  <a:gd name="T3" fmla="*/ 1276 h 720"/>
                  <a:gd name="T4" fmla="+- 0 1994 1720"/>
                  <a:gd name="T5" fmla="*/ T4 w 720"/>
                  <a:gd name="T6" fmla="+- 0 1286 1276"/>
                  <a:gd name="T7" fmla="*/ 1286 h 720"/>
                  <a:gd name="T8" fmla="+- 0 1915 1720"/>
                  <a:gd name="T9" fmla="*/ T8 w 720"/>
                  <a:gd name="T10" fmla="+- 0 1316 1276"/>
                  <a:gd name="T11" fmla="*/ 1316 h 720"/>
                  <a:gd name="T12" fmla="+- 0 1846 1720"/>
                  <a:gd name="T13" fmla="*/ T12 w 720"/>
                  <a:gd name="T14" fmla="+- 0 1363 1276"/>
                  <a:gd name="T15" fmla="*/ 1363 h 720"/>
                  <a:gd name="T16" fmla="+- 0 1790 1720"/>
                  <a:gd name="T17" fmla="*/ T16 w 720"/>
                  <a:gd name="T18" fmla="+- 0 1423 1276"/>
                  <a:gd name="T19" fmla="*/ 1423 h 720"/>
                  <a:gd name="T20" fmla="+- 0 1749 1720"/>
                  <a:gd name="T21" fmla="*/ T20 w 720"/>
                  <a:gd name="T22" fmla="+- 0 1496 1276"/>
                  <a:gd name="T23" fmla="*/ 1496 h 720"/>
                  <a:gd name="T24" fmla="+- 0 1725 1720"/>
                  <a:gd name="T25" fmla="*/ T24 w 720"/>
                  <a:gd name="T26" fmla="+- 0 1578 1276"/>
                  <a:gd name="T27" fmla="*/ 1578 h 720"/>
                  <a:gd name="T28" fmla="+- 0 1720 1720"/>
                  <a:gd name="T29" fmla="*/ T28 w 720"/>
                  <a:gd name="T30" fmla="+- 0 1636 1276"/>
                  <a:gd name="T31" fmla="*/ 1636 h 720"/>
                  <a:gd name="T32" fmla="+- 0 1722 1720"/>
                  <a:gd name="T33" fmla="*/ T32 w 720"/>
                  <a:gd name="T34" fmla="+- 0 1666 1276"/>
                  <a:gd name="T35" fmla="*/ 1666 h 720"/>
                  <a:gd name="T36" fmla="+- 0 1739 1720"/>
                  <a:gd name="T37" fmla="*/ T36 w 720"/>
                  <a:gd name="T38" fmla="+- 0 1750 1276"/>
                  <a:gd name="T39" fmla="*/ 1750 h 720"/>
                  <a:gd name="T40" fmla="+- 0 1774 1720"/>
                  <a:gd name="T41" fmla="*/ T40 w 720"/>
                  <a:gd name="T42" fmla="+- 0 1826 1276"/>
                  <a:gd name="T43" fmla="*/ 1826 h 720"/>
                  <a:gd name="T44" fmla="+- 0 1826 1720"/>
                  <a:gd name="T45" fmla="*/ T44 w 720"/>
                  <a:gd name="T46" fmla="+- 0 1891 1276"/>
                  <a:gd name="T47" fmla="*/ 1891 h 720"/>
                  <a:gd name="T48" fmla="+- 0 1891 1720"/>
                  <a:gd name="T49" fmla="*/ T48 w 720"/>
                  <a:gd name="T50" fmla="+- 0 1942 1276"/>
                  <a:gd name="T51" fmla="*/ 1942 h 720"/>
                  <a:gd name="T52" fmla="+- 0 1967 1720"/>
                  <a:gd name="T53" fmla="*/ T52 w 720"/>
                  <a:gd name="T54" fmla="+- 0 1978 1276"/>
                  <a:gd name="T55" fmla="*/ 1978 h 720"/>
                  <a:gd name="T56" fmla="+- 0 2051 1720"/>
                  <a:gd name="T57" fmla="*/ T56 w 720"/>
                  <a:gd name="T58" fmla="+- 0 1995 1276"/>
                  <a:gd name="T59" fmla="*/ 1995 h 720"/>
                  <a:gd name="T60" fmla="+- 0 2080 1720"/>
                  <a:gd name="T61" fmla="*/ T60 w 720"/>
                  <a:gd name="T62" fmla="+- 0 1996 1276"/>
                  <a:gd name="T63" fmla="*/ 1996 h 720"/>
                  <a:gd name="T64" fmla="+- 0 2110 1720"/>
                  <a:gd name="T65" fmla="*/ T64 w 720"/>
                  <a:gd name="T66" fmla="+- 0 1995 1276"/>
                  <a:gd name="T67" fmla="*/ 1995 h 720"/>
                  <a:gd name="T68" fmla="+- 0 2194 1720"/>
                  <a:gd name="T69" fmla="*/ T68 w 720"/>
                  <a:gd name="T70" fmla="+- 0 1978 1276"/>
                  <a:gd name="T71" fmla="*/ 1978 h 720"/>
                  <a:gd name="T72" fmla="+- 0 2270 1720"/>
                  <a:gd name="T73" fmla="*/ T72 w 720"/>
                  <a:gd name="T74" fmla="+- 0 1942 1276"/>
                  <a:gd name="T75" fmla="*/ 1942 h 720"/>
                  <a:gd name="T76" fmla="+- 0 2335 1720"/>
                  <a:gd name="T77" fmla="*/ T76 w 720"/>
                  <a:gd name="T78" fmla="+- 0 1891 1276"/>
                  <a:gd name="T79" fmla="*/ 1891 h 720"/>
                  <a:gd name="T80" fmla="+- 0 2386 1720"/>
                  <a:gd name="T81" fmla="*/ T80 w 720"/>
                  <a:gd name="T82" fmla="+- 0 1826 1276"/>
                  <a:gd name="T83" fmla="*/ 1826 h 720"/>
                  <a:gd name="T84" fmla="+- 0 2422 1720"/>
                  <a:gd name="T85" fmla="*/ T84 w 720"/>
                  <a:gd name="T86" fmla="+- 0 1750 1276"/>
                  <a:gd name="T87" fmla="*/ 1750 h 720"/>
                  <a:gd name="T88" fmla="+- 0 2439 1720"/>
                  <a:gd name="T89" fmla="*/ T88 w 720"/>
                  <a:gd name="T90" fmla="+- 0 1666 1276"/>
                  <a:gd name="T91" fmla="*/ 1666 h 720"/>
                  <a:gd name="T92" fmla="+- 0 2440 1720"/>
                  <a:gd name="T93" fmla="*/ T92 w 720"/>
                  <a:gd name="T94" fmla="+- 0 1636 1276"/>
                  <a:gd name="T95" fmla="*/ 1636 h 720"/>
                  <a:gd name="T96" fmla="+- 0 2439 1720"/>
                  <a:gd name="T97" fmla="*/ T96 w 720"/>
                  <a:gd name="T98" fmla="+- 0 1606 1276"/>
                  <a:gd name="T99" fmla="*/ 1606 h 720"/>
                  <a:gd name="T100" fmla="+- 0 2422 1720"/>
                  <a:gd name="T101" fmla="*/ T100 w 720"/>
                  <a:gd name="T102" fmla="+- 0 1522 1276"/>
                  <a:gd name="T103" fmla="*/ 1522 h 720"/>
                  <a:gd name="T104" fmla="+- 0 2386 1720"/>
                  <a:gd name="T105" fmla="*/ T104 w 720"/>
                  <a:gd name="T106" fmla="+- 0 1446 1276"/>
                  <a:gd name="T107" fmla="*/ 1446 h 720"/>
                  <a:gd name="T108" fmla="+- 0 2335 1720"/>
                  <a:gd name="T109" fmla="*/ T108 w 720"/>
                  <a:gd name="T110" fmla="+- 0 1381 1276"/>
                  <a:gd name="T111" fmla="*/ 1381 h 720"/>
                  <a:gd name="T112" fmla="+- 0 2270 1720"/>
                  <a:gd name="T113" fmla="*/ T112 w 720"/>
                  <a:gd name="T114" fmla="+- 0 1330 1276"/>
                  <a:gd name="T115" fmla="*/ 1330 h 720"/>
                  <a:gd name="T116" fmla="+- 0 2194 1720"/>
                  <a:gd name="T117" fmla="*/ T116 w 720"/>
                  <a:gd name="T118" fmla="+- 0 1294 1276"/>
                  <a:gd name="T119" fmla="*/ 1294 h 720"/>
                  <a:gd name="T120" fmla="+- 0 2110 1720"/>
                  <a:gd name="T121" fmla="*/ T120 w 720"/>
                  <a:gd name="T122" fmla="+- 0 1277 1276"/>
                  <a:gd name="T123" fmla="*/ 1277 h 720"/>
                  <a:gd name="T124" fmla="+- 0 2080 1720"/>
                  <a:gd name="T125" fmla="*/ T124 w 720"/>
                  <a:gd name="T126" fmla="+- 0 1276 1276"/>
                  <a:gd name="T127" fmla="*/ 1276 h 720"/>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 ang="0">
                    <a:pos x="T117" y="T119"/>
                  </a:cxn>
                  <a:cxn ang="0">
                    <a:pos x="T121" y="T123"/>
                  </a:cxn>
                  <a:cxn ang="0">
                    <a:pos x="T125" y="T127"/>
                  </a:cxn>
                </a:cxnLst>
                <a:rect l="0" t="0" r="r" b="b"/>
                <a:pathLst>
                  <a:path w="720" h="720">
                    <a:moveTo>
                      <a:pt x="360" y="0"/>
                    </a:moveTo>
                    <a:lnTo>
                      <a:pt x="274" y="10"/>
                    </a:lnTo>
                    <a:lnTo>
                      <a:pt x="195" y="40"/>
                    </a:lnTo>
                    <a:lnTo>
                      <a:pt x="126" y="87"/>
                    </a:lnTo>
                    <a:lnTo>
                      <a:pt x="70" y="147"/>
                    </a:lnTo>
                    <a:lnTo>
                      <a:pt x="29" y="220"/>
                    </a:lnTo>
                    <a:lnTo>
                      <a:pt x="5" y="302"/>
                    </a:lnTo>
                    <a:lnTo>
                      <a:pt x="0" y="360"/>
                    </a:lnTo>
                    <a:lnTo>
                      <a:pt x="2" y="390"/>
                    </a:lnTo>
                    <a:lnTo>
                      <a:pt x="19" y="474"/>
                    </a:lnTo>
                    <a:lnTo>
                      <a:pt x="54" y="550"/>
                    </a:lnTo>
                    <a:lnTo>
                      <a:pt x="106" y="615"/>
                    </a:lnTo>
                    <a:lnTo>
                      <a:pt x="171" y="666"/>
                    </a:lnTo>
                    <a:lnTo>
                      <a:pt x="247" y="702"/>
                    </a:lnTo>
                    <a:lnTo>
                      <a:pt x="331" y="719"/>
                    </a:lnTo>
                    <a:lnTo>
                      <a:pt x="360" y="720"/>
                    </a:lnTo>
                    <a:lnTo>
                      <a:pt x="390" y="719"/>
                    </a:lnTo>
                    <a:lnTo>
                      <a:pt x="474" y="702"/>
                    </a:lnTo>
                    <a:lnTo>
                      <a:pt x="550" y="666"/>
                    </a:lnTo>
                    <a:lnTo>
                      <a:pt x="615" y="615"/>
                    </a:lnTo>
                    <a:lnTo>
                      <a:pt x="666" y="550"/>
                    </a:lnTo>
                    <a:lnTo>
                      <a:pt x="702" y="474"/>
                    </a:lnTo>
                    <a:lnTo>
                      <a:pt x="719" y="390"/>
                    </a:lnTo>
                    <a:lnTo>
                      <a:pt x="720" y="360"/>
                    </a:lnTo>
                    <a:lnTo>
                      <a:pt x="719" y="330"/>
                    </a:lnTo>
                    <a:lnTo>
                      <a:pt x="702" y="246"/>
                    </a:lnTo>
                    <a:lnTo>
                      <a:pt x="666" y="170"/>
                    </a:lnTo>
                    <a:lnTo>
                      <a:pt x="615" y="105"/>
                    </a:lnTo>
                    <a:lnTo>
                      <a:pt x="550" y="54"/>
                    </a:lnTo>
                    <a:lnTo>
                      <a:pt x="474" y="18"/>
                    </a:lnTo>
                    <a:lnTo>
                      <a:pt x="390" y="1"/>
                    </a:lnTo>
                    <a:lnTo>
                      <a:pt x="360" y="0"/>
                    </a:lnTo>
                    <a:close/>
                  </a:path>
                </a:pathLst>
              </a:custGeom>
              <a:solidFill>
                <a:srgbClr val="4F81BD"/>
              </a:solidFill>
              <a:ln>
                <a:noFill/>
              </a:ln>
              <a:extLst>
                <a:ext uri="{91240B29-F687-4f45-9708-019B960494DF}">
                  <a14:hiddenLine xmlns:a14="http://schemas.microsoft.com/office/drawing/2010/main" xmlns=""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grpSp>
        <p:grpSp>
          <p:nvGrpSpPr>
            <p:cNvPr id="16" name="Group 15"/>
            <p:cNvGrpSpPr>
              <a:grpSpLocks/>
            </p:cNvGrpSpPr>
            <p:nvPr/>
          </p:nvGrpSpPr>
          <p:grpSpPr bwMode="auto">
            <a:xfrm>
              <a:off x="1720" y="1276"/>
              <a:ext cx="720" cy="720"/>
              <a:chOff x="1720" y="1276"/>
              <a:chExt cx="720" cy="720"/>
            </a:xfrm>
          </p:grpSpPr>
          <p:sp>
            <p:nvSpPr>
              <p:cNvPr id="83" name="Freeform 82"/>
              <p:cNvSpPr>
                <a:spLocks/>
              </p:cNvSpPr>
              <p:nvPr/>
            </p:nvSpPr>
            <p:spPr bwMode="auto">
              <a:xfrm>
                <a:off x="1720" y="1276"/>
                <a:ext cx="720" cy="720"/>
              </a:xfrm>
              <a:custGeom>
                <a:avLst/>
                <a:gdLst>
                  <a:gd name="T0" fmla="+- 0 2080 1720"/>
                  <a:gd name="T1" fmla="*/ T0 w 720"/>
                  <a:gd name="T2" fmla="+- 0 1276 1276"/>
                  <a:gd name="T3" fmla="*/ 1276 h 720"/>
                  <a:gd name="T4" fmla="+- 0 1994 1720"/>
                  <a:gd name="T5" fmla="*/ T4 w 720"/>
                  <a:gd name="T6" fmla="+- 0 1286 1276"/>
                  <a:gd name="T7" fmla="*/ 1286 h 720"/>
                  <a:gd name="T8" fmla="+- 0 1915 1720"/>
                  <a:gd name="T9" fmla="*/ T8 w 720"/>
                  <a:gd name="T10" fmla="+- 0 1316 1276"/>
                  <a:gd name="T11" fmla="*/ 1316 h 720"/>
                  <a:gd name="T12" fmla="+- 0 1846 1720"/>
                  <a:gd name="T13" fmla="*/ T12 w 720"/>
                  <a:gd name="T14" fmla="+- 0 1363 1276"/>
                  <a:gd name="T15" fmla="*/ 1363 h 720"/>
                  <a:gd name="T16" fmla="+- 0 1790 1720"/>
                  <a:gd name="T17" fmla="*/ T16 w 720"/>
                  <a:gd name="T18" fmla="+- 0 1423 1276"/>
                  <a:gd name="T19" fmla="*/ 1423 h 720"/>
                  <a:gd name="T20" fmla="+- 0 1749 1720"/>
                  <a:gd name="T21" fmla="*/ T20 w 720"/>
                  <a:gd name="T22" fmla="+- 0 1496 1276"/>
                  <a:gd name="T23" fmla="*/ 1496 h 720"/>
                  <a:gd name="T24" fmla="+- 0 1725 1720"/>
                  <a:gd name="T25" fmla="*/ T24 w 720"/>
                  <a:gd name="T26" fmla="+- 0 1578 1276"/>
                  <a:gd name="T27" fmla="*/ 1578 h 720"/>
                  <a:gd name="T28" fmla="+- 0 1720 1720"/>
                  <a:gd name="T29" fmla="*/ T28 w 720"/>
                  <a:gd name="T30" fmla="+- 0 1636 1276"/>
                  <a:gd name="T31" fmla="*/ 1636 h 720"/>
                  <a:gd name="T32" fmla="+- 0 1722 1720"/>
                  <a:gd name="T33" fmla="*/ T32 w 720"/>
                  <a:gd name="T34" fmla="+- 0 1666 1276"/>
                  <a:gd name="T35" fmla="*/ 1666 h 720"/>
                  <a:gd name="T36" fmla="+- 0 1739 1720"/>
                  <a:gd name="T37" fmla="*/ T36 w 720"/>
                  <a:gd name="T38" fmla="+- 0 1750 1276"/>
                  <a:gd name="T39" fmla="*/ 1750 h 720"/>
                  <a:gd name="T40" fmla="+- 0 1774 1720"/>
                  <a:gd name="T41" fmla="*/ T40 w 720"/>
                  <a:gd name="T42" fmla="+- 0 1826 1276"/>
                  <a:gd name="T43" fmla="*/ 1826 h 720"/>
                  <a:gd name="T44" fmla="+- 0 1826 1720"/>
                  <a:gd name="T45" fmla="*/ T44 w 720"/>
                  <a:gd name="T46" fmla="+- 0 1891 1276"/>
                  <a:gd name="T47" fmla="*/ 1891 h 720"/>
                  <a:gd name="T48" fmla="+- 0 1891 1720"/>
                  <a:gd name="T49" fmla="*/ T48 w 720"/>
                  <a:gd name="T50" fmla="+- 0 1942 1276"/>
                  <a:gd name="T51" fmla="*/ 1942 h 720"/>
                  <a:gd name="T52" fmla="+- 0 1967 1720"/>
                  <a:gd name="T53" fmla="*/ T52 w 720"/>
                  <a:gd name="T54" fmla="+- 0 1978 1276"/>
                  <a:gd name="T55" fmla="*/ 1978 h 720"/>
                  <a:gd name="T56" fmla="+- 0 2051 1720"/>
                  <a:gd name="T57" fmla="*/ T56 w 720"/>
                  <a:gd name="T58" fmla="+- 0 1995 1276"/>
                  <a:gd name="T59" fmla="*/ 1995 h 720"/>
                  <a:gd name="T60" fmla="+- 0 2080 1720"/>
                  <a:gd name="T61" fmla="*/ T60 w 720"/>
                  <a:gd name="T62" fmla="+- 0 1996 1276"/>
                  <a:gd name="T63" fmla="*/ 1996 h 720"/>
                  <a:gd name="T64" fmla="+- 0 2110 1720"/>
                  <a:gd name="T65" fmla="*/ T64 w 720"/>
                  <a:gd name="T66" fmla="+- 0 1995 1276"/>
                  <a:gd name="T67" fmla="*/ 1995 h 720"/>
                  <a:gd name="T68" fmla="+- 0 2194 1720"/>
                  <a:gd name="T69" fmla="*/ T68 w 720"/>
                  <a:gd name="T70" fmla="+- 0 1978 1276"/>
                  <a:gd name="T71" fmla="*/ 1978 h 720"/>
                  <a:gd name="T72" fmla="+- 0 2270 1720"/>
                  <a:gd name="T73" fmla="*/ T72 w 720"/>
                  <a:gd name="T74" fmla="+- 0 1942 1276"/>
                  <a:gd name="T75" fmla="*/ 1942 h 720"/>
                  <a:gd name="T76" fmla="+- 0 2335 1720"/>
                  <a:gd name="T77" fmla="*/ T76 w 720"/>
                  <a:gd name="T78" fmla="+- 0 1891 1276"/>
                  <a:gd name="T79" fmla="*/ 1891 h 720"/>
                  <a:gd name="T80" fmla="+- 0 2386 1720"/>
                  <a:gd name="T81" fmla="*/ T80 w 720"/>
                  <a:gd name="T82" fmla="+- 0 1826 1276"/>
                  <a:gd name="T83" fmla="*/ 1826 h 720"/>
                  <a:gd name="T84" fmla="+- 0 2422 1720"/>
                  <a:gd name="T85" fmla="*/ T84 w 720"/>
                  <a:gd name="T86" fmla="+- 0 1750 1276"/>
                  <a:gd name="T87" fmla="*/ 1750 h 720"/>
                  <a:gd name="T88" fmla="+- 0 2439 1720"/>
                  <a:gd name="T89" fmla="*/ T88 w 720"/>
                  <a:gd name="T90" fmla="+- 0 1666 1276"/>
                  <a:gd name="T91" fmla="*/ 1666 h 720"/>
                  <a:gd name="T92" fmla="+- 0 2440 1720"/>
                  <a:gd name="T93" fmla="*/ T92 w 720"/>
                  <a:gd name="T94" fmla="+- 0 1636 1276"/>
                  <a:gd name="T95" fmla="*/ 1636 h 720"/>
                  <a:gd name="T96" fmla="+- 0 2439 1720"/>
                  <a:gd name="T97" fmla="*/ T96 w 720"/>
                  <a:gd name="T98" fmla="+- 0 1606 1276"/>
                  <a:gd name="T99" fmla="*/ 1606 h 720"/>
                  <a:gd name="T100" fmla="+- 0 2422 1720"/>
                  <a:gd name="T101" fmla="*/ T100 w 720"/>
                  <a:gd name="T102" fmla="+- 0 1522 1276"/>
                  <a:gd name="T103" fmla="*/ 1522 h 720"/>
                  <a:gd name="T104" fmla="+- 0 2386 1720"/>
                  <a:gd name="T105" fmla="*/ T104 w 720"/>
                  <a:gd name="T106" fmla="+- 0 1446 1276"/>
                  <a:gd name="T107" fmla="*/ 1446 h 720"/>
                  <a:gd name="T108" fmla="+- 0 2335 1720"/>
                  <a:gd name="T109" fmla="*/ T108 w 720"/>
                  <a:gd name="T110" fmla="+- 0 1381 1276"/>
                  <a:gd name="T111" fmla="*/ 1381 h 720"/>
                  <a:gd name="T112" fmla="+- 0 2270 1720"/>
                  <a:gd name="T113" fmla="*/ T112 w 720"/>
                  <a:gd name="T114" fmla="+- 0 1330 1276"/>
                  <a:gd name="T115" fmla="*/ 1330 h 720"/>
                  <a:gd name="T116" fmla="+- 0 2194 1720"/>
                  <a:gd name="T117" fmla="*/ T116 w 720"/>
                  <a:gd name="T118" fmla="+- 0 1294 1276"/>
                  <a:gd name="T119" fmla="*/ 1294 h 720"/>
                  <a:gd name="T120" fmla="+- 0 2110 1720"/>
                  <a:gd name="T121" fmla="*/ T120 w 720"/>
                  <a:gd name="T122" fmla="+- 0 1277 1276"/>
                  <a:gd name="T123" fmla="*/ 1277 h 720"/>
                  <a:gd name="T124" fmla="+- 0 2080 1720"/>
                  <a:gd name="T125" fmla="*/ T124 w 720"/>
                  <a:gd name="T126" fmla="+- 0 1276 1276"/>
                  <a:gd name="T127" fmla="*/ 1276 h 720"/>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 ang="0">
                    <a:pos x="T117" y="T119"/>
                  </a:cxn>
                  <a:cxn ang="0">
                    <a:pos x="T121" y="T123"/>
                  </a:cxn>
                  <a:cxn ang="0">
                    <a:pos x="T125" y="T127"/>
                  </a:cxn>
                </a:cxnLst>
                <a:rect l="0" t="0" r="r" b="b"/>
                <a:pathLst>
                  <a:path w="720" h="720">
                    <a:moveTo>
                      <a:pt x="360" y="0"/>
                    </a:moveTo>
                    <a:lnTo>
                      <a:pt x="274" y="10"/>
                    </a:lnTo>
                    <a:lnTo>
                      <a:pt x="195" y="40"/>
                    </a:lnTo>
                    <a:lnTo>
                      <a:pt x="126" y="87"/>
                    </a:lnTo>
                    <a:lnTo>
                      <a:pt x="70" y="147"/>
                    </a:lnTo>
                    <a:lnTo>
                      <a:pt x="29" y="220"/>
                    </a:lnTo>
                    <a:lnTo>
                      <a:pt x="5" y="302"/>
                    </a:lnTo>
                    <a:lnTo>
                      <a:pt x="0" y="360"/>
                    </a:lnTo>
                    <a:lnTo>
                      <a:pt x="2" y="390"/>
                    </a:lnTo>
                    <a:lnTo>
                      <a:pt x="19" y="474"/>
                    </a:lnTo>
                    <a:lnTo>
                      <a:pt x="54" y="550"/>
                    </a:lnTo>
                    <a:lnTo>
                      <a:pt x="106" y="615"/>
                    </a:lnTo>
                    <a:lnTo>
                      <a:pt x="171" y="666"/>
                    </a:lnTo>
                    <a:lnTo>
                      <a:pt x="247" y="702"/>
                    </a:lnTo>
                    <a:lnTo>
                      <a:pt x="331" y="719"/>
                    </a:lnTo>
                    <a:lnTo>
                      <a:pt x="360" y="720"/>
                    </a:lnTo>
                    <a:lnTo>
                      <a:pt x="390" y="719"/>
                    </a:lnTo>
                    <a:lnTo>
                      <a:pt x="474" y="702"/>
                    </a:lnTo>
                    <a:lnTo>
                      <a:pt x="550" y="666"/>
                    </a:lnTo>
                    <a:lnTo>
                      <a:pt x="615" y="615"/>
                    </a:lnTo>
                    <a:lnTo>
                      <a:pt x="666" y="550"/>
                    </a:lnTo>
                    <a:lnTo>
                      <a:pt x="702" y="474"/>
                    </a:lnTo>
                    <a:lnTo>
                      <a:pt x="719" y="390"/>
                    </a:lnTo>
                    <a:lnTo>
                      <a:pt x="720" y="360"/>
                    </a:lnTo>
                    <a:lnTo>
                      <a:pt x="719" y="330"/>
                    </a:lnTo>
                    <a:lnTo>
                      <a:pt x="702" y="246"/>
                    </a:lnTo>
                    <a:lnTo>
                      <a:pt x="666" y="170"/>
                    </a:lnTo>
                    <a:lnTo>
                      <a:pt x="615" y="105"/>
                    </a:lnTo>
                    <a:lnTo>
                      <a:pt x="550" y="54"/>
                    </a:lnTo>
                    <a:lnTo>
                      <a:pt x="474" y="18"/>
                    </a:lnTo>
                    <a:lnTo>
                      <a:pt x="390" y="1"/>
                    </a:lnTo>
                    <a:lnTo>
                      <a:pt x="360" y="0"/>
                    </a:lnTo>
                    <a:close/>
                  </a:path>
                </a:pathLst>
              </a:custGeom>
              <a:noFill/>
              <a:ln w="20320">
                <a:solidFill>
                  <a:srgbClr val="385D8A"/>
                </a:solidFill>
                <a:round/>
                <a:headEnd/>
                <a:tailEnd/>
              </a:ln>
              <a:extLst>
                <a:ext uri="{909E8E84-426E-40dd-AFC4-6F175D3DCCD1}">
                  <a14:hiddenFill xmlns:a14="http://schemas.microsoft.com/office/drawing/2010/main" xmlns="">
                    <a:solidFill>
                      <a:srgbClr val="FFFFFF"/>
                    </a:solidFill>
                  </a14:hiddenFill>
                </a:ext>
              </a:extLst>
            </p:spPr>
            <p:txBody>
              <a:bodyPr rot="0" vert="horz" wrap="square" lIns="91440" tIns="45720" rIns="91440" bIns="45720" anchor="t" anchorCtr="0" upright="1">
                <a:noAutofit/>
              </a:bodyPr>
              <a:lstStyle/>
              <a:p>
                <a:endParaRPr lang="en-US"/>
              </a:p>
            </p:txBody>
          </p:sp>
        </p:grpSp>
        <p:grpSp>
          <p:nvGrpSpPr>
            <p:cNvPr id="17" name="Group 16"/>
            <p:cNvGrpSpPr>
              <a:grpSpLocks/>
            </p:cNvGrpSpPr>
            <p:nvPr/>
          </p:nvGrpSpPr>
          <p:grpSpPr bwMode="auto">
            <a:xfrm>
              <a:off x="1900" y="1906"/>
              <a:ext cx="360" cy="360"/>
              <a:chOff x="1900" y="1906"/>
              <a:chExt cx="360" cy="360"/>
            </a:xfrm>
          </p:grpSpPr>
          <p:sp>
            <p:nvSpPr>
              <p:cNvPr id="82" name="Freeform 81"/>
              <p:cNvSpPr>
                <a:spLocks/>
              </p:cNvSpPr>
              <p:nvPr/>
            </p:nvSpPr>
            <p:spPr bwMode="auto">
              <a:xfrm>
                <a:off x="1900" y="1906"/>
                <a:ext cx="360" cy="360"/>
              </a:xfrm>
              <a:custGeom>
                <a:avLst/>
                <a:gdLst>
                  <a:gd name="T0" fmla="+- 0 1900 1900"/>
                  <a:gd name="T1" fmla="*/ T0 w 360"/>
                  <a:gd name="T2" fmla="+- 0 2266 1906"/>
                  <a:gd name="T3" fmla="*/ 2266 h 360"/>
                  <a:gd name="T4" fmla="+- 0 2260 1900"/>
                  <a:gd name="T5" fmla="*/ T4 w 360"/>
                  <a:gd name="T6" fmla="+- 0 2266 1906"/>
                  <a:gd name="T7" fmla="*/ 2266 h 360"/>
                  <a:gd name="T8" fmla="+- 0 2260 1900"/>
                  <a:gd name="T9" fmla="*/ T8 w 360"/>
                  <a:gd name="T10" fmla="+- 0 1906 1906"/>
                  <a:gd name="T11" fmla="*/ 1906 h 360"/>
                  <a:gd name="T12" fmla="+- 0 1900 1900"/>
                  <a:gd name="T13" fmla="*/ T12 w 360"/>
                  <a:gd name="T14" fmla="+- 0 1906 1906"/>
                  <a:gd name="T15" fmla="*/ 1906 h 360"/>
                  <a:gd name="T16" fmla="+- 0 1900 1900"/>
                  <a:gd name="T17" fmla="*/ T16 w 360"/>
                  <a:gd name="T18" fmla="+- 0 2266 1906"/>
                  <a:gd name="T19" fmla="*/ 2266 h 360"/>
                </a:gdLst>
                <a:ahLst/>
                <a:cxnLst>
                  <a:cxn ang="0">
                    <a:pos x="T1" y="T3"/>
                  </a:cxn>
                  <a:cxn ang="0">
                    <a:pos x="T5" y="T7"/>
                  </a:cxn>
                  <a:cxn ang="0">
                    <a:pos x="T9" y="T11"/>
                  </a:cxn>
                  <a:cxn ang="0">
                    <a:pos x="T13" y="T15"/>
                  </a:cxn>
                  <a:cxn ang="0">
                    <a:pos x="T17" y="T19"/>
                  </a:cxn>
                </a:cxnLst>
                <a:rect l="0" t="0" r="r" b="b"/>
                <a:pathLst>
                  <a:path w="360" h="360">
                    <a:moveTo>
                      <a:pt x="0" y="360"/>
                    </a:moveTo>
                    <a:lnTo>
                      <a:pt x="360" y="360"/>
                    </a:lnTo>
                    <a:lnTo>
                      <a:pt x="360" y="0"/>
                    </a:lnTo>
                    <a:lnTo>
                      <a:pt x="0" y="0"/>
                    </a:lnTo>
                    <a:lnTo>
                      <a:pt x="0" y="360"/>
                    </a:lnTo>
                    <a:close/>
                  </a:path>
                </a:pathLst>
              </a:custGeom>
              <a:solidFill>
                <a:srgbClr val="4F81BD"/>
              </a:solidFill>
              <a:ln>
                <a:noFill/>
              </a:ln>
              <a:extLst>
                <a:ext uri="{91240B29-F687-4f45-9708-019B960494DF}">
                  <a14:hiddenLine xmlns:a14="http://schemas.microsoft.com/office/drawing/2010/main" xmlns=""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grpSp>
        <p:grpSp>
          <p:nvGrpSpPr>
            <p:cNvPr id="18" name="Group 17"/>
            <p:cNvGrpSpPr>
              <a:grpSpLocks/>
            </p:cNvGrpSpPr>
            <p:nvPr/>
          </p:nvGrpSpPr>
          <p:grpSpPr bwMode="auto">
            <a:xfrm>
              <a:off x="1900" y="1906"/>
              <a:ext cx="360" cy="360"/>
              <a:chOff x="1900" y="1906"/>
              <a:chExt cx="360" cy="360"/>
            </a:xfrm>
          </p:grpSpPr>
          <p:sp>
            <p:nvSpPr>
              <p:cNvPr id="81" name="Freeform 80"/>
              <p:cNvSpPr>
                <a:spLocks/>
              </p:cNvSpPr>
              <p:nvPr/>
            </p:nvSpPr>
            <p:spPr bwMode="auto">
              <a:xfrm>
                <a:off x="1900" y="1906"/>
                <a:ext cx="360" cy="360"/>
              </a:xfrm>
              <a:custGeom>
                <a:avLst/>
                <a:gdLst>
                  <a:gd name="T0" fmla="+- 0 1900 1900"/>
                  <a:gd name="T1" fmla="*/ T0 w 360"/>
                  <a:gd name="T2" fmla="+- 0 2266 1906"/>
                  <a:gd name="T3" fmla="*/ 2266 h 360"/>
                  <a:gd name="T4" fmla="+- 0 2260 1900"/>
                  <a:gd name="T5" fmla="*/ T4 w 360"/>
                  <a:gd name="T6" fmla="+- 0 2266 1906"/>
                  <a:gd name="T7" fmla="*/ 2266 h 360"/>
                  <a:gd name="T8" fmla="+- 0 2260 1900"/>
                  <a:gd name="T9" fmla="*/ T8 w 360"/>
                  <a:gd name="T10" fmla="+- 0 1906 1906"/>
                  <a:gd name="T11" fmla="*/ 1906 h 360"/>
                  <a:gd name="T12" fmla="+- 0 1900 1900"/>
                  <a:gd name="T13" fmla="*/ T12 w 360"/>
                  <a:gd name="T14" fmla="+- 0 1906 1906"/>
                  <a:gd name="T15" fmla="*/ 1906 h 360"/>
                  <a:gd name="T16" fmla="+- 0 1900 1900"/>
                  <a:gd name="T17" fmla="*/ T16 w 360"/>
                  <a:gd name="T18" fmla="+- 0 2266 1906"/>
                  <a:gd name="T19" fmla="*/ 2266 h 360"/>
                </a:gdLst>
                <a:ahLst/>
                <a:cxnLst>
                  <a:cxn ang="0">
                    <a:pos x="T1" y="T3"/>
                  </a:cxn>
                  <a:cxn ang="0">
                    <a:pos x="T5" y="T7"/>
                  </a:cxn>
                  <a:cxn ang="0">
                    <a:pos x="T9" y="T11"/>
                  </a:cxn>
                  <a:cxn ang="0">
                    <a:pos x="T13" y="T15"/>
                  </a:cxn>
                  <a:cxn ang="0">
                    <a:pos x="T17" y="T19"/>
                  </a:cxn>
                </a:cxnLst>
                <a:rect l="0" t="0" r="r" b="b"/>
                <a:pathLst>
                  <a:path w="360" h="360">
                    <a:moveTo>
                      <a:pt x="0" y="360"/>
                    </a:moveTo>
                    <a:lnTo>
                      <a:pt x="360" y="360"/>
                    </a:lnTo>
                    <a:lnTo>
                      <a:pt x="360" y="0"/>
                    </a:lnTo>
                    <a:lnTo>
                      <a:pt x="0" y="0"/>
                    </a:lnTo>
                    <a:lnTo>
                      <a:pt x="0" y="360"/>
                    </a:lnTo>
                    <a:close/>
                  </a:path>
                </a:pathLst>
              </a:custGeom>
              <a:noFill/>
              <a:ln w="20320">
                <a:solidFill>
                  <a:srgbClr val="385D8A"/>
                </a:solidFill>
                <a:round/>
                <a:headEnd/>
                <a:tailEnd/>
              </a:ln>
              <a:extLst>
                <a:ext uri="{909E8E84-426E-40dd-AFC4-6F175D3DCCD1}">
                  <a14:hiddenFill xmlns:a14="http://schemas.microsoft.com/office/drawing/2010/main" xmlns="">
                    <a:solidFill>
                      <a:srgbClr val="FFFFFF"/>
                    </a:solidFill>
                  </a14:hiddenFill>
                </a:ext>
              </a:extLst>
            </p:spPr>
            <p:txBody>
              <a:bodyPr rot="0" vert="horz" wrap="square" lIns="91440" tIns="45720" rIns="91440" bIns="45720" anchor="t" anchorCtr="0" upright="1">
                <a:noAutofit/>
              </a:bodyPr>
              <a:lstStyle/>
              <a:p>
                <a:endParaRPr lang="en-US"/>
              </a:p>
            </p:txBody>
          </p:sp>
        </p:grpSp>
        <p:grpSp>
          <p:nvGrpSpPr>
            <p:cNvPr id="19" name="Group 18"/>
            <p:cNvGrpSpPr>
              <a:grpSpLocks/>
            </p:cNvGrpSpPr>
            <p:nvPr/>
          </p:nvGrpSpPr>
          <p:grpSpPr bwMode="auto">
            <a:xfrm>
              <a:off x="2351" y="1546"/>
              <a:ext cx="178" cy="179"/>
              <a:chOff x="2351" y="1546"/>
              <a:chExt cx="178" cy="179"/>
            </a:xfrm>
          </p:grpSpPr>
          <p:sp>
            <p:nvSpPr>
              <p:cNvPr id="80" name="Freeform 79"/>
              <p:cNvSpPr>
                <a:spLocks/>
              </p:cNvSpPr>
              <p:nvPr/>
            </p:nvSpPr>
            <p:spPr bwMode="auto">
              <a:xfrm>
                <a:off x="2351" y="1546"/>
                <a:ext cx="178" cy="179"/>
              </a:xfrm>
              <a:custGeom>
                <a:avLst/>
                <a:gdLst>
                  <a:gd name="T0" fmla="+- 0 2441 2351"/>
                  <a:gd name="T1" fmla="*/ T0 w 178"/>
                  <a:gd name="T2" fmla="+- 0 1546 1546"/>
                  <a:gd name="T3" fmla="*/ 1546 h 179"/>
                  <a:gd name="T4" fmla="+- 0 2380 2351"/>
                  <a:gd name="T5" fmla="*/ T4 w 178"/>
                  <a:gd name="T6" fmla="+- 0 1569 1546"/>
                  <a:gd name="T7" fmla="*/ 1569 h 179"/>
                  <a:gd name="T8" fmla="+- 0 2351 2351"/>
                  <a:gd name="T9" fmla="*/ T8 w 178"/>
                  <a:gd name="T10" fmla="+- 0 1627 1546"/>
                  <a:gd name="T11" fmla="*/ 1627 h 179"/>
                  <a:gd name="T12" fmla="+- 0 2354 2351"/>
                  <a:gd name="T13" fmla="*/ T12 w 178"/>
                  <a:gd name="T14" fmla="+- 0 1652 1546"/>
                  <a:gd name="T15" fmla="*/ 1652 h 179"/>
                  <a:gd name="T16" fmla="+- 0 2388 2351"/>
                  <a:gd name="T17" fmla="*/ T16 w 178"/>
                  <a:gd name="T18" fmla="+- 0 1708 1546"/>
                  <a:gd name="T19" fmla="*/ 1708 h 179"/>
                  <a:gd name="T20" fmla="+- 0 2426 2351"/>
                  <a:gd name="T21" fmla="*/ T20 w 178"/>
                  <a:gd name="T22" fmla="+- 0 1724 1546"/>
                  <a:gd name="T23" fmla="*/ 1724 h 179"/>
                  <a:gd name="T24" fmla="+- 0 2452 2351"/>
                  <a:gd name="T25" fmla="*/ T24 w 178"/>
                  <a:gd name="T26" fmla="+- 0 1722 1546"/>
                  <a:gd name="T27" fmla="*/ 1722 h 179"/>
                  <a:gd name="T28" fmla="+- 0 2510 2351"/>
                  <a:gd name="T29" fmla="*/ T28 w 178"/>
                  <a:gd name="T30" fmla="+- 0 1691 1546"/>
                  <a:gd name="T31" fmla="*/ 1691 h 179"/>
                  <a:gd name="T32" fmla="+- 0 2529 2351"/>
                  <a:gd name="T33" fmla="*/ T32 w 178"/>
                  <a:gd name="T34" fmla="+- 0 1655 1546"/>
                  <a:gd name="T35" fmla="*/ 1655 h 179"/>
                  <a:gd name="T36" fmla="+- 0 2527 2351"/>
                  <a:gd name="T37" fmla="*/ T36 w 178"/>
                  <a:gd name="T38" fmla="+- 0 1628 1546"/>
                  <a:gd name="T39" fmla="*/ 1628 h 179"/>
                  <a:gd name="T40" fmla="+- 0 2498 2351"/>
                  <a:gd name="T41" fmla="*/ T40 w 178"/>
                  <a:gd name="T42" fmla="+- 0 1568 1546"/>
                  <a:gd name="T43" fmla="*/ 1568 h 179"/>
                  <a:gd name="T44" fmla="+- 0 2441 2351"/>
                  <a:gd name="T45" fmla="*/ T44 w 178"/>
                  <a:gd name="T46" fmla="+- 0 1546 1546"/>
                  <a:gd name="T47" fmla="*/ 1546 h 179"/>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Lst>
                <a:rect l="0" t="0" r="r" b="b"/>
                <a:pathLst>
                  <a:path w="178" h="179">
                    <a:moveTo>
                      <a:pt x="90" y="0"/>
                    </a:moveTo>
                    <a:lnTo>
                      <a:pt x="29" y="23"/>
                    </a:lnTo>
                    <a:lnTo>
                      <a:pt x="0" y="81"/>
                    </a:lnTo>
                    <a:lnTo>
                      <a:pt x="3" y="106"/>
                    </a:lnTo>
                    <a:lnTo>
                      <a:pt x="37" y="162"/>
                    </a:lnTo>
                    <a:lnTo>
                      <a:pt x="75" y="178"/>
                    </a:lnTo>
                    <a:lnTo>
                      <a:pt x="101" y="176"/>
                    </a:lnTo>
                    <a:lnTo>
                      <a:pt x="159" y="145"/>
                    </a:lnTo>
                    <a:lnTo>
                      <a:pt x="178" y="109"/>
                    </a:lnTo>
                    <a:lnTo>
                      <a:pt x="176" y="82"/>
                    </a:lnTo>
                    <a:lnTo>
                      <a:pt x="147" y="22"/>
                    </a:lnTo>
                    <a:lnTo>
                      <a:pt x="90" y="0"/>
                    </a:lnTo>
                    <a:close/>
                  </a:path>
                </a:pathLst>
              </a:custGeom>
              <a:solidFill>
                <a:srgbClr val="4F81BD"/>
              </a:solidFill>
              <a:ln>
                <a:noFill/>
              </a:ln>
              <a:extLst>
                <a:ext uri="{91240B29-F687-4f45-9708-019B960494DF}">
                  <a14:hiddenLine xmlns:a14="http://schemas.microsoft.com/office/drawing/2010/main" xmlns=""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grpSp>
        <p:grpSp>
          <p:nvGrpSpPr>
            <p:cNvPr id="20" name="Group 19"/>
            <p:cNvGrpSpPr>
              <a:grpSpLocks/>
            </p:cNvGrpSpPr>
            <p:nvPr/>
          </p:nvGrpSpPr>
          <p:grpSpPr bwMode="auto">
            <a:xfrm>
              <a:off x="2351" y="1546"/>
              <a:ext cx="178" cy="179"/>
              <a:chOff x="2351" y="1546"/>
              <a:chExt cx="178" cy="179"/>
            </a:xfrm>
          </p:grpSpPr>
          <p:sp>
            <p:nvSpPr>
              <p:cNvPr id="79" name="Freeform 78"/>
              <p:cNvSpPr>
                <a:spLocks/>
              </p:cNvSpPr>
              <p:nvPr/>
            </p:nvSpPr>
            <p:spPr bwMode="auto">
              <a:xfrm>
                <a:off x="2351" y="1546"/>
                <a:ext cx="178" cy="179"/>
              </a:xfrm>
              <a:custGeom>
                <a:avLst/>
                <a:gdLst>
                  <a:gd name="T0" fmla="+- 0 2441 2351"/>
                  <a:gd name="T1" fmla="*/ T0 w 178"/>
                  <a:gd name="T2" fmla="+- 0 1546 1546"/>
                  <a:gd name="T3" fmla="*/ 1546 h 179"/>
                  <a:gd name="T4" fmla="+- 0 2380 2351"/>
                  <a:gd name="T5" fmla="*/ T4 w 178"/>
                  <a:gd name="T6" fmla="+- 0 1569 1546"/>
                  <a:gd name="T7" fmla="*/ 1569 h 179"/>
                  <a:gd name="T8" fmla="+- 0 2351 2351"/>
                  <a:gd name="T9" fmla="*/ T8 w 178"/>
                  <a:gd name="T10" fmla="+- 0 1627 1546"/>
                  <a:gd name="T11" fmla="*/ 1627 h 179"/>
                  <a:gd name="T12" fmla="+- 0 2354 2351"/>
                  <a:gd name="T13" fmla="*/ T12 w 178"/>
                  <a:gd name="T14" fmla="+- 0 1652 1546"/>
                  <a:gd name="T15" fmla="*/ 1652 h 179"/>
                  <a:gd name="T16" fmla="+- 0 2388 2351"/>
                  <a:gd name="T17" fmla="*/ T16 w 178"/>
                  <a:gd name="T18" fmla="+- 0 1708 1546"/>
                  <a:gd name="T19" fmla="*/ 1708 h 179"/>
                  <a:gd name="T20" fmla="+- 0 2426 2351"/>
                  <a:gd name="T21" fmla="*/ T20 w 178"/>
                  <a:gd name="T22" fmla="+- 0 1724 1546"/>
                  <a:gd name="T23" fmla="*/ 1724 h 179"/>
                  <a:gd name="T24" fmla="+- 0 2452 2351"/>
                  <a:gd name="T25" fmla="*/ T24 w 178"/>
                  <a:gd name="T26" fmla="+- 0 1722 1546"/>
                  <a:gd name="T27" fmla="*/ 1722 h 179"/>
                  <a:gd name="T28" fmla="+- 0 2510 2351"/>
                  <a:gd name="T29" fmla="*/ T28 w 178"/>
                  <a:gd name="T30" fmla="+- 0 1691 1546"/>
                  <a:gd name="T31" fmla="*/ 1691 h 179"/>
                  <a:gd name="T32" fmla="+- 0 2529 2351"/>
                  <a:gd name="T33" fmla="*/ T32 w 178"/>
                  <a:gd name="T34" fmla="+- 0 1655 1546"/>
                  <a:gd name="T35" fmla="*/ 1655 h 179"/>
                  <a:gd name="T36" fmla="+- 0 2527 2351"/>
                  <a:gd name="T37" fmla="*/ T36 w 178"/>
                  <a:gd name="T38" fmla="+- 0 1628 1546"/>
                  <a:gd name="T39" fmla="*/ 1628 h 179"/>
                  <a:gd name="T40" fmla="+- 0 2498 2351"/>
                  <a:gd name="T41" fmla="*/ T40 w 178"/>
                  <a:gd name="T42" fmla="+- 0 1568 1546"/>
                  <a:gd name="T43" fmla="*/ 1568 h 179"/>
                  <a:gd name="T44" fmla="+- 0 2441 2351"/>
                  <a:gd name="T45" fmla="*/ T44 w 178"/>
                  <a:gd name="T46" fmla="+- 0 1546 1546"/>
                  <a:gd name="T47" fmla="*/ 1546 h 179"/>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Lst>
                <a:rect l="0" t="0" r="r" b="b"/>
                <a:pathLst>
                  <a:path w="178" h="179">
                    <a:moveTo>
                      <a:pt x="90" y="0"/>
                    </a:moveTo>
                    <a:lnTo>
                      <a:pt x="29" y="23"/>
                    </a:lnTo>
                    <a:lnTo>
                      <a:pt x="0" y="81"/>
                    </a:lnTo>
                    <a:lnTo>
                      <a:pt x="3" y="106"/>
                    </a:lnTo>
                    <a:lnTo>
                      <a:pt x="37" y="162"/>
                    </a:lnTo>
                    <a:lnTo>
                      <a:pt x="75" y="178"/>
                    </a:lnTo>
                    <a:lnTo>
                      <a:pt x="101" y="176"/>
                    </a:lnTo>
                    <a:lnTo>
                      <a:pt x="159" y="145"/>
                    </a:lnTo>
                    <a:lnTo>
                      <a:pt x="178" y="109"/>
                    </a:lnTo>
                    <a:lnTo>
                      <a:pt x="176" y="82"/>
                    </a:lnTo>
                    <a:lnTo>
                      <a:pt x="147" y="22"/>
                    </a:lnTo>
                    <a:lnTo>
                      <a:pt x="90" y="0"/>
                    </a:lnTo>
                    <a:close/>
                  </a:path>
                </a:pathLst>
              </a:custGeom>
              <a:noFill/>
              <a:ln w="20320">
                <a:solidFill>
                  <a:srgbClr val="385D8A"/>
                </a:solidFill>
                <a:round/>
                <a:headEnd/>
                <a:tailEnd/>
              </a:ln>
              <a:extLst>
                <a:ext uri="{909E8E84-426E-40dd-AFC4-6F175D3DCCD1}">
                  <a14:hiddenFill xmlns:a14="http://schemas.microsoft.com/office/drawing/2010/main" xmlns="">
                    <a:solidFill>
                      <a:srgbClr val="FFFFFF"/>
                    </a:solidFill>
                  </a14:hiddenFill>
                </a:ext>
              </a:extLst>
            </p:spPr>
            <p:txBody>
              <a:bodyPr rot="0" vert="horz" wrap="square" lIns="91440" tIns="45720" rIns="91440" bIns="45720" anchor="t" anchorCtr="0" upright="1">
                <a:noAutofit/>
              </a:bodyPr>
              <a:lstStyle/>
              <a:p>
                <a:endParaRPr lang="en-US"/>
              </a:p>
            </p:txBody>
          </p:sp>
        </p:grpSp>
        <p:grpSp>
          <p:nvGrpSpPr>
            <p:cNvPr id="21" name="Group 20"/>
            <p:cNvGrpSpPr>
              <a:grpSpLocks/>
            </p:cNvGrpSpPr>
            <p:nvPr/>
          </p:nvGrpSpPr>
          <p:grpSpPr bwMode="auto">
            <a:xfrm>
              <a:off x="2081" y="1546"/>
              <a:ext cx="89" cy="90"/>
              <a:chOff x="2081" y="1546"/>
              <a:chExt cx="89" cy="90"/>
            </a:xfrm>
          </p:grpSpPr>
          <p:sp>
            <p:nvSpPr>
              <p:cNvPr id="78" name="Freeform 77"/>
              <p:cNvSpPr>
                <a:spLocks/>
              </p:cNvSpPr>
              <p:nvPr/>
            </p:nvSpPr>
            <p:spPr bwMode="auto">
              <a:xfrm>
                <a:off x="2081" y="1546"/>
                <a:ext cx="89" cy="90"/>
              </a:xfrm>
              <a:custGeom>
                <a:avLst/>
                <a:gdLst>
                  <a:gd name="T0" fmla="+- 0 2126 2081"/>
                  <a:gd name="T1" fmla="*/ T0 w 89"/>
                  <a:gd name="T2" fmla="+- 0 1546 1546"/>
                  <a:gd name="T3" fmla="*/ 1546 h 90"/>
                  <a:gd name="T4" fmla="+- 0 2104 2081"/>
                  <a:gd name="T5" fmla="*/ T4 w 89"/>
                  <a:gd name="T6" fmla="+- 0 1551 1546"/>
                  <a:gd name="T7" fmla="*/ 1551 h 90"/>
                  <a:gd name="T8" fmla="+- 0 2088 2081"/>
                  <a:gd name="T9" fmla="*/ T8 w 89"/>
                  <a:gd name="T10" fmla="+- 0 1566 1546"/>
                  <a:gd name="T11" fmla="*/ 1566 h 90"/>
                  <a:gd name="T12" fmla="+- 0 2081 2081"/>
                  <a:gd name="T13" fmla="*/ T12 w 89"/>
                  <a:gd name="T14" fmla="+- 0 1586 1546"/>
                  <a:gd name="T15" fmla="*/ 1586 h 90"/>
                  <a:gd name="T16" fmla="+- 0 2085 2081"/>
                  <a:gd name="T17" fmla="*/ T16 w 89"/>
                  <a:gd name="T18" fmla="+- 0 1610 1546"/>
                  <a:gd name="T19" fmla="*/ 1610 h 90"/>
                  <a:gd name="T20" fmla="+- 0 2099 2081"/>
                  <a:gd name="T21" fmla="*/ T20 w 89"/>
                  <a:gd name="T22" fmla="+- 0 1627 1546"/>
                  <a:gd name="T23" fmla="*/ 1627 h 90"/>
                  <a:gd name="T24" fmla="+- 0 2118 2081"/>
                  <a:gd name="T25" fmla="*/ T24 w 89"/>
                  <a:gd name="T26" fmla="+- 0 1635 1546"/>
                  <a:gd name="T27" fmla="*/ 1635 h 90"/>
                  <a:gd name="T28" fmla="+- 0 2143 2081"/>
                  <a:gd name="T29" fmla="*/ T28 w 89"/>
                  <a:gd name="T30" fmla="+- 0 1631 1546"/>
                  <a:gd name="T31" fmla="*/ 1631 h 90"/>
                  <a:gd name="T32" fmla="+- 0 2160 2081"/>
                  <a:gd name="T33" fmla="*/ T32 w 89"/>
                  <a:gd name="T34" fmla="+- 0 1619 1546"/>
                  <a:gd name="T35" fmla="*/ 1619 h 90"/>
                  <a:gd name="T36" fmla="+- 0 2170 2081"/>
                  <a:gd name="T37" fmla="*/ T36 w 89"/>
                  <a:gd name="T38" fmla="+- 0 1601 1546"/>
                  <a:gd name="T39" fmla="*/ 1601 h 90"/>
                  <a:gd name="T40" fmla="+- 0 2166 2081"/>
                  <a:gd name="T41" fmla="*/ T40 w 89"/>
                  <a:gd name="T42" fmla="+- 0 1576 1546"/>
                  <a:gd name="T43" fmla="*/ 1576 h 90"/>
                  <a:gd name="T44" fmla="+- 0 2155 2081"/>
                  <a:gd name="T45" fmla="*/ T44 w 89"/>
                  <a:gd name="T46" fmla="+- 0 1557 1546"/>
                  <a:gd name="T47" fmla="*/ 1557 h 90"/>
                  <a:gd name="T48" fmla="+- 0 2138 2081"/>
                  <a:gd name="T49" fmla="*/ T48 w 89"/>
                  <a:gd name="T50" fmla="+- 0 1547 1546"/>
                  <a:gd name="T51" fmla="*/ 1547 h 90"/>
                  <a:gd name="T52" fmla="+- 0 2126 2081"/>
                  <a:gd name="T53" fmla="*/ T52 w 89"/>
                  <a:gd name="T54" fmla="+- 0 1546 1546"/>
                  <a:gd name="T55" fmla="*/ 1546 h 90"/>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Lst>
                <a:rect l="0" t="0" r="r" b="b"/>
                <a:pathLst>
                  <a:path w="89" h="90">
                    <a:moveTo>
                      <a:pt x="45" y="0"/>
                    </a:moveTo>
                    <a:lnTo>
                      <a:pt x="23" y="5"/>
                    </a:lnTo>
                    <a:lnTo>
                      <a:pt x="7" y="20"/>
                    </a:lnTo>
                    <a:lnTo>
                      <a:pt x="0" y="40"/>
                    </a:lnTo>
                    <a:lnTo>
                      <a:pt x="4" y="64"/>
                    </a:lnTo>
                    <a:lnTo>
                      <a:pt x="18" y="81"/>
                    </a:lnTo>
                    <a:lnTo>
                      <a:pt x="37" y="89"/>
                    </a:lnTo>
                    <a:lnTo>
                      <a:pt x="62" y="85"/>
                    </a:lnTo>
                    <a:lnTo>
                      <a:pt x="79" y="73"/>
                    </a:lnTo>
                    <a:lnTo>
                      <a:pt x="89" y="55"/>
                    </a:lnTo>
                    <a:lnTo>
                      <a:pt x="85" y="30"/>
                    </a:lnTo>
                    <a:lnTo>
                      <a:pt x="74" y="11"/>
                    </a:lnTo>
                    <a:lnTo>
                      <a:pt x="57" y="1"/>
                    </a:lnTo>
                    <a:lnTo>
                      <a:pt x="45" y="0"/>
                    </a:lnTo>
                    <a:close/>
                  </a:path>
                </a:pathLst>
              </a:custGeom>
              <a:solidFill>
                <a:srgbClr val="D99694"/>
              </a:solidFill>
              <a:ln>
                <a:noFill/>
              </a:ln>
              <a:extLst>
                <a:ext uri="{91240B29-F687-4f45-9708-019B960494DF}">
                  <a14:hiddenLine xmlns:a14="http://schemas.microsoft.com/office/drawing/2010/main" xmlns=""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grpSp>
        <p:grpSp>
          <p:nvGrpSpPr>
            <p:cNvPr id="22" name="Group 21"/>
            <p:cNvGrpSpPr>
              <a:grpSpLocks/>
            </p:cNvGrpSpPr>
            <p:nvPr/>
          </p:nvGrpSpPr>
          <p:grpSpPr bwMode="auto">
            <a:xfrm>
              <a:off x="2081" y="1546"/>
              <a:ext cx="89" cy="90"/>
              <a:chOff x="2081" y="1546"/>
              <a:chExt cx="89" cy="90"/>
            </a:xfrm>
          </p:grpSpPr>
          <p:sp>
            <p:nvSpPr>
              <p:cNvPr id="77" name="Freeform 76"/>
              <p:cNvSpPr>
                <a:spLocks/>
              </p:cNvSpPr>
              <p:nvPr/>
            </p:nvSpPr>
            <p:spPr bwMode="auto">
              <a:xfrm>
                <a:off x="2081" y="1546"/>
                <a:ext cx="89" cy="90"/>
              </a:xfrm>
              <a:custGeom>
                <a:avLst/>
                <a:gdLst>
                  <a:gd name="T0" fmla="+- 0 2126 2081"/>
                  <a:gd name="T1" fmla="*/ T0 w 89"/>
                  <a:gd name="T2" fmla="+- 0 1546 1546"/>
                  <a:gd name="T3" fmla="*/ 1546 h 90"/>
                  <a:gd name="T4" fmla="+- 0 2104 2081"/>
                  <a:gd name="T5" fmla="*/ T4 w 89"/>
                  <a:gd name="T6" fmla="+- 0 1551 1546"/>
                  <a:gd name="T7" fmla="*/ 1551 h 90"/>
                  <a:gd name="T8" fmla="+- 0 2088 2081"/>
                  <a:gd name="T9" fmla="*/ T8 w 89"/>
                  <a:gd name="T10" fmla="+- 0 1566 1546"/>
                  <a:gd name="T11" fmla="*/ 1566 h 90"/>
                  <a:gd name="T12" fmla="+- 0 2081 2081"/>
                  <a:gd name="T13" fmla="*/ T12 w 89"/>
                  <a:gd name="T14" fmla="+- 0 1586 1546"/>
                  <a:gd name="T15" fmla="*/ 1586 h 90"/>
                  <a:gd name="T16" fmla="+- 0 2085 2081"/>
                  <a:gd name="T17" fmla="*/ T16 w 89"/>
                  <a:gd name="T18" fmla="+- 0 1610 1546"/>
                  <a:gd name="T19" fmla="*/ 1610 h 90"/>
                  <a:gd name="T20" fmla="+- 0 2099 2081"/>
                  <a:gd name="T21" fmla="*/ T20 w 89"/>
                  <a:gd name="T22" fmla="+- 0 1627 1546"/>
                  <a:gd name="T23" fmla="*/ 1627 h 90"/>
                  <a:gd name="T24" fmla="+- 0 2118 2081"/>
                  <a:gd name="T25" fmla="*/ T24 w 89"/>
                  <a:gd name="T26" fmla="+- 0 1635 1546"/>
                  <a:gd name="T27" fmla="*/ 1635 h 90"/>
                  <a:gd name="T28" fmla="+- 0 2143 2081"/>
                  <a:gd name="T29" fmla="*/ T28 w 89"/>
                  <a:gd name="T30" fmla="+- 0 1631 1546"/>
                  <a:gd name="T31" fmla="*/ 1631 h 90"/>
                  <a:gd name="T32" fmla="+- 0 2160 2081"/>
                  <a:gd name="T33" fmla="*/ T32 w 89"/>
                  <a:gd name="T34" fmla="+- 0 1619 1546"/>
                  <a:gd name="T35" fmla="*/ 1619 h 90"/>
                  <a:gd name="T36" fmla="+- 0 2170 2081"/>
                  <a:gd name="T37" fmla="*/ T36 w 89"/>
                  <a:gd name="T38" fmla="+- 0 1601 1546"/>
                  <a:gd name="T39" fmla="*/ 1601 h 90"/>
                  <a:gd name="T40" fmla="+- 0 2166 2081"/>
                  <a:gd name="T41" fmla="*/ T40 w 89"/>
                  <a:gd name="T42" fmla="+- 0 1576 1546"/>
                  <a:gd name="T43" fmla="*/ 1576 h 90"/>
                  <a:gd name="T44" fmla="+- 0 2155 2081"/>
                  <a:gd name="T45" fmla="*/ T44 w 89"/>
                  <a:gd name="T46" fmla="+- 0 1557 1546"/>
                  <a:gd name="T47" fmla="*/ 1557 h 90"/>
                  <a:gd name="T48" fmla="+- 0 2138 2081"/>
                  <a:gd name="T49" fmla="*/ T48 w 89"/>
                  <a:gd name="T50" fmla="+- 0 1547 1546"/>
                  <a:gd name="T51" fmla="*/ 1547 h 90"/>
                  <a:gd name="T52" fmla="+- 0 2126 2081"/>
                  <a:gd name="T53" fmla="*/ T52 w 89"/>
                  <a:gd name="T54" fmla="+- 0 1546 1546"/>
                  <a:gd name="T55" fmla="*/ 1546 h 90"/>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Lst>
                <a:rect l="0" t="0" r="r" b="b"/>
                <a:pathLst>
                  <a:path w="89" h="90">
                    <a:moveTo>
                      <a:pt x="45" y="0"/>
                    </a:moveTo>
                    <a:lnTo>
                      <a:pt x="23" y="5"/>
                    </a:lnTo>
                    <a:lnTo>
                      <a:pt x="7" y="20"/>
                    </a:lnTo>
                    <a:lnTo>
                      <a:pt x="0" y="40"/>
                    </a:lnTo>
                    <a:lnTo>
                      <a:pt x="4" y="64"/>
                    </a:lnTo>
                    <a:lnTo>
                      <a:pt x="18" y="81"/>
                    </a:lnTo>
                    <a:lnTo>
                      <a:pt x="37" y="89"/>
                    </a:lnTo>
                    <a:lnTo>
                      <a:pt x="62" y="85"/>
                    </a:lnTo>
                    <a:lnTo>
                      <a:pt x="79" y="73"/>
                    </a:lnTo>
                    <a:lnTo>
                      <a:pt x="89" y="55"/>
                    </a:lnTo>
                    <a:lnTo>
                      <a:pt x="85" y="30"/>
                    </a:lnTo>
                    <a:lnTo>
                      <a:pt x="74" y="11"/>
                    </a:lnTo>
                    <a:lnTo>
                      <a:pt x="57" y="1"/>
                    </a:lnTo>
                    <a:lnTo>
                      <a:pt x="45" y="0"/>
                    </a:lnTo>
                    <a:close/>
                  </a:path>
                </a:pathLst>
              </a:custGeom>
              <a:noFill/>
              <a:ln w="20320">
                <a:solidFill>
                  <a:srgbClr val="385D8A"/>
                </a:solidFill>
                <a:round/>
                <a:headEnd/>
                <a:tailEnd/>
              </a:ln>
              <a:extLst>
                <a:ext uri="{909E8E84-426E-40dd-AFC4-6F175D3DCCD1}">
                  <a14:hiddenFill xmlns:a14="http://schemas.microsoft.com/office/drawing/2010/main" xmlns="">
                    <a:solidFill>
                      <a:srgbClr val="FFFFFF"/>
                    </a:solidFill>
                  </a14:hiddenFill>
                </a:ext>
              </a:extLst>
            </p:spPr>
            <p:txBody>
              <a:bodyPr rot="0" vert="horz" wrap="square" lIns="91440" tIns="45720" rIns="91440" bIns="45720" anchor="t" anchorCtr="0" upright="1">
                <a:noAutofit/>
              </a:bodyPr>
              <a:lstStyle/>
              <a:p>
                <a:endParaRPr lang="en-US"/>
              </a:p>
            </p:txBody>
          </p:sp>
        </p:grpSp>
        <p:grpSp>
          <p:nvGrpSpPr>
            <p:cNvPr id="23" name="Group 22"/>
            <p:cNvGrpSpPr>
              <a:grpSpLocks/>
            </p:cNvGrpSpPr>
            <p:nvPr/>
          </p:nvGrpSpPr>
          <p:grpSpPr bwMode="auto">
            <a:xfrm>
              <a:off x="1900" y="736"/>
              <a:ext cx="451" cy="631"/>
              <a:chOff x="1900" y="736"/>
              <a:chExt cx="451" cy="631"/>
            </a:xfrm>
          </p:grpSpPr>
          <p:sp>
            <p:nvSpPr>
              <p:cNvPr id="76" name="Freeform 75"/>
              <p:cNvSpPr>
                <a:spLocks/>
              </p:cNvSpPr>
              <p:nvPr/>
            </p:nvSpPr>
            <p:spPr bwMode="auto">
              <a:xfrm>
                <a:off x="1900" y="736"/>
                <a:ext cx="451" cy="631"/>
              </a:xfrm>
              <a:custGeom>
                <a:avLst/>
                <a:gdLst>
                  <a:gd name="T0" fmla="+- 0 1900 1900"/>
                  <a:gd name="T1" fmla="*/ T0 w 451"/>
                  <a:gd name="T2" fmla="+- 0 1366 736"/>
                  <a:gd name="T3" fmla="*/ 1366 h 631"/>
                  <a:gd name="T4" fmla="+- 0 2351 1900"/>
                  <a:gd name="T5" fmla="*/ T4 w 451"/>
                  <a:gd name="T6" fmla="+- 0 1366 736"/>
                  <a:gd name="T7" fmla="*/ 1366 h 631"/>
                  <a:gd name="T8" fmla="+- 0 2351 1900"/>
                  <a:gd name="T9" fmla="*/ T8 w 451"/>
                  <a:gd name="T10" fmla="+- 0 736 736"/>
                  <a:gd name="T11" fmla="*/ 736 h 631"/>
                  <a:gd name="T12" fmla="+- 0 1900 1900"/>
                  <a:gd name="T13" fmla="*/ T12 w 451"/>
                  <a:gd name="T14" fmla="+- 0 736 736"/>
                  <a:gd name="T15" fmla="*/ 736 h 631"/>
                  <a:gd name="T16" fmla="+- 0 1900 1900"/>
                  <a:gd name="T17" fmla="*/ T16 w 451"/>
                  <a:gd name="T18" fmla="+- 0 1366 736"/>
                  <a:gd name="T19" fmla="*/ 1366 h 631"/>
                </a:gdLst>
                <a:ahLst/>
                <a:cxnLst>
                  <a:cxn ang="0">
                    <a:pos x="T1" y="T3"/>
                  </a:cxn>
                  <a:cxn ang="0">
                    <a:pos x="T5" y="T7"/>
                  </a:cxn>
                  <a:cxn ang="0">
                    <a:pos x="T9" y="T11"/>
                  </a:cxn>
                  <a:cxn ang="0">
                    <a:pos x="T13" y="T15"/>
                  </a:cxn>
                  <a:cxn ang="0">
                    <a:pos x="T17" y="T19"/>
                  </a:cxn>
                </a:cxnLst>
                <a:rect l="0" t="0" r="r" b="b"/>
                <a:pathLst>
                  <a:path w="451" h="631">
                    <a:moveTo>
                      <a:pt x="0" y="630"/>
                    </a:moveTo>
                    <a:lnTo>
                      <a:pt x="451" y="630"/>
                    </a:lnTo>
                    <a:lnTo>
                      <a:pt x="451" y="0"/>
                    </a:lnTo>
                    <a:lnTo>
                      <a:pt x="0" y="0"/>
                    </a:lnTo>
                    <a:lnTo>
                      <a:pt x="0" y="630"/>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grpSp>
        <p:grpSp>
          <p:nvGrpSpPr>
            <p:cNvPr id="24" name="Group 23"/>
            <p:cNvGrpSpPr>
              <a:grpSpLocks/>
            </p:cNvGrpSpPr>
            <p:nvPr/>
          </p:nvGrpSpPr>
          <p:grpSpPr bwMode="auto">
            <a:xfrm>
              <a:off x="1900" y="736"/>
              <a:ext cx="451" cy="631"/>
              <a:chOff x="1900" y="736"/>
              <a:chExt cx="451" cy="631"/>
            </a:xfrm>
          </p:grpSpPr>
          <p:sp>
            <p:nvSpPr>
              <p:cNvPr id="75" name="Freeform 74"/>
              <p:cNvSpPr>
                <a:spLocks/>
              </p:cNvSpPr>
              <p:nvPr/>
            </p:nvSpPr>
            <p:spPr bwMode="auto">
              <a:xfrm>
                <a:off x="1900" y="736"/>
                <a:ext cx="451" cy="631"/>
              </a:xfrm>
              <a:custGeom>
                <a:avLst/>
                <a:gdLst>
                  <a:gd name="T0" fmla="+- 0 1900 1900"/>
                  <a:gd name="T1" fmla="*/ T0 w 451"/>
                  <a:gd name="T2" fmla="+- 0 1366 736"/>
                  <a:gd name="T3" fmla="*/ 1366 h 631"/>
                  <a:gd name="T4" fmla="+- 0 2351 1900"/>
                  <a:gd name="T5" fmla="*/ T4 w 451"/>
                  <a:gd name="T6" fmla="+- 0 1366 736"/>
                  <a:gd name="T7" fmla="*/ 1366 h 631"/>
                  <a:gd name="T8" fmla="+- 0 2351 1900"/>
                  <a:gd name="T9" fmla="*/ T8 w 451"/>
                  <a:gd name="T10" fmla="+- 0 736 736"/>
                  <a:gd name="T11" fmla="*/ 736 h 631"/>
                  <a:gd name="T12" fmla="+- 0 1900 1900"/>
                  <a:gd name="T13" fmla="*/ T12 w 451"/>
                  <a:gd name="T14" fmla="+- 0 736 736"/>
                  <a:gd name="T15" fmla="*/ 736 h 631"/>
                  <a:gd name="T16" fmla="+- 0 1900 1900"/>
                  <a:gd name="T17" fmla="*/ T16 w 451"/>
                  <a:gd name="T18" fmla="+- 0 1366 736"/>
                  <a:gd name="T19" fmla="*/ 1366 h 631"/>
                </a:gdLst>
                <a:ahLst/>
                <a:cxnLst>
                  <a:cxn ang="0">
                    <a:pos x="T1" y="T3"/>
                  </a:cxn>
                  <a:cxn ang="0">
                    <a:pos x="T5" y="T7"/>
                  </a:cxn>
                  <a:cxn ang="0">
                    <a:pos x="T9" y="T11"/>
                  </a:cxn>
                  <a:cxn ang="0">
                    <a:pos x="T13" y="T15"/>
                  </a:cxn>
                  <a:cxn ang="0">
                    <a:pos x="T17" y="T19"/>
                  </a:cxn>
                </a:cxnLst>
                <a:rect l="0" t="0" r="r" b="b"/>
                <a:pathLst>
                  <a:path w="451" h="631">
                    <a:moveTo>
                      <a:pt x="0" y="630"/>
                    </a:moveTo>
                    <a:lnTo>
                      <a:pt x="451" y="630"/>
                    </a:lnTo>
                    <a:lnTo>
                      <a:pt x="451" y="0"/>
                    </a:lnTo>
                    <a:lnTo>
                      <a:pt x="0" y="0"/>
                    </a:lnTo>
                    <a:lnTo>
                      <a:pt x="0" y="630"/>
                    </a:lnTo>
                    <a:close/>
                  </a:path>
                </a:pathLst>
              </a:custGeom>
              <a:noFill/>
              <a:ln w="20320">
                <a:solidFill>
                  <a:srgbClr val="385D8A"/>
                </a:solidFill>
                <a:round/>
                <a:headEnd/>
                <a:tailEnd/>
              </a:ln>
              <a:extLst>
                <a:ext uri="{909E8E84-426E-40dd-AFC4-6F175D3DCCD1}">
                  <a14:hiddenFill xmlns:a14="http://schemas.microsoft.com/office/drawing/2010/main" xmlns="">
                    <a:solidFill>
                      <a:srgbClr val="FFFFFF"/>
                    </a:solidFill>
                  </a14:hiddenFill>
                </a:ext>
              </a:extLst>
            </p:spPr>
            <p:txBody>
              <a:bodyPr rot="0" vert="horz" wrap="square" lIns="91440" tIns="45720" rIns="91440" bIns="45720" anchor="t" anchorCtr="0" upright="1">
                <a:noAutofit/>
              </a:bodyPr>
              <a:lstStyle/>
              <a:p>
                <a:endParaRPr lang="en-US"/>
              </a:p>
            </p:txBody>
          </p:sp>
        </p:grpSp>
        <p:grpSp>
          <p:nvGrpSpPr>
            <p:cNvPr id="25" name="Group 24"/>
            <p:cNvGrpSpPr>
              <a:grpSpLocks/>
            </p:cNvGrpSpPr>
            <p:nvPr/>
          </p:nvGrpSpPr>
          <p:grpSpPr bwMode="auto">
            <a:xfrm>
              <a:off x="2891" y="1276"/>
              <a:ext cx="720" cy="720"/>
              <a:chOff x="2891" y="1276"/>
              <a:chExt cx="720" cy="720"/>
            </a:xfrm>
          </p:grpSpPr>
          <p:sp>
            <p:nvSpPr>
              <p:cNvPr id="74" name="Freeform 73"/>
              <p:cNvSpPr>
                <a:spLocks/>
              </p:cNvSpPr>
              <p:nvPr/>
            </p:nvSpPr>
            <p:spPr bwMode="auto">
              <a:xfrm>
                <a:off x="2891" y="1276"/>
                <a:ext cx="720" cy="720"/>
              </a:xfrm>
              <a:custGeom>
                <a:avLst/>
                <a:gdLst>
                  <a:gd name="T0" fmla="+- 0 3251 2891"/>
                  <a:gd name="T1" fmla="*/ T0 w 720"/>
                  <a:gd name="T2" fmla="+- 0 1276 1276"/>
                  <a:gd name="T3" fmla="*/ 1276 h 720"/>
                  <a:gd name="T4" fmla="+- 0 3164 2891"/>
                  <a:gd name="T5" fmla="*/ T4 w 720"/>
                  <a:gd name="T6" fmla="+- 0 1286 1276"/>
                  <a:gd name="T7" fmla="*/ 1286 h 720"/>
                  <a:gd name="T8" fmla="+- 0 3085 2891"/>
                  <a:gd name="T9" fmla="*/ T8 w 720"/>
                  <a:gd name="T10" fmla="+- 0 1316 1276"/>
                  <a:gd name="T11" fmla="*/ 1316 h 720"/>
                  <a:gd name="T12" fmla="+- 0 3016 2891"/>
                  <a:gd name="T13" fmla="*/ T12 w 720"/>
                  <a:gd name="T14" fmla="+- 0 1363 1276"/>
                  <a:gd name="T15" fmla="*/ 1363 h 720"/>
                  <a:gd name="T16" fmla="+- 0 2960 2891"/>
                  <a:gd name="T17" fmla="*/ T16 w 720"/>
                  <a:gd name="T18" fmla="+- 0 1423 1276"/>
                  <a:gd name="T19" fmla="*/ 1423 h 720"/>
                  <a:gd name="T20" fmla="+- 0 2919 2891"/>
                  <a:gd name="T21" fmla="*/ T20 w 720"/>
                  <a:gd name="T22" fmla="+- 0 1496 1276"/>
                  <a:gd name="T23" fmla="*/ 1496 h 720"/>
                  <a:gd name="T24" fmla="+- 0 2896 2891"/>
                  <a:gd name="T25" fmla="*/ T24 w 720"/>
                  <a:gd name="T26" fmla="+- 0 1578 1276"/>
                  <a:gd name="T27" fmla="*/ 1578 h 720"/>
                  <a:gd name="T28" fmla="+- 0 2891 2891"/>
                  <a:gd name="T29" fmla="*/ T28 w 720"/>
                  <a:gd name="T30" fmla="+- 0 1636 1276"/>
                  <a:gd name="T31" fmla="*/ 1636 h 720"/>
                  <a:gd name="T32" fmla="+- 0 2892 2891"/>
                  <a:gd name="T33" fmla="*/ T32 w 720"/>
                  <a:gd name="T34" fmla="+- 0 1666 1276"/>
                  <a:gd name="T35" fmla="*/ 1666 h 720"/>
                  <a:gd name="T36" fmla="+- 0 2909 2891"/>
                  <a:gd name="T37" fmla="*/ T36 w 720"/>
                  <a:gd name="T38" fmla="+- 0 1750 1276"/>
                  <a:gd name="T39" fmla="*/ 1750 h 720"/>
                  <a:gd name="T40" fmla="+- 0 2945 2891"/>
                  <a:gd name="T41" fmla="*/ T40 w 720"/>
                  <a:gd name="T42" fmla="+- 0 1826 1276"/>
                  <a:gd name="T43" fmla="*/ 1826 h 720"/>
                  <a:gd name="T44" fmla="+- 0 2996 2891"/>
                  <a:gd name="T45" fmla="*/ T44 w 720"/>
                  <a:gd name="T46" fmla="+- 0 1891 1276"/>
                  <a:gd name="T47" fmla="*/ 1891 h 720"/>
                  <a:gd name="T48" fmla="+- 0 3061 2891"/>
                  <a:gd name="T49" fmla="*/ T48 w 720"/>
                  <a:gd name="T50" fmla="+- 0 1942 1276"/>
                  <a:gd name="T51" fmla="*/ 1942 h 720"/>
                  <a:gd name="T52" fmla="+- 0 3137 2891"/>
                  <a:gd name="T53" fmla="*/ T52 w 720"/>
                  <a:gd name="T54" fmla="+- 0 1978 1276"/>
                  <a:gd name="T55" fmla="*/ 1978 h 720"/>
                  <a:gd name="T56" fmla="+- 0 3221 2891"/>
                  <a:gd name="T57" fmla="*/ T56 w 720"/>
                  <a:gd name="T58" fmla="+- 0 1995 1276"/>
                  <a:gd name="T59" fmla="*/ 1995 h 720"/>
                  <a:gd name="T60" fmla="+- 0 3251 2891"/>
                  <a:gd name="T61" fmla="*/ T60 w 720"/>
                  <a:gd name="T62" fmla="+- 0 1996 1276"/>
                  <a:gd name="T63" fmla="*/ 1996 h 720"/>
                  <a:gd name="T64" fmla="+- 0 3280 2891"/>
                  <a:gd name="T65" fmla="*/ T64 w 720"/>
                  <a:gd name="T66" fmla="+- 0 1995 1276"/>
                  <a:gd name="T67" fmla="*/ 1995 h 720"/>
                  <a:gd name="T68" fmla="+- 0 3365 2891"/>
                  <a:gd name="T69" fmla="*/ T68 w 720"/>
                  <a:gd name="T70" fmla="+- 0 1978 1276"/>
                  <a:gd name="T71" fmla="*/ 1978 h 720"/>
                  <a:gd name="T72" fmla="+- 0 3440 2891"/>
                  <a:gd name="T73" fmla="*/ T72 w 720"/>
                  <a:gd name="T74" fmla="+- 0 1942 1276"/>
                  <a:gd name="T75" fmla="*/ 1942 h 720"/>
                  <a:gd name="T76" fmla="+- 0 3505 2891"/>
                  <a:gd name="T77" fmla="*/ T76 w 720"/>
                  <a:gd name="T78" fmla="+- 0 1891 1276"/>
                  <a:gd name="T79" fmla="*/ 1891 h 720"/>
                  <a:gd name="T80" fmla="+- 0 3557 2891"/>
                  <a:gd name="T81" fmla="*/ T80 w 720"/>
                  <a:gd name="T82" fmla="+- 0 1826 1276"/>
                  <a:gd name="T83" fmla="*/ 1826 h 720"/>
                  <a:gd name="T84" fmla="+- 0 3592 2891"/>
                  <a:gd name="T85" fmla="*/ T84 w 720"/>
                  <a:gd name="T86" fmla="+- 0 1750 1276"/>
                  <a:gd name="T87" fmla="*/ 1750 h 720"/>
                  <a:gd name="T88" fmla="+- 0 3610 2891"/>
                  <a:gd name="T89" fmla="*/ T88 w 720"/>
                  <a:gd name="T90" fmla="+- 0 1666 1276"/>
                  <a:gd name="T91" fmla="*/ 1666 h 720"/>
                  <a:gd name="T92" fmla="+- 0 3611 2891"/>
                  <a:gd name="T93" fmla="*/ T92 w 720"/>
                  <a:gd name="T94" fmla="+- 0 1636 1276"/>
                  <a:gd name="T95" fmla="*/ 1636 h 720"/>
                  <a:gd name="T96" fmla="+- 0 3610 2891"/>
                  <a:gd name="T97" fmla="*/ T96 w 720"/>
                  <a:gd name="T98" fmla="+- 0 1606 1276"/>
                  <a:gd name="T99" fmla="*/ 1606 h 720"/>
                  <a:gd name="T100" fmla="+- 0 3592 2891"/>
                  <a:gd name="T101" fmla="*/ T100 w 720"/>
                  <a:gd name="T102" fmla="+- 0 1522 1276"/>
                  <a:gd name="T103" fmla="*/ 1522 h 720"/>
                  <a:gd name="T104" fmla="+- 0 3557 2891"/>
                  <a:gd name="T105" fmla="*/ T104 w 720"/>
                  <a:gd name="T106" fmla="+- 0 1446 1276"/>
                  <a:gd name="T107" fmla="*/ 1446 h 720"/>
                  <a:gd name="T108" fmla="+- 0 3505 2891"/>
                  <a:gd name="T109" fmla="*/ T108 w 720"/>
                  <a:gd name="T110" fmla="+- 0 1381 1276"/>
                  <a:gd name="T111" fmla="*/ 1381 h 720"/>
                  <a:gd name="T112" fmla="+- 0 3440 2891"/>
                  <a:gd name="T113" fmla="*/ T112 w 720"/>
                  <a:gd name="T114" fmla="+- 0 1330 1276"/>
                  <a:gd name="T115" fmla="*/ 1330 h 720"/>
                  <a:gd name="T116" fmla="+- 0 3365 2891"/>
                  <a:gd name="T117" fmla="*/ T116 w 720"/>
                  <a:gd name="T118" fmla="+- 0 1294 1276"/>
                  <a:gd name="T119" fmla="*/ 1294 h 720"/>
                  <a:gd name="T120" fmla="+- 0 3280 2891"/>
                  <a:gd name="T121" fmla="*/ T120 w 720"/>
                  <a:gd name="T122" fmla="+- 0 1277 1276"/>
                  <a:gd name="T123" fmla="*/ 1277 h 720"/>
                  <a:gd name="T124" fmla="+- 0 3251 2891"/>
                  <a:gd name="T125" fmla="*/ T124 w 720"/>
                  <a:gd name="T126" fmla="+- 0 1276 1276"/>
                  <a:gd name="T127" fmla="*/ 1276 h 720"/>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 ang="0">
                    <a:pos x="T117" y="T119"/>
                  </a:cxn>
                  <a:cxn ang="0">
                    <a:pos x="T121" y="T123"/>
                  </a:cxn>
                  <a:cxn ang="0">
                    <a:pos x="T125" y="T127"/>
                  </a:cxn>
                </a:cxnLst>
                <a:rect l="0" t="0" r="r" b="b"/>
                <a:pathLst>
                  <a:path w="720" h="720">
                    <a:moveTo>
                      <a:pt x="360" y="0"/>
                    </a:moveTo>
                    <a:lnTo>
                      <a:pt x="273" y="10"/>
                    </a:lnTo>
                    <a:lnTo>
                      <a:pt x="194" y="40"/>
                    </a:lnTo>
                    <a:lnTo>
                      <a:pt x="125" y="87"/>
                    </a:lnTo>
                    <a:lnTo>
                      <a:pt x="69" y="147"/>
                    </a:lnTo>
                    <a:lnTo>
                      <a:pt x="28" y="220"/>
                    </a:lnTo>
                    <a:lnTo>
                      <a:pt x="5" y="302"/>
                    </a:lnTo>
                    <a:lnTo>
                      <a:pt x="0" y="360"/>
                    </a:lnTo>
                    <a:lnTo>
                      <a:pt x="1" y="390"/>
                    </a:lnTo>
                    <a:lnTo>
                      <a:pt x="18" y="474"/>
                    </a:lnTo>
                    <a:lnTo>
                      <a:pt x="54" y="550"/>
                    </a:lnTo>
                    <a:lnTo>
                      <a:pt x="105" y="615"/>
                    </a:lnTo>
                    <a:lnTo>
                      <a:pt x="170" y="666"/>
                    </a:lnTo>
                    <a:lnTo>
                      <a:pt x="246" y="702"/>
                    </a:lnTo>
                    <a:lnTo>
                      <a:pt x="330" y="719"/>
                    </a:lnTo>
                    <a:lnTo>
                      <a:pt x="360" y="720"/>
                    </a:lnTo>
                    <a:lnTo>
                      <a:pt x="389" y="719"/>
                    </a:lnTo>
                    <a:lnTo>
                      <a:pt x="474" y="702"/>
                    </a:lnTo>
                    <a:lnTo>
                      <a:pt x="549" y="666"/>
                    </a:lnTo>
                    <a:lnTo>
                      <a:pt x="614" y="615"/>
                    </a:lnTo>
                    <a:lnTo>
                      <a:pt x="666" y="550"/>
                    </a:lnTo>
                    <a:lnTo>
                      <a:pt x="701" y="474"/>
                    </a:lnTo>
                    <a:lnTo>
                      <a:pt x="719" y="390"/>
                    </a:lnTo>
                    <a:lnTo>
                      <a:pt x="720" y="360"/>
                    </a:lnTo>
                    <a:lnTo>
                      <a:pt x="719" y="330"/>
                    </a:lnTo>
                    <a:lnTo>
                      <a:pt x="701" y="246"/>
                    </a:lnTo>
                    <a:lnTo>
                      <a:pt x="666" y="170"/>
                    </a:lnTo>
                    <a:lnTo>
                      <a:pt x="614" y="105"/>
                    </a:lnTo>
                    <a:lnTo>
                      <a:pt x="549" y="54"/>
                    </a:lnTo>
                    <a:lnTo>
                      <a:pt x="474" y="18"/>
                    </a:lnTo>
                    <a:lnTo>
                      <a:pt x="389" y="1"/>
                    </a:lnTo>
                    <a:lnTo>
                      <a:pt x="360" y="0"/>
                    </a:lnTo>
                    <a:close/>
                  </a:path>
                </a:pathLst>
              </a:custGeom>
              <a:solidFill>
                <a:srgbClr val="4F81BD"/>
              </a:solidFill>
              <a:ln>
                <a:noFill/>
              </a:ln>
              <a:extLst>
                <a:ext uri="{91240B29-F687-4f45-9708-019B960494DF}">
                  <a14:hiddenLine xmlns:a14="http://schemas.microsoft.com/office/drawing/2010/main" xmlns=""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grpSp>
        <p:grpSp>
          <p:nvGrpSpPr>
            <p:cNvPr id="26" name="Group 25"/>
            <p:cNvGrpSpPr>
              <a:grpSpLocks/>
            </p:cNvGrpSpPr>
            <p:nvPr/>
          </p:nvGrpSpPr>
          <p:grpSpPr bwMode="auto">
            <a:xfrm>
              <a:off x="2891" y="1276"/>
              <a:ext cx="720" cy="720"/>
              <a:chOff x="2891" y="1276"/>
              <a:chExt cx="720" cy="720"/>
            </a:xfrm>
          </p:grpSpPr>
          <p:sp>
            <p:nvSpPr>
              <p:cNvPr id="73" name="Freeform 72"/>
              <p:cNvSpPr>
                <a:spLocks/>
              </p:cNvSpPr>
              <p:nvPr/>
            </p:nvSpPr>
            <p:spPr bwMode="auto">
              <a:xfrm>
                <a:off x="2891" y="1276"/>
                <a:ext cx="720" cy="720"/>
              </a:xfrm>
              <a:custGeom>
                <a:avLst/>
                <a:gdLst>
                  <a:gd name="T0" fmla="+- 0 3251 2891"/>
                  <a:gd name="T1" fmla="*/ T0 w 720"/>
                  <a:gd name="T2" fmla="+- 0 1276 1276"/>
                  <a:gd name="T3" fmla="*/ 1276 h 720"/>
                  <a:gd name="T4" fmla="+- 0 3164 2891"/>
                  <a:gd name="T5" fmla="*/ T4 w 720"/>
                  <a:gd name="T6" fmla="+- 0 1286 1276"/>
                  <a:gd name="T7" fmla="*/ 1286 h 720"/>
                  <a:gd name="T8" fmla="+- 0 3085 2891"/>
                  <a:gd name="T9" fmla="*/ T8 w 720"/>
                  <a:gd name="T10" fmla="+- 0 1316 1276"/>
                  <a:gd name="T11" fmla="*/ 1316 h 720"/>
                  <a:gd name="T12" fmla="+- 0 3016 2891"/>
                  <a:gd name="T13" fmla="*/ T12 w 720"/>
                  <a:gd name="T14" fmla="+- 0 1363 1276"/>
                  <a:gd name="T15" fmla="*/ 1363 h 720"/>
                  <a:gd name="T16" fmla="+- 0 2960 2891"/>
                  <a:gd name="T17" fmla="*/ T16 w 720"/>
                  <a:gd name="T18" fmla="+- 0 1423 1276"/>
                  <a:gd name="T19" fmla="*/ 1423 h 720"/>
                  <a:gd name="T20" fmla="+- 0 2919 2891"/>
                  <a:gd name="T21" fmla="*/ T20 w 720"/>
                  <a:gd name="T22" fmla="+- 0 1496 1276"/>
                  <a:gd name="T23" fmla="*/ 1496 h 720"/>
                  <a:gd name="T24" fmla="+- 0 2896 2891"/>
                  <a:gd name="T25" fmla="*/ T24 w 720"/>
                  <a:gd name="T26" fmla="+- 0 1578 1276"/>
                  <a:gd name="T27" fmla="*/ 1578 h 720"/>
                  <a:gd name="T28" fmla="+- 0 2891 2891"/>
                  <a:gd name="T29" fmla="*/ T28 w 720"/>
                  <a:gd name="T30" fmla="+- 0 1636 1276"/>
                  <a:gd name="T31" fmla="*/ 1636 h 720"/>
                  <a:gd name="T32" fmla="+- 0 2892 2891"/>
                  <a:gd name="T33" fmla="*/ T32 w 720"/>
                  <a:gd name="T34" fmla="+- 0 1666 1276"/>
                  <a:gd name="T35" fmla="*/ 1666 h 720"/>
                  <a:gd name="T36" fmla="+- 0 2909 2891"/>
                  <a:gd name="T37" fmla="*/ T36 w 720"/>
                  <a:gd name="T38" fmla="+- 0 1750 1276"/>
                  <a:gd name="T39" fmla="*/ 1750 h 720"/>
                  <a:gd name="T40" fmla="+- 0 2945 2891"/>
                  <a:gd name="T41" fmla="*/ T40 w 720"/>
                  <a:gd name="T42" fmla="+- 0 1826 1276"/>
                  <a:gd name="T43" fmla="*/ 1826 h 720"/>
                  <a:gd name="T44" fmla="+- 0 2996 2891"/>
                  <a:gd name="T45" fmla="*/ T44 w 720"/>
                  <a:gd name="T46" fmla="+- 0 1891 1276"/>
                  <a:gd name="T47" fmla="*/ 1891 h 720"/>
                  <a:gd name="T48" fmla="+- 0 3061 2891"/>
                  <a:gd name="T49" fmla="*/ T48 w 720"/>
                  <a:gd name="T50" fmla="+- 0 1942 1276"/>
                  <a:gd name="T51" fmla="*/ 1942 h 720"/>
                  <a:gd name="T52" fmla="+- 0 3137 2891"/>
                  <a:gd name="T53" fmla="*/ T52 w 720"/>
                  <a:gd name="T54" fmla="+- 0 1978 1276"/>
                  <a:gd name="T55" fmla="*/ 1978 h 720"/>
                  <a:gd name="T56" fmla="+- 0 3221 2891"/>
                  <a:gd name="T57" fmla="*/ T56 w 720"/>
                  <a:gd name="T58" fmla="+- 0 1995 1276"/>
                  <a:gd name="T59" fmla="*/ 1995 h 720"/>
                  <a:gd name="T60" fmla="+- 0 3251 2891"/>
                  <a:gd name="T61" fmla="*/ T60 w 720"/>
                  <a:gd name="T62" fmla="+- 0 1996 1276"/>
                  <a:gd name="T63" fmla="*/ 1996 h 720"/>
                  <a:gd name="T64" fmla="+- 0 3280 2891"/>
                  <a:gd name="T65" fmla="*/ T64 w 720"/>
                  <a:gd name="T66" fmla="+- 0 1995 1276"/>
                  <a:gd name="T67" fmla="*/ 1995 h 720"/>
                  <a:gd name="T68" fmla="+- 0 3365 2891"/>
                  <a:gd name="T69" fmla="*/ T68 w 720"/>
                  <a:gd name="T70" fmla="+- 0 1978 1276"/>
                  <a:gd name="T71" fmla="*/ 1978 h 720"/>
                  <a:gd name="T72" fmla="+- 0 3440 2891"/>
                  <a:gd name="T73" fmla="*/ T72 w 720"/>
                  <a:gd name="T74" fmla="+- 0 1942 1276"/>
                  <a:gd name="T75" fmla="*/ 1942 h 720"/>
                  <a:gd name="T76" fmla="+- 0 3505 2891"/>
                  <a:gd name="T77" fmla="*/ T76 w 720"/>
                  <a:gd name="T78" fmla="+- 0 1891 1276"/>
                  <a:gd name="T79" fmla="*/ 1891 h 720"/>
                  <a:gd name="T80" fmla="+- 0 3557 2891"/>
                  <a:gd name="T81" fmla="*/ T80 w 720"/>
                  <a:gd name="T82" fmla="+- 0 1826 1276"/>
                  <a:gd name="T83" fmla="*/ 1826 h 720"/>
                  <a:gd name="T84" fmla="+- 0 3592 2891"/>
                  <a:gd name="T85" fmla="*/ T84 w 720"/>
                  <a:gd name="T86" fmla="+- 0 1750 1276"/>
                  <a:gd name="T87" fmla="*/ 1750 h 720"/>
                  <a:gd name="T88" fmla="+- 0 3610 2891"/>
                  <a:gd name="T89" fmla="*/ T88 w 720"/>
                  <a:gd name="T90" fmla="+- 0 1666 1276"/>
                  <a:gd name="T91" fmla="*/ 1666 h 720"/>
                  <a:gd name="T92" fmla="+- 0 3611 2891"/>
                  <a:gd name="T93" fmla="*/ T92 w 720"/>
                  <a:gd name="T94" fmla="+- 0 1636 1276"/>
                  <a:gd name="T95" fmla="*/ 1636 h 720"/>
                  <a:gd name="T96" fmla="+- 0 3610 2891"/>
                  <a:gd name="T97" fmla="*/ T96 w 720"/>
                  <a:gd name="T98" fmla="+- 0 1606 1276"/>
                  <a:gd name="T99" fmla="*/ 1606 h 720"/>
                  <a:gd name="T100" fmla="+- 0 3592 2891"/>
                  <a:gd name="T101" fmla="*/ T100 w 720"/>
                  <a:gd name="T102" fmla="+- 0 1522 1276"/>
                  <a:gd name="T103" fmla="*/ 1522 h 720"/>
                  <a:gd name="T104" fmla="+- 0 3557 2891"/>
                  <a:gd name="T105" fmla="*/ T104 w 720"/>
                  <a:gd name="T106" fmla="+- 0 1446 1276"/>
                  <a:gd name="T107" fmla="*/ 1446 h 720"/>
                  <a:gd name="T108" fmla="+- 0 3505 2891"/>
                  <a:gd name="T109" fmla="*/ T108 w 720"/>
                  <a:gd name="T110" fmla="+- 0 1381 1276"/>
                  <a:gd name="T111" fmla="*/ 1381 h 720"/>
                  <a:gd name="T112" fmla="+- 0 3440 2891"/>
                  <a:gd name="T113" fmla="*/ T112 w 720"/>
                  <a:gd name="T114" fmla="+- 0 1330 1276"/>
                  <a:gd name="T115" fmla="*/ 1330 h 720"/>
                  <a:gd name="T116" fmla="+- 0 3365 2891"/>
                  <a:gd name="T117" fmla="*/ T116 w 720"/>
                  <a:gd name="T118" fmla="+- 0 1294 1276"/>
                  <a:gd name="T119" fmla="*/ 1294 h 720"/>
                  <a:gd name="T120" fmla="+- 0 3280 2891"/>
                  <a:gd name="T121" fmla="*/ T120 w 720"/>
                  <a:gd name="T122" fmla="+- 0 1277 1276"/>
                  <a:gd name="T123" fmla="*/ 1277 h 720"/>
                  <a:gd name="T124" fmla="+- 0 3251 2891"/>
                  <a:gd name="T125" fmla="*/ T124 w 720"/>
                  <a:gd name="T126" fmla="+- 0 1276 1276"/>
                  <a:gd name="T127" fmla="*/ 1276 h 720"/>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 ang="0">
                    <a:pos x="T117" y="T119"/>
                  </a:cxn>
                  <a:cxn ang="0">
                    <a:pos x="T121" y="T123"/>
                  </a:cxn>
                  <a:cxn ang="0">
                    <a:pos x="T125" y="T127"/>
                  </a:cxn>
                </a:cxnLst>
                <a:rect l="0" t="0" r="r" b="b"/>
                <a:pathLst>
                  <a:path w="720" h="720">
                    <a:moveTo>
                      <a:pt x="360" y="0"/>
                    </a:moveTo>
                    <a:lnTo>
                      <a:pt x="273" y="10"/>
                    </a:lnTo>
                    <a:lnTo>
                      <a:pt x="194" y="40"/>
                    </a:lnTo>
                    <a:lnTo>
                      <a:pt x="125" y="87"/>
                    </a:lnTo>
                    <a:lnTo>
                      <a:pt x="69" y="147"/>
                    </a:lnTo>
                    <a:lnTo>
                      <a:pt x="28" y="220"/>
                    </a:lnTo>
                    <a:lnTo>
                      <a:pt x="5" y="302"/>
                    </a:lnTo>
                    <a:lnTo>
                      <a:pt x="0" y="360"/>
                    </a:lnTo>
                    <a:lnTo>
                      <a:pt x="1" y="390"/>
                    </a:lnTo>
                    <a:lnTo>
                      <a:pt x="18" y="474"/>
                    </a:lnTo>
                    <a:lnTo>
                      <a:pt x="54" y="550"/>
                    </a:lnTo>
                    <a:lnTo>
                      <a:pt x="105" y="615"/>
                    </a:lnTo>
                    <a:lnTo>
                      <a:pt x="170" y="666"/>
                    </a:lnTo>
                    <a:lnTo>
                      <a:pt x="246" y="702"/>
                    </a:lnTo>
                    <a:lnTo>
                      <a:pt x="330" y="719"/>
                    </a:lnTo>
                    <a:lnTo>
                      <a:pt x="360" y="720"/>
                    </a:lnTo>
                    <a:lnTo>
                      <a:pt x="389" y="719"/>
                    </a:lnTo>
                    <a:lnTo>
                      <a:pt x="474" y="702"/>
                    </a:lnTo>
                    <a:lnTo>
                      <a:pt x="549" y="666"/>
                    </a:lnTo>
                    <a:lnTo>
                      <a:pt x="614" y="615"/>
                    </a:lnTo>
                    <a:lnTo>
                      <a:pt x="666" y="550"/>
                    </a:lnTo>
                    <a:lnTo>
                      <a:pt x="701" y="474"/>
                    </a:lnTo>
                    <a:lnTo>
                      <a:pt x="719" y="390"/>
                    </a:lnTo>
                    <a:lnTo>
                      <a:pt x="720" y="360"/>
                    </a:lnTo>
                    <a:lnTo>
                      <a:pt x="719" y="330"/>
                    </a:lnTo>
                    <a:lnTo>
                      <a:pt x="701" y="246"/>
                    </a:lnTo>
                    <a:lnTo>
                      <a:pt x="666" y="170"/>
                    </a:lnTo>
                    <a:lnTo>
                      <a:pt x="614" y="105"/>
                    </a:lnTo>
                    <a:lnTo>
                      <a:pt x="549" y="54"/>
                    </a:lnTo>
                    <a:lnTo>
                      <a:pt x="474" y="18"/>
                    </a:lnTo>
                    <a:lnTo>
                      <a:pt x="389" y="1"/>
                    </a:lnTo>
                    <a:lnTo>
                      <a:pt x="360" y="0"/>
                    </a:lnTo>
                    <a:close/>
                  </a:path>
                </a:pathLst>
              </a:custGeom>
              <a:noFill/>
              <a:ln w="20320">
                <a:solidFill>
                  <a:srgbClr val="385D8A"/>
                </a:solidFill>
                <a:round/>
                <a:headEnd/>
                <a:tailEnd/>
              </a:ln>
              <a:extLst>
                <a:ext uri="{909E8E84-426E-40dd-AFC4-6F175D3DCCD1}">
                  <a14:hiddenFill xmlns:a14="http://schemas.microsoft.com/office/drawing/2010/main" xmlns="">
                    <a:solidFill>
                      <a:srgbClr val="FFFFFF"/>
                    </a:solidFill>
                  </a14:hiddenFill>
                </a:ext>
              </a:extLst>
            </p:spPr>
            <p:txBody>
              <a:bodyPr rot="0" vert="horz" wrap="square" lIns="91440" tIns="45720" rIns="91440" bIns="45720" anchor="t" anchorCtr="0" upright="1">
                <a:noAutofit/>
              </a:bodyPr>
              <a:lstStyle/>
              <a:p>
                <a:endParaRPr lang="en-US"/>
              </a:p>
            </p:txBody>
          </p:sp>
        </p:grpSp>
        <p:grpSp>
          <p:nvGrpSpPr>
            <p:cNvPr id="27" name="Group 26"/>
            <p:cNvGrpSpPr>
              <a:grpSpLocks/>
            </p:cNvGrpSpPr>
            <p:nvPr/>
          </p:nvGrpSpPr>
          <p:grpSpPr bwMode="auto">
            <a:xfrm>
              <a:off x="3071" y="1906"/>
              <a:ext cx="360" cy="360"/>
              <a:chOff x="3071" y="1906"/>
              <a:chExt cx="360" cy="360"/>
            </a:xfrm>
          </p:grpSpPr>
          <p:sp>
            <p:nvSpPr>
              <p:cNvPr id="72" name="Freeform 71"/>
              <p:cNvSpPr>
                <a:spLocks/>
              </p:cNvSpPr>
              <p:nvPr/>
            </p:nvSpPr>
            <p:spPr bwMode="auto">
              <a:xfrm>
                <a:off x="3071" y="1906"/>
                <a:ext cx="360" cy="360"/>
              </a:xfrm>
              <a:custGeom>
                <a:avLst/>
                <a:gdLst>
                  <a:gd name="T0" fmla="+- 0 3071 3071"/>
                  <a:gd name="T1" fmla="*/ T0 w 360"/>
                  <a:gd name="T2" fmla="+- 0 2266 1906"/>
                  <a:gd name="T3" fmla="*/ 2266 h 360"/>
                  <a:gd name="T4" fmla="+- 0 3431 3071"/>
                  <a:gd name="T5" fmla="*/ T4 w 360"/>
                  <a:gd name="T6" fmla="+- 0 2266 1906"/>
                  <a:gd name="T7" fmla="*/ 2266 h 360"/>
                  <a:gd name="T8" fmla="+- 0 3431 3071"/>
                  <a:gd name="T9" fmla="*/ T8 w 360"/>
                  <a:gd name="T10" fmla="+- 0 1906 1906"/>
                  <a:gd name="T11" fmla="*/ 1906 h 360"/>
                  <a:gd name="T12" fmla="+- 0 3071 3071"/>
                  <a:gd name="T13" fmla="*/ T12 w 360"/>
                  <a:gd name="T14" fmla="+- 0 1906 1906"/>
                  <a:gd name="T15" fmla="*/ 1906 h 360"/>
                  <a:gd name="T16" fmla="+- 0 3071 3071"/>
                  <a:gd name="T17" fmla="*/ T16 w 360"/>
                  <a:gd name="T18" fmla="+- 0 2266 1906"/>
                  <a:gd name="T19" fmla="*/ 2266 h 360"/>
                </a:gdLst>
                <a:ahLst/>
                <a:cxnLst>
                  <a:cxn ang="0">
                    <a:pos x="T1" y="T3"/>
                  </a:cxn>
                  <a:cxn ang="0">
                    <a:pos x="T5" y="T7"/>
                  </a:cxn>
                  <a:cxn ang="0">
                    <a:pos x="T9" y="T11"/>
                  </a:cxn>
                  <a:cxn ang="0">
                    <a:pos x="T13" y="T15"/>
                  </a:cxn>
                  <a:cxn ang="0">
                    <a:pos x="T17" y="T19"/>
                  </a:cxn>
                </a:cxnLst>
                <a:rect l="0" t="0" r="r" b="b"/>
                <a:pathLst>
                  <a:path w="360" h="360">
                    <a:moveTo>
                      <a:pt x="0" y="360"/>
                    </a:moveTo>
                    <a:lnTo>
                      <a:pt x="360" y="360"/>
                    </a:lnTo>
                    <a:lnTo>
                      <a:pt x="360" y="0"/>
                    </a:lnTo>
                    <a:lnTo>
                      <a:pt x="0" y="0"/>
                    </a:lnTo>
                    <a:lnTo>
                      <a:pt x="0" y="360"/>
                    </a:lnTo>
                    <a:close/>
                  </a:path>
                </a:pathLst>
              </a:custGeom>
              <a:solidFill>
                <a:srgbClr val="4F81BD"/>
              </a:solidFill>
              <a:ln>
                <a:noFill/>
              </a:ln>
              <a:extLst>
                <a:ext uri="{91240B29-F687-4f45-9708-019B960494DF}">
                  <a14:hiddenLine xmlns:a14="http://schemas.microsoft.com/office/drawing/2010/main" xmlns=""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grpSp>
        <p:grpSp>
          <p:nvGrpSpPr>
            <p:cNvPr id="28" name="Group 27"/>
            <p:cNvGrpSpPr>
              <a:grpSpLocks/>
            </p:cNvGrpSpPr>
            <p:nvPr/>
          </p:nvGrpSpPr>
          <p:grpSpPr bwMode="auto">
            <a:xfrm>
              <a:off x="3071" y="1906"/>
              <a:ext cx="360" cy="360"/>
              <a:chOff x="3071" y="1906"/>
              <a:chExt cx="360" cy="360"/>
            </a:xfrm>
          </p:grpSpPr>
          <p:sp>
            <p:nvSpPr>
              <p:cNvPr id="71" name="Freeform 70"/>
              <p:cNvSpPr>
                <a:spLocks/>
              </p:cNvSpPr>
              <p:nvPr/>
            </p:nvSpPr>
            <p:spPr bwMode="auto">
              <a:xfrm>
                <a:off x="3071" y="1906"/>
                <a:ext cx="360" cy="360"/>
              </a:xfrm>
              <a:custGeom>
                <a:avLst/>
                <a:gdLst>
                  <a:gd name="T0" fmla="+- 0 3071 3071"/>
                  <a:gd name="T1" fmla="*/ T0 w 360"/>
                  <a:gd name="T2" fmla="+- 0 2266 1906"/>
                  <a:gd name="T3" fmla="*/ 2266 h 360"/>
                  <a:gd name="T4" fmla="+- 0 3431 3071"/>
                  <a:gd name="T5" fmla="*/ T4 w 360"/>
                  <a:gd name="T6" fmla="+- 0 2266 1906"/>
                  <a:gd name="T7" fmla="*/ 2266 h 360"/>
                  <a:gd name="T8" fmla="+- 0 3431 3071"/>
                  <a:gd name="T9" fmla="*/ T8 w 360"/>
                  <a:gd name="T10" fmla="+- 0 1906 1906"/>
                  <a:gd name="T11" fmla="*/ 1906 h 360"/>
                  <a:gd name="T12" fmla="+- 0 3071 3071"/>
                  <a:gd name="T13" fmla="*/ T12 w 360"/>
                  <a:gd name="T14" fmla="+- 0 1906 1906"/>
                  <a:gd name="T15" fmla="*/ 1906 h 360"/>
                  <a:gd name="T16" fmla="+- 0 3071 3071"/>
                  <a:gd name="T17" fmla="*/ T16 w 360"/>
                  <a:gd name="T18" fmla="+- 0 2266 1906"/>
                  <a:gd name="T19" fmla="*/ 2266 h 360"/>
                </a:gdLst>
                <a:ahLst/>
                <a:cxnLst>
                  <a:cxn ang="0">
                    <a:pos x="T1" y="T3"/>
                  </a:cxn>
                  <a:cxn ang="0">
                    <a:pos x="T5" y="T7"/>
                  </a:cxn>
                  <a:cxn ang="0">
                    <a:pos x="T9" y="T11"/>
                  </a:cxn>
                  <a:cxn ang="0">
                    <a:pos x="T13" y="T15"/>
                  </a:cxn>
                  <a:cxn ang="0">
                    <a:pos x="T17" y="T19"/>
                  </a:cxn>
                </a:cxnLst>
                <a:rect l="0" t="0" r="r" b="b"/>
                <a:pathLst>
                  <a:path w="360" h="360">
                    <a:moveTo>
                      <a:pt x="0" y="360"/>
                    </a:moveTo>
                    <a:lnTo>
                      <a:pt x="360" y="360"/>
                    </a:lnTo>
                    <a:lnTo>
                      <a:pt x="360" y="0"/>
                    </a:lnTo>
                    <a:lnTo>
                      <a:pt x="0" y="0"/>
                    </a:lnTo>
                    <a:lnTo>
                      <a:pt x="0" y="360"/>
                    </a:lnTo>
                    <a:close/>
                  </a:path>
                </a:pathLst>
              </a:custGeom>
              <a:noFill/>
              <a:ln w="20320">
                <a:solidFill>
                  <a:srgbClr val="385D8A"/>
                </a:solidFill>
                <a:round/>
                <a:headEnd/>
                <a:tailEnd/>
              </a:ln>
              <a:extLst>
                <a:ext uri="{909E8E84-426E-40dd-AFC4-6F175D3DCCD1}">
                  <a14:hiddenFill xmlns:a14="http://schemas.microsoft.com/office/drawing/2010/main" xmlns="">
                    <a:solidFill>
                      <a:srgbClr val="FFFFFF"/>
                    </a:solidFill>
                  </a14:hiddenFill>
                </a:ext>
              </a:extLst>
            </p:spPr>
            <p:txBody>
              <a:bodyPr rot="0" vert="horz" wrap="square" lIns="91440" tIns="45720" rIns="91440" bIns="45720" anchor="t" anchorCtr="0" upright="1">
                <a:noAutofit/>
              </a:bodyPr>
              <a:lstStyle/>
              <a:p>
                <a:endParaRPr lang="en-US"/>
              </a:p>
            </p:txBody>
          </p:sp>
        </p:grpSp>
        <p:grpSp>
          <p:nvGrpSpPr>
            <p:cNvPr id="29" name="Group 28"/>
            <p:cNvGrpSpPr>
              <a:grpSpLocks/>
            </p:cNvGrpSpPr>
            <p:nvPr/>
          </p:nvGrpSpPr>
          <p:grpSpPr bwMode="auto">
            <a:xfrm>
              <a:off x="3521" y="1546"/>
              <a:ext cx="178" cy="179"/>
              <a:chOff x="3521" y="1546"/>
              <a:chExt cx="178" cy="179"/>
            </a:xfrm>
          </p:grpSpPr>
          <p:sp>
            <p:nvSpPr>
              <p:cNvPr id="70" name="Freeform 69"/>
              <p:cNvSpPr>
                <a:spLocks/>
              </p:cNvSpPr>
              <p:nvPr/>
            </p:nvSpPr>
            <p:spPr bwMode="auto">
              <a:xfrm>
                <a:off x="3521" y="1546"/>
                <a:ext cx="178" cy="179"/>
              </a:xfrm>
              <a:custGeom>
                <a:avLst/>
                <a:gdLst>
                  <a:gd name="T0" fmla="+- 0 3610 3521"/>
                  <a:gd name="T1" fmla="*/ T0 w 178"/>
                  <a:gd name="T2" fmla="+- 0 1546 1546"/>
                  <a:gd name="T3" fmla="*/ 1546 h 179"/>
                  <a:gd name="T4" fmla="+- 0 3550 3521"/>
                  <a:gd name="T5" fmla="*/ T4 w 178"/>
                  <a:gd name="T6" fmla="+- 0 1569 1546"/>
                  <a:gd name="T7" fmla="*/ 1569 h 179"/>
                  <a:gd name="T8" fmla="+- 0 3521 3521"/>
                  <a:gd name="T9" fmla="*/ T8 w 178"/>
                  <a:gd name="T10" fmla="+- 0 1627 1546"/>
                  <a:gd name="T11" fmla="*/ 1627 h 179"/>
                  <a:gd name="T12" fmla="+- 0 3523 3521"/>
                  <a:gd name="T13" fmla="*/ T12 w 178"/>
                  <a:gd name="T14" fmla="+- 0 1652 1546"/>
                  <a:gd name="T15" fmla="*/ 1652 h 179"/>
                  <a:gd name="T16" fmla="+- 0 3557 3521"/>
                  <a:gd name="T17" fmla="*/ T16 w 178"/>
                  <a:gd name="T18" fmla="+- 0 1708 1546"/>
                  <a:gd name="T19" fmla="*/ 1708 h 179"/>
                  <a:gd name="T20" fmla="+- 0 3595 3521"/>
                  <a:gd name="T21" fmla="*/ T20 w 178"/>
                  <a:gd name="T22" fmla="+- 0 1724 1546"/>
                  <a:gd name="T23" fmla="*/ 1724 h 179"/>
                  <a:gd name="T24" fmla="+- 0 3622 3521"/>
                  <a:gd name="T25" fmla="*/ T24 w 178"/>
                  <a:gd name="T26" fmla="+- 0 1722 1546"/>
                  <a:gd name="T27" fmla="*/ 1722 h 179"/>
                  <a:gd name="T28" fmla="+- 0 3680 3521"/>
                  <a:gd name="T29" fmla="*/ T28 w 178"/>
                  <a:gd name="T30" fmla="+- 0 1691 1546"/>
                  <a:gd name="T31" fmla="*/ 1691 h 179"/>
                  <a:gd name="T32" fmla="+- 0 3698 3521"/>
                  <a:gd name="T33" fmla="*/ T32 w 178"/>
                  <a:gd name="T34" fmla="+- 0 1655 1546"/>
                  <a:gd name="T35" fmla="*/ 1655 h 179"/>
                  <a:gd name="T36" fmla="+- 0 3697 3521"/>
                  <a:gd name="T37" fmla="*/ T36 w 178"/>
                  <a:gd name="T38" fmla="+- 0 1628 1546"/>
                  <a:gd name="T39" fmla="*/ 1628 h 179"/>
                  <a:gd name="T40" fmla="+- 0 3668 3521"/>
                  <a:gd name="T41" fmla="*/ T40 w 178"/>
                  <a:gd name="T42" fmla="+- 0 1568 1546"/>
                  <a:gd name="T43" fmla="*/ 1568 h 179"/>
                  <a:gd name="T44" fmla="+- 0 3610 3521"/>
                  <a:gd name="T45" fmla="*/ T44 w 178"/>
                  <a:gd name="T46" fmla="+- 0 1546 1546"/>
                  <a:gd name="T47" fmla="*/ 1546 h 179"/>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Lst>
                <a:rect l="0" t="0" r="r" b="b"/>
                <a:pathLst>
                  <a:path w="178" h="179">
                    <a:moveTo>
                      <a:pt x="89" y="0"/>
                    </a:moveTo>
                    <a:lnTo>
                      <a:pt x="29" y="23"/>
                    </a:lnTo>
                    <a:lnTo>
                      <a:pt x="0" y="81"/>
                    </a:lnTo>
                    <a:lnTo>
                      <a:pt x="2" y="106"/>
                    </a:lnTo>
                    <a:lnTo>
                      <a:pt x="36" y="162"/>
                    </a:lnTo>
                    <a:lnTo>
                      <a:pt x="74" y="178"/>
                    </a:lnTo>
                    <a:lnTo>
                      <a:pt x="101" y="176"/>
                    </a:lnTo>
                    <a:lnTo>
                      <a:pt x="159" y="145"/>
                    </a:lnTo>
                    <a:lnTo>
                      <a:pt x="177" y="109"/>
                    </a:lnTo>
                    <a:lnTo>
                      <a:pt x="176" y="82"/>
                    </a:lnTo>
                    <a:lnTo>
                      <a:pt x="147" y="22"/>
                    </a:lnTo>
                    <a:lnTo>
                      <a:pt x="89" y="0"/>
                    </a:lnTo>
                    <a:close/>
                  </a:path>
                </a:pathLst>
              </a:custGeom>
              <a:solidFill>
                <a:srgbClr val="4F81BD"/>
              </a:solidFill>
              <a:ln>
                <a:noFill/>
              </a:ln>
              <a:extLst>
                <a:ext uri="{91240B29-F687-4f45-9708-019B960494DF}">
                  <a14:hiddenLine xmlns:a14="http://schemas.microsoft.com/office/drawing/2010/main" xmlns=""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grpSp>
        <p:grpSp>
          <p:nvGrpSpPr>
            <p:cNvPr id="30" name="Group 29"/>
            <p:cNvGrpSpPr>
              <a:grpSpLocks/>
            </p:cNvGrpSpPr>
            <p:nvPr/>
          </p:nvGrpSpPr>
          <p:grpSpPr bwMode="auto">
            <a:xfrm>
              <a:off x="3521" y="1546"/>
              <a:ext cx="178" cy="179"/>
              <a:chOff x="3521" y="1546"/>
              <a:chExt cx="178" cy="179"/>
            </a:xfrm>
          </p:grpSpPr>
          <p:sp>
            <p:nvSpPr>
              <p:cNvPr id="69" name="Freeform 68"/>
              <p:cNvSpPr>
                <a:spLocks/>
              </p:cNvSpPr>
              <p:nvPr/>
            </p:nvSpPr>
            <p:spPr bwMode="auto">
              <a:xfrm>
                <a:off x="3521" y="1546"/>
                <a:ext cx="178" cy="179"/>
              </a:xfrm>
              <a:custGeom>
                <a:avLst/>
                <a:gdLst>
                  <a:gd name="T0" fmla="+- 0 3610 3521"/>
                  <a:gd name="T1" fmla="*/ T0 w 178"/>
                  <a:gd name="T2" fmla="+- 0 1546 1546"/>
                  <a:gd name="T3" fmla="*/ 1546 h 179"/>
                  <a:gd name="T4" fmla="+- 0 3550 3521"/>
                  <a:gd name="T5" fmla="*/ T4 w 178"/>
                  <a:gd name="T6" fmla="+- 0 1569 1546"/>
                  <a:gd name="T7" fmla="*/ 1569 h 179"/>
                  <a:gd name="T8" fmla="+- 0 3521 3521"/>
                  <a:gd name="T9" fmla="*/ T8 w 178"/>
                  <a:gd name="T10" fmla="+- 0 1627 1546"/>
                  <a:gd name="T11" fmla="*/ 1627 h 179"/>
                  <a:gd name="T12" fmla="+- 0 3523 3521"/>
                  <a:gd name="T13" fmla="*/ T12 w 178"/>
                  <a:gd name="T14" fmla="+- 0 1652 1546"/>
                  <a:gd name="T15" fmla="*/ 1652 h 179"/>
                  <a:gd name="T16" fmla="+- 0 3557 3521"/>
                  <a:gd name="T17" fmla="*/ T16 w 178"/>
                  <a:gd name="T18" fmla="+- 0 1708 1546"/>
                  <a:gd name="T19" fmla="*/ 1708 h 179"/>
                  <a:gd name="T20" fmla="+- 0 3595 3521"/>
                  <a:gd name="T21" fmla="*/ T20 w 178"/>
                  <a:gd name="T22" fmla="+- 0 1724 1546"/>
                  <a:gd name="T23" fmla="*/ 1724 h 179"/>
                  <a:gd name="T24" fmla="+- 0 3622 3521"/>
                  <a:gd name="T25" fmla="*/ T24 w 178"/>
                  <a:gd name="T26" fmla="+- 0 1722 1546"/>
                  <a:gd name="T27" fmla="*/ 1722 h 179"/>
                  <a:gd name="T28" fmla="+- 0 3680 3521"/>
                  <a:gd name="T29" fmla="*/ T28 w 178"/>
                  <a:gd name="T30" fmla="+- 0 1691 1546"/>
                  <a:gd name="T31" fmla="*/ 1691 h 179"/>
                  <a:gd name="T32" fmla="+- 0 3698 3521"/>
                  <a:gd name="T33" fmla="*/ T32 w 178"/>
                  <a:gd name="T34" fmla="+- 0 1655 1546"/>
                  <a:gd name="T35" fmla="*/ 1655 h 179"/>
                  <a:gd name="T36" fmla="+- 0 3697 3521"/>
                  <a:gd name="T37" fmla="*/ T36 w 178"/>
                  <a:gd name="T38" fmla="+- 0 1628 1546"/>
                  <a:gd name="T39" fmla="*/ 1628 h 179"/>
                  <a:gd name="T40" fmla="+- 0 3668 3521"/>
                  <a:gd name="T41" fmla="*/ T40 w 178"/>
                  <a:gd name="T42" fmla="+- 0 1568 1546"/>
                  <a:gd name="T43" fmla="*/ 1568 h 179"/>
                  <a:gd name="T44" fmla="+- 0 3610 3521"/>
                  <a:gd name="T45" fmla="*/ T44 w 178"/>
                  <a:gd name="T46" fmla="+- 0 1546 1546"/>
                  <a:gd name="T47" fmla="*/ 1546 h 179"/>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Lst>
                <a:rect l="0" t="0" r="r" b="b"/>
                <a:pathLst>
                  <a:path w="178" h="179">
                    <a:moveTo>
                      <a:pt x="89" y="0"/>
                    </a:moveTo>
                    <a:lnTo>
                      <a:pt x="29" y="23"/>
                    </a:lnTo>
                    <a:lnTo>
                      <a:pt x="0" y="81"/>
                    </a:lnTo>
                    <a:lnTo>
                      <a:pt x="2" y="106"/>
                    </a:lnTo>
                    <a:lnTo>
                      <a:pt x="36" y="162"/>
                    </a:lnTo>
                    <a:lnTo>
                      <a:pt x="74" y="178"/>
                    </a:lnTo>
                    <a:lnTo>
                      <a:pt x="101" y="176"/>
                    </a:lnTo>
                    <a:lnTo>
                      <a:pt x="159" y="145"/>
                    </a:lnTo>
                    <a:lnTo>
                      <a:pt x="177" y="109"/>
                    </a:lnTo>
                    <a:lnTo>
                      <a:pt x="176" y="82"/>
                    </a:lnTo>
                    <a:lnTo>
                      <a:pt x="147" y="22"/>
                    </a:lnTo>
                    <a:lnTo>
                      <a:pt x="89" y="0"/>
                    </a:lnTo>
                    <a:close/>
                  </a:path>
                </a:pathLst>
              </a:custGeom>
              <a:noFill/>
              <a:ln w="20320">
                <a:solidFill>
                  <a:srgbClr val="385D8A"/>
                </a:solidFill>
                <a:round/>
                <a:headEnd/>
                <a:tailEnd/>
              </a:ln>
              <a:extLst>
                <a:ext uri="{909E8E84-426E-40dd-AFC4-6F175D3DCCD1}">
                  <a14:hiddenFill xmlns:a14="http://schemas.microsoft.com/office/drawing/2010/main" xmlns="">
                    <a:solidFill>
                      <a:srgbClr val="FFFFFF"/>
                    </a:solidFill>
                  </a14:hiddenFill>
                </a:ext>
              </a:extLst>
            </p:spPr>
            <p:txBody>
              <a:bodyPr rot="0" vert="horz" wrap="square" lIns="91440" tIns="45720" rIns="91440" bIns="45720" anchor="t" anchorCtr="0" upright="1">
                <a:noAutofit/>
              </a:bodyPr>
              <a:lstStyle/>
              <a:p>
                <a:endParaRPr lang="en-US"/>
              </a:p>
            </p:txBody>
          </p:sp>
        </p:grpSp>
        <p:grpSp>
          <p:nvGrpSpPr>
            <p:cNvPr id="31" name="Group 30"/>
            <p:cNvGrpSpPr>
              <a:grpSpLocks/>
            </p:cNvGrpSpPr>
            <p:nvPr/>
          </p:nvGrpSpPr>
          <p:grpSpPr bwMode="auto">
            <a:xfrm>
              <a:off x="3251" y="1546"/>
              <a:ext cx="89" cy="90"/>
              <a:chOff x="3251" y="1546"/>
              <a:chExt cx="89" cy="90"/>
            </a:xfrm>
          </p:grpSpPr>
          <p:sp>
            <p:nvSpPr>
              <p:cNvPr id="68" name="Freeform 67"/>
              <p:cNvSpPr>
                <a:spLocks/>
              </p:cNvSpPr>
              <p:nvPr/>
            </p:nvSpPr>
            <p:spPr bwMode="auto">
              <a:xfrm>
                <a:off x="3251" y="1546"/>
                <a:ext cx="89" cy="90"/>
              </a:xfrm>
              <a:custGeom>
                <a:avLst/>
                <a:gdLst>
                  <a:gd name="T0" fmla="+- 0 3296 3251"/>
                  <a:gd name="T1" fmla="*/ T0 w 89"/>
                  <a:gd name="T2" fmla="+- 0 1546 1546"/>
                  <a:gd name="T3" fmla="*/ 1546 h 90"/>
                  <a:gd name="T4" fmla="+- 0 3274 3251"/>
                  <a:gd name="T5" fmla="*/ T4 w 89"/>
                  <a:gd name="T6" fmla="+- 0 1551 1546"/>
                  <a:gd name="T7" fmla="*/ 1551 h 90"/>
                  <a:gd name="T8" fmla="+- 0 3258 3251"/>
                  <a:gd name="T9" fmla="*/ T8 w 89"/>
                  <a:gd name="T10" fmla="+- 0 1566 1546"/>
                  <a:gd name="T11" fmla="*/ 1566 h 90"/>
                  <a:gd name="T12" fmla="+- 0 3251 3251"/>
                  <a:gd name="T13" fmla="*/ T12 w 89"/>
                  <a:gd name="T14" fmla="+- 0 1586 1546"/>
                  <a:gd name="T15" fmla="*/ 1586 h 90"/>
                  <a:gd name="T16" fmla="+- 0 3256 3251"/>
                  <a:gd name="T17" fmla="*/ T16 w 89"/>
                  <a:gd name="T18" fmla="+- 0 1610 1546"/>
                  <a:gd name="T19" fmla="*/ 1610 h 90"/>
                  <a:gd name="T20" fmla="+- 0 3269 3251"/>
                  <a:gd name="T21" fmla="*/ T20 w 89"/>
                  <a:gd name="T22" fmla="+- 0 1627 1546"/>
                  <a:gd name="T23" fmla="*/ 1627 h 90"/>
                  <a:gd name="T24" fmla="+- 0 3288 3251"/>
                  <a:gd name="T25" fmla="*/ T24 w 89"/>
                  <a:gd name="T26" fmla="+- 0 1635 1546"/>
                  <a:gd name="T27" fmla="*/ 1635 h 90"/>
                  <a:gd name="T28" fmla="+- 0 3313 3251"/>
                  <a:gd name="T29" fmla="*/ T28 w 89"/>
                  <a:gd name="T30" fmla="+- 0 1631 1546"/>
                  <a:gd name="T31" fmla="*/ 1631 h 90"/>
                  <a:gd name="T32" fmla="+- 0 3331 3251"/>
                  <a:gd name="T33" fmla="*/ T32 w 89"/>
                  <a:gd name="T34" fmla="+- 0 1619 1546"/>
                  <a:gd name="T35" fmla="*/ 1619 h 90"/>
                  <a:gd name="T36" fmla="+- 0 3340 3251"/>
                  <a:gd name="T37" fmla="*/ T36 w 89"/>
                  <a:gd name="T38" fmla="+- 0 1601 1546"/>
                  <a:gd name="T39" fmla="*/ 1601 h 90"/>
                  <a:gd name="T40" fmla="+- 0 3336 3251"/>
                  <a:gd name="T41" fmla="*/ T40 w 89"/>
                  <a:gd name="T42" fmla="+- 0 1576 1546"/>
                  <a:gd name="T43" fmla="*/ 1576 h 90"/>
                  <a:gd name="T44" fmla="+- 0 3325 3251"/>
                  <a:gd name="T45" fmla="*/ T44 w 89"/>
                  <a:gd name="T46" fmla="+- 0 1557 1546"/>
                  <a:gd name="T47" fmla="*/ 1557 h 90"/>
                  <a:gd name="T48" fmla="+- 0 3309 3251"/>
                  <a:gd name="T49" fmla="*/ T48 w 89"/>
                  <a:gd name="T50" fmla="+- 0 1547 1546"/>
                  <a:gd name="T51" fmla="*/ 1547 h 90"/>
                  <a:gd name="T52" fmla="+- 0 3296 3251"/>
                  <a:gd name="T53" fmla="*/ T52 w 89"/>
                  <a:gd name="T54" fmla="+- 0 1546 1546"/>
                  <a:gd name="T55" fmla="*/ 1546 h 90"/>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Lst>
                <a:rect l="0" t="0" r="r" b="b"/>
                <a:pathLst>
                  <a:path w="89" h="90">
                    <a:moveTo>
                      <a:pt x="45" y="0"/>
                    </a:moveTo>
                    <a:lnTo>
                      <a:pt x="23" y="5"/>
                    </a:lnTo>
                    <a:lnTo>
                      <a:pt x="7" y="20"/>
                    </a:lnTo>
                    <a:lnTo>
                      <a:pt x="0" y="40"/>
                    </a:lnTo>
                    <a:lnTo>
                      <a:pt x="5" y="64"/>
                    </a:lnTo>
                    <a:lnTo>
                      <a:pt x="18" y="81"/>
                    </a:lnTo>
                    <a:lnTo>
                      <a:pt x="37" y="89"/>
                    </a:lnTo>
                    <a:lnTo>
                      <a:pt x="62" y="85"/>
                    </a:lnTo>
                    <a:lnTo>
                      <a:pt x="80" y="73"/>
                    </a:lnTo>
                    <a:lnTo>
                      <a:pt x="89" y="55"/>
                    </a:lnTo>
                    <a:lnTo>
                      <a:pt x="85" y="30"/>
                    </a:lnTo>
                    <a:lnTo>
                      <a:pt x="74" y="11"/>
                    </a:lnTo>
                    <a:lnTo>
                      <a:pt x="58" y="1"/>
                    </a:lnTo>
                    <a:lnTo>
                      <a:pt x="45" y="0"/>
                    </a:lnTo>
                    <a:close/>
                  </a:path>
                </a:pathLst>
              </a:custGeom>
              <a:solidFill>
                <a:srgbClr val="D99694"/>
              </a:solidFill>
              <a:ln>
                <a:noFill/>
              </a:ln>
              <a:extLst>
                <a:ext uri="{91240B29-F687-4f45-9708-019B960494DF}">
                  <a14:hiddenLine xmlns:a14="http://schemas.microsoft.com/office/drawing/2010/main" xmlns=""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grpSp>
        <p:grpSp>
          <p:nvGrpSpPr>
            <p:cNvPr id="32" name="Group 31"/>
            <p:cNvGrpSpPr>
              <a:grpSpLocks/>
            </p:cNvGrpSpPr>
            <p:nvPr/>
          </p:nvGrpSpPr>
          <p:grpSpPr bwMode="auto">
            <a:xfrm>
              <a:off x="3251" y="1546"/>
              <a:ext cx="89" cy="90"/>
              <a:chOff x="3251" y="1546"/>
              <a:chExt cx="89" cy="90"/>
            </a:xfrm>
          </p:grpSpPr>
          <p:sp>
            <p:nvSpPr>
              <p:cNvPr id="67" name="Freeform 66"/>
              <p:cNvSpPr>
                <a:spLocks/>
              </p:cNvSpPr>
              <p:nvPr/>
            </p:nvSpPr>
            <p:spPr bwMode="auto">
              <a:xfrm>
                <a:off x="3251" y="1546"/>
                <a:ext cx="89" cy="90"/>
              </a:xfrm>
              <a:custGeom>
                <a:avLst/>
                <a:gdLst>
                  <a:gd name="T0" fmla="+- 0 3296 3251"/>
                  <a:gd name="T1" fmla="*/ T0 w 89"/>
                  <a:gd name="T2" fmla="+- 0 1546 1546"/>
                  <a:gd name="T3" fmla="*/ 1546 h 90"/>
                  <a:gd name="T4" fmla="+- 0 3274 3251"/>
                  <a:gd name="T5" fmla="*/ T4 w 89"/>
                  <a:gd name="T6" fmla="+- 0 1551 1546"/>
                  <a:gd name="T7" fmla="*/ 1551 h 90"/>
                  <a:gd name="T8" fmla="+- 0 3258 3251"/>
                  <a:gd name="T9" fmla="*/ T8 w 89"/>
                  <a:gd name="T10" fmla="+- 0 1566 1546"/>
                  <a:gd name="T11" fmla="*/ 1566 h 90"/>
                  <a:gd name="T12" fmla="+- 0 3251 3251"/>
                  <a:gd name="T13" fmla="*/ T12 w 89"/>
                  <a:gd name="T14" fmla="+- 0 1586 1546"/>
                  <a:gd name="T15" fmla="*/ 1586 h 90"/>
                  <a:gd name="T16" fmla="+- 0 3256 3251"/>
                  <a:gd name="T17" fmla="*/ T16 w 89"/>
                  <a:gd name="T18" fmla="+- 0 1610 1546"/>
                  <a:gd name="T19" fmla="*/ 1610 h 90"/>
                  <a:gd name="T20" fmla="+- 0 3269 3251"/>
                  <a:gd name="T21" fmla="*/ T20 w 89"/>
                  <a:gd name="T22" fmla="+- 0 1627 1546"/>
                  <a:gd name="T23" fmla="*/ 1627 h 90"/>
                  <a:gd name="T24" fmla="+- 0 3288 3251"/>
                  <a:gd name="T25" fmla="*/ T24 w 89"/>
                  <a:gd name="T26" fmla="+- 0 1635 1546"/>
                  <a:gd name="T27" fmla="*/ 1635 h 90"/>
                  <a:gd name="T28" fmla="+- 0 3313 3251"/>
                  <a:gd name="T29" fmla="*/ T28 w 89"/>
                  <a:gd name="T30" fmla="+- 0 1631 1546"/>
                  <a:gd name="T31" fmla="*/ 1631 h 90"/>
                  <a:gd name="T32" fmla="+- 0 3331 3251"/>
                  <a:gd name="T33" fmla="*/ T32 w 89"/>
                  <a:gd name="T34" fmla="+- 0 1619 1546"/>
                  <a:gd name="T35" fmla="*/ 1619 h 90"/>
                  <a:gd name="T36" fmla="+- 0 3340 3251"/>
                  <a:gd name="T37" fmla="*/ T36 w 89"/>
                  <a:gd name="T38" fmla="+- 0 1601 1546"/>
                  <a:gd name="T39" fmla="*/ 1601 h 90"/>
                  <a:gd name="T40" fmla="+- 0 3336 3251"/>
                  <a:gd name="T41" fmla="*/ T40 w 89"/>
                  <a:gd name="T42" fmla="+- 0 1576 1546"/>
                  <a:gd name="T43" fmla="*/ 1576 h 90"/>
                  <a:gd name="T44" fmla="+- 0 3325 3251"/>
                  <a:gd name="T45" fmla="*/ T44 w 89"/>
                  <a:gd name="T46" fmla="+- 0 1557 1546"/>
                  <a:gd name="T47" fmla="*/ 1557 h 90"/>
                  <a:gd name="T48" fmla="+- 0 3309 3251"/>
                  <a:gd name="T49" fmla="*/ T48 w 89"/>
                  <a:gd name="T50" fmla="+- 0 1547 1546"/>
                  <a:gd name="T51" fmla="*/ 1547 h 90"/>
                  <a:gd name="T52" fmla="+- 0 3296 3251"/>
                  <a:gd name="T53" fmla="*/ T52 w 89"/>
                  <a:gd name="T54" fmla="+- 0 1546 1546"/>
                  <a:gd name="T55" fmla="*/ 1546 h 90"/>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Lst>
                <a:rect l="0" t="0" r="r" b="b"/>
                <a:pathLst>
                  <a:path w="89" h="90">
                    <a:moveTo>
                      <a:pt x="45" y="0"/>
                    </a:moveTo>
                    <a:lnTo>
                      <a:pt x="23" y="5"/>
                    </a:lnTo>
                    <a:lnTo>
                      <a:pt x="7" y="20"/>
                    </a:lnTo>
                    <a:lnTo>
                      <a:pt x="0" y="40"/>
                    </a:lnTo>
                    <a:lnTo>
                      <a:pt x="5" y="64"/>
                    </a:lnTo>
                    <a:lnTo>
                      <a:pt x="18" y="81"/>
                    </a:lnTo>
                    <a:lnTo>
                      <a:pt x="37" y="89"/>
                    </a:lnTo>
                    <a:lnTo>
                      <a:pt x="62" y="85"/>
                    </a:lnTo>
                    <a:lnTo>
                      <a:pt x="80" y="73"/>
                    </a:lnTo>
                    <a:lnTo>
                      <a:pt x="89" y="55"/>
                    </a:lnTo>
                    <a:lnTo>
                      <a:pt x="85" y="30"/>
                    </a:lnTo>
                    <a:lnTo>
                      <a:pt x="74" y="11"/>
                    </a:lnTo>
                    <a:lnTo>
                      <a:pt x="58" y="1"/>
                    </a:lnTo>
                    <a:lnTo>
                      <a:pt x="45" y="0"/>
                    </a:lnTo>
                    <a:close/>
                  </a:path>
                </a:pathLst>
              </a:custGeom>
              <a:noFill/>
              <a:ln w="20320">
                <a:solidFill>
                  <a:srgbClr val="385D8A"/>
                </a:solidFill>
                <a:round/>
                <a:headEnd/>
                <a:tailEnd/>
              </a:ln>
              <a:extLst>
                <a:ext uri="{909E8E84-426E-40dd-AFC4-6F175D3DCCD1}">
                  <a14:hiddenFill xmlns:a14="http://schemas.microsoft.com/office/drawing/2010/main" xmlns="">
                    <a:solidFill>
                      <a:srgbClr val="FFFFFF"/>
                    </a:solidFill>
                  </a14:hiddenFill>
                </a:ext>
              </a:extLst>
            </p:spPr>
            <p:txBody>
              <a:bodyPr rot="0" vert="horz" wrap="square" lIns="91440" tIns="45720" rIns="91440" bIns="45720" anchor="t" anchorCtr="0" upright="1">
                <a:noAutofit/>
              </a:bodyPr>
              <a:lstStyle/>
              <a:p>
                <a:endParaRPr lang="en-US"/>
              </a:p>
            </p:txBody>
          </p:sp>
        </p:grpSp>
        <p:grpSp>
          <p:nvGrpSpPr>
            <p:cNvPr id="33" name="Group 32"/>
            <p:cNvGrpSpPr>
              <a:grpSpLocks/>
            </p:cNvGrpSpPr>
            <p:nvPr/>
          </p:nvGrpSpPr>
          <p:grpSpPr bwMode="auto">
            <a:xfrm>
              <a:off x="3071" y="736"/>
              <a:ext cx="451" cy="631"/>
              <a:chOff x="3071" y="736"/>
              <a:chExt cx="451" cy="631"/>
            </a:xfrm>
          </p:grpSpPr>
          <p:sp>
            <p:nvSpPr>
              <p:cNvPr id="66" name="Freeform 65"/>
              <p:cNvSpPr>
                <a:spLocks/>
              </p:cNvSpPr>
              <p:nvPr/>
            </p:nvSpPr>
            <p:spPr bwMode="auto">
              <a:xfrm>
                <a:off x="3071" y="736"/>
                <a:ext cx="451" cy="631"/>
              </a:xfrm>
              <a:custGeom>
                <a:avLst/>
                <a:gdLst>
                  <a:gd name="T0" fmla="+- 0 3071 3071"/>
                  <a:gd name="T1" fmla="*/ T0 w 451"/>
                  <a:gd name="T2" fmla="+- 0 1366 736"/>
                  <a:gd name="T3" fmla="*/ 1366 h 631"/>
                  <a:gd name="T4" fmla="+- 0 3521 3071"/>
                  <a:gd name="T5" fmla="*/ T4 w 451"/>
                  <a:gd name="T6" fmla="+- 0 1366 736"/>
                  <a:gd name="T7" fmla="*/ 1366 h 631"/>
                  <a:gd name="T8" fmla="+- 0 3521 3071"/>
                  <a:gd name="T9" fmla="*/ T8 w 451"/>
                  <a:gd name="T10" fmla="+- 0 736 736"/>
                  <a:gd name="T11" fmla="*/ 736 h 631"/>
                  <a:gd name="T12" fmla="+- 0 3071 3071"/>
                  <a:gd name="T13" fmla="*/ T12 w 451"/>
                  <a:gd name="T14" fmla="+- 0 736 736"/>
                  <a:gd name="T15" fmla="*/ 736 h 631"/>
                  <a:gd name="T16" fmla="+- 0 3071 3071"/>
                  <a:gd name="T17" fmla="*/ T16 w 451"/>
                  <a:gd name="T18" fmla="+- 0 1366 736"/>
                  <a:gd name="T19" fmla="*/ 1366 h 631"/>
                </a:gdLst>
                <a:ahLst/>
                <a:cxnLst>
                  <a:cxn ang="0">
                    <a:pos x="T1" y="T3"/>
                  </a:cxn>
                  <a:cxn ang="0">
                    <a:pos x="T5" y="T7"/>
                  </a:cxn>
                  <a:cxn ang="0">
                    <a:pos x="T9" y="T11"/>
                  </a:cxn>
                  <a:cxn ang="0">
                    <a:pos x="T13" y="T15"/>
                  </a:cxn>
                  <a:cxn ang="0">
                    <a:pos x="T17" y="T19"/>
                  </a:cxn>
                </a:cxnLst>
                <a:rect l="0" t="0" r="r" b="b"/>
                <a:pathLst>
                  <a:path w="451" h="631">
                    <a:moveTo>
                      <a:pt x="0" y="630"/>
                    </a:moveTo>
                    <a:lnTo>
                      <a:pt x="450" y="630"/>
                    </a:lnTo>
                    <a:lnTo>
                      <a:pt x="450" y="0"/>
                    </a:lnTo>
                    <a:lnTo>
                      <a:pt x="0" y="0"/>
                    </a:lnTo>
                    <a:lnTo>
                      <a:pt x="0" y="630"/>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grpSp>
        <p:grpSp>
          <p:nvGrpSpPr>
            <p:cNvPr id="34" name="Group 33"/>
            <p:cNvGrpSpPr>
              <a:grpSpLocks/>
            </p:cNvGrpSpPr>
            <p:nvPr/>
          </p:nvGrpSpPr>
          <p:grpSpPr bwMode="auto">
            <a:xfrm>
              <a:off x="3071" y="736"/>
              <a:ext cx="451" cy="631"/>
              <a:chOff x="3071" y="736"/>
              <a:chExt cx="451" cy="631"/>
            </a:xfrm>
          </p:grpSpPr>
          <p:sp>
            <p:nvSpPr>
              <p:cNvPr id="65" name="Freeform 64"/>
              <p:cNvSpPr>
                <a:spLocks/>
              </p:cNvSpPr>
              <p:nvPr/>
            </p:nvSpPr>
            <p:spPr bwMode="auto">
              <a:xfrm>
                <a:off x="3071" y="736"/>
                <a:ext cx="451" cy="631"/>
              </a:xfrm>
              <a:custGeom>
                <a:avLst/>
                <a:gdLst>
                  <a:gd name="T0" fmla="+- 0 3071 3071"/>
                  <a:gd name="T1" fmla="*/ T0 w 451"/>
                  <a:gd name="T2" fmla="+- 0 1366 736"/>
                  <a:gd name="T3" fmla="*/ 1366 h 631"/>
                  <a:gd name="T4" fmla="+- 0 3521 3071"/>
                  <a:gd name="T5" fmla="*/ T4 w 451"/>
                  <a:gd name="T6" fmla="+- 0 1366 736"/>
                  <a:gd name="T7" fmla="*/ 1366 h 631"/>
                  <a:gd name="T8" fmla="+- 0 3521 3071"/>
                  <a:gd name="T9" fmla="*/ T8 w 451"/>
                  <a:gd name="T10" fmla="+- 0 736 736"/>
                  <a:gd name="T11" fmla="*/ 736 h 631"/>
                  <a:gd name="T12" fmla="+- 0 3071 3071"/>
                  <a:gd name="T13" fmla="*/ T12 w 451"/>
                  <a:gd name="T14" fmla="+- 0 736 736"/>
                  <a:gd name="T15" fmla="*/ 736 h 631"/>
                  <a:gd name="T16" fmla="+- 0 3071 3071"/>
                  <a:gd name="T17" fmla="*/ T16 w 451"/>
                  <a:gd name="T18" fmla="+- 0 1366 736"/>
                  <a:gd name="T19" fmla="*/ 1366 h 631"/>
                </a:gdLst>
                <a:ahLst/>
                <a:cxnLst>
                  <a:cxn ang="0">
                    <a:pos x="T1" y="T3"/>
                  </a:cxn>
                  <a:cxn ang="0">
                    <a:pos x="T5" y="T7"/>
                  </a:cxn>
                  <a:cxn ang="0">
                    <a:pos x="T9" y="T11"/>
                  </a:cxn>
                  <a:cxn ang="0">
                    <a:pos x="T13" y="T15"/>
                  </a:cxn>
                  <a:cxn ang="0">
                    <a:pos x="T17" y="T19"/>
                  </a:cxn>
                </a:cxnLst>
                <a:rect l="0" t="0" r="r" b="b"/>
                <a:pathLst>
                  <a:path w="451" h="631">
                    <a:moveTo>
                      <a:pt x="0" y="630"/>
                    </a:moveTo>
                    <a:lnTo>
                      <a:pt x="450" y="630"/>
                    </a:lnTo>
                    <a:lnTo>
                      <a:pt x="450" y="0"/>
                    </a:lnTo>
                    <a:lnTo>
                      <a:pt x="0" y="0"/>
                    </a:lnTo>
                    <a:lnTo>
                      <a:pt x="0" y="630"/>
                    </a:lnTo>
                    <a:close/>
                  </a:path>
                </a:pathLst>
              </a:custGeom>
              <a:noFill/>
              <a:ln w="20320">
                <a:solidFill>
                  <a:srgbClr val="385D8A"/>
                </a:solidFill>
                <a:round/>
                <a:headEnd/>
                <a:tailEnd/>
              </a:ln>
              <a:extLst>
                <a:ext uri="{909E8E84-426E-40dd-AFC4-6F175D3DCCD1}">
                  <a14:hiddenFill xmlns:a14="http://schemas.microsoft.com/office/drawing/2010/main" xmlns="">
                    <a:solidFill>
                      <a:srgbClr val="FFFFFF"/>
                    </a:solidFill>
                  </a14:hiddenFill>
                </a:ext>
              </a:extLst>
            </p:spPr>
            <p:txBody>
              <a:bodyPr rot="0" vert="horz" wrap="square" lIns="91440" tIns="45720" rIns="91440" bIns="45720" anchor="t" anchorCtr="0" upright="1">
                <a:noAutofit/>
              </a:bodyPr>
              <a:lstStyle/>
              <a:p>
                <a:endParaRPr lang="en-US"/>
              </a:p>
            </p:txBody>
          </p:sp>
        </p:grpSp>
        <p:grpSp>
          <p:nvGrpSpPr>
            <p:cNvPr id="35" name="Group 34"/>
            <p:cNvGrpSpPr>
              <a:grpSpLocks/>
            </p:cNvGrpSpPr>
            <p:nvPr/>
          </p:nvGrpSpPr>
          <p:grpSpPr bwMode="auto">
            <a:xfrm>
              <a:off x="5681" y="1276"/>
              <a:ext cx="720" cy="720"/>
              <a:chOff x="5681" y="1276"/>
              <a:chExt cx="720" cy="720"/>
            </a:xfrm>
          </p:grpSpPr>
          <p:sp>
            <p:nvSpPr>
              <p:cNvPr id="64" name="Freeform 63"/>
              <p:cNvSpPr>
                <a:spLocks/>
              </p:cNvSpPr>
              <p:nvPr/>
            </p:nvSpPr>
            <p:spPr bwMode="auto">
              <a:xfrm>
                <a:off x="5681" y="1276"/>
                <a:ext cx="720" cy="720"/>
              </a:xfrm>
              <a:custGeom>
                <a:avLst/>
                <a:gdLst>
                  <a:gd name="T0" fmla="+- 0 6041 5681"/>
                  <a:gd name="T1" fmla="*/ T0 w 720"/>
                  <a:gd name="T2" fmla="+- 0 1276 1276"/>
                  <a:gd name="T3" fmla="*/ 1276 h 720"/>
                  <a:gd name="T4" fmla="+- 0 5955 5681"/>
                  <a:gd name="T5" fmla="*/ T4 w 720"/>
                  <a:gd name="T6" fmla="+- 0 1286 1276"/>
                  <a:gd name="T7" fmla="*/ 1286 h 720"/>
                  <a:gd name="T8" fmla="+- 0 5876 5681"/>
                  <a:gd name="T9" fmla="*/ T8 w 720"/>
                  <a:gd name="T10" fmla="+- 0 1316 1276"/>
                  <a:gd name="T11" fmla="*/ 1316 h 720"/>
                  <a:gd name="T12" fmla="+- 0 5807 5681"/>
                  <a:gd name="T13" fmla="*/ T12 w 720"/>
                  <a:gd name="T14" fmla="+- 0 1363 1276"/>
                  <a:gd name="T15" fmla="*/ 1363 h 720"/>
                  <a:gd name="T16" fmla="+- 0 5751 5681"/>
                  <a:gd name="T17" fmla="*/ T16 w 720"/>
                  <a:gd name="T18" fmla="+- 0 1423 1276"/>
                  <a:gd name="T19" fmla="*/ 1423 h 720"/>
                  <a:gd name="T20" fmla="+- 0 5709 5681"/>
                  <a:gd name="T21" fmla="*/ T20 w 720"/>
                  <a:gd name="T22" fmla="+- 0 1496 1276"/>
                  <a:gd name="T23" fmla="*/ 1496 h 720"/>
                  <a:gd name="T24" fmla="+- 0 5686 5681"/>
                  <a:gd name="T25" fmla="*/ T24 w 720"/>
                  <a:gd name="T26" fmla="+- 0 1578 1276"/>
                  <a:gd name="T27" fmla="*/ 1578 h 720"/>
                  <a:gd name="T28" fmla="+- 0 5681 5681"/>
                  <a:gd name="T29" fmla="*/ T28 w 720"/>
                  <a:gd name="T30" fmla="+- 0 1636 1276"/>
                  <a:gd name="T31" fmla="*/ 1636 h 720"/>
                  <a:gd name="T32" fmla="+- 0 5682 5681"/>
                  <a:gd name="T33" fmla="*/ T32 w 720"/>
                  <a:gd name="T34" fmla="+- 0 1666 1276"/>
                  <a:gd name="T35" fmla="*/ 1666 h 720"/>
                  <a:gd name="T36" fmla="+- 0 5700 5681"/>
                  <a:gd name="T37" fmla="*/ T36 w 720"/>
                  <a:gd name="T38" fmla="+- 0 1750 1276"/>
                  <a:gd name="T39" fmla="*/ 1750 h 720"/>
                  <a:gd name="T40" fmla="+- 0 5735 5681"/>
                  <a:gd name="T41" fmla="*/ T40 w 720"/>
                  <a:gd name="T42" fmla="+- 0 1826 1276"/>
                  <a:gd name="T43" fmla="*/ 1826 h 720"/>
                  <a:gd name="T44" fmla="+- 0 5787 5681"/>
                  <a:gd name="T45" fmla="*/ T44 w 720"/>
                  <a:gd name="T46" fmla="+- 0 1891 1276"/>
                  <a:gd name="T47" fmla="*/ 1891 h 720"/>
                  <a:gd name="T48" fmla="+- 0 5852 5681"/>
                  <a:gd name="T49" fmla="*/ T48 w 720"/>
                  <a:gd name="T50" fmla="+- 0 1942 1276"/>
                  <a:gd name="T51" fmla="*/ 1942 h 720"/>
                  <a:gd name="T52" fmla="+- 0 5927 5681"/>
                  <a:gd name="T53" fmla="*/ T52 w 720"/>
                  <a:gd name="T54" fmla="+- 0 1978 1276"/>
                  <a:gd name="T55" fmla="*/ 1978 h 720"/>
                  <a:gd name="T56" fmla="+- 0 6012 5681"/>
                  <a:gd name="T57" fmla="*/ T56 w 720"/>
                  <a:gd name="T58" fmla="+- 0 1995 1276"/>
                  <a:gd name="T59" fmla="*/ 1995 h 720"/>
                  <a:gd name="T60" fmla="+- 0 6041 5681"/>
                  <a:gd name="T61" fmla="*/ T60 w 720"/>
                  <a:gd name="T62" fmla="+- 0 1996 1276"/>
                  <a:gd name="T63" fmla="*/ 1996 h 720"/>
                  <a:gd name="T64" fmla="+- 0 6071 5681"/>
                  <a:gd name="T65" fmla="*/ T64 w 720"/>
                  <a:gd name="T66" fmla="+- 0 1995 1276"/>
                  <a:gd name="T67" fmla="*/ 1995 h 720"/>
                  <a:gd name="T68" fmla="+- 0 6155 5681"/>
                  <a:gd name="T69" fmla="*/ T68 w 720"/>
                  <a:gd name="T70" fmla="+- 0 1978 1276"/>
                  <a:gd name="T71" fmla="*/ 1978 h 720"/>
                  <a:gd name="T72" fmla="+- 0 6231 5681"/>
                  <a:gd name="T73" fmla="*/ T72 w 720"/>
                  <a:gd name="T74" fmla="+- 0 1942 1276"/>
                  <a:gd name="T75" fmla="*/ 1942 h 720"/>
                  <a:gd name="T76" fmla="+- 0 6296 5681"/>
                  <a:gd name="T77" fmla="*/ T76 w 720"/>
                  <a:gd name="T78" fmla="+- 0 1891 1276"/>
                  <a:gd name="T79" fmla="*/ 1891 h 720"/>
                  <a:gd name="T80" fmla="+- 0 6347 5681"/>
                  <a:gd name="T81" fmla="*/ T80 w 720"/>
                  <a:gd name="T82" fmla="+- 0 1826 1276"/>
                  <a:gd name="T83" fmla="*/ 1826 h 720"/>
                  <a:gd name="T84" fmla="+- 0 6383 5681"/>
                  <a:gd name="T85" fmla="*/ T84 w 720"/>
                  <a:gd name="T86" fmla="+- 0 1750 1276"/>
                  <a:gd name="T87" fmla="*/ 1750 h 720"/>
                  <a:gd name="T88" fmla="+- 0 6400 5681"/>
                  <a:gd name="T89" fmla="*/ T88 w 720"/>
                  <a:gd name="T90" fmla="+- 0 1666 1276"/>
                  <a:gd name="T91" fmla="*/ 1666 h 720"/>
                  <a:gd name="T92" fmla="+- 0 6401 5681"/>
                  <a:gd name="T93" fmla="*/ T92 w 720"/>
                  <a:gd name="T94" fmla="+- 0 1636 1276"/>
                  <a:gd name="T95" fmla="*/ 1636 h 720"/>
                  <a:gd name="T96" fmla="+- 0 6400 5681"/>
                  <a:gd name="T97" fmla="*/ T96 w 720"/>
                  <a:gd name="T98" fmla="+- 0 1606 1276"/>
                  <a:gd name="T99" fmla="*/ 1606 h 720"/>
                  <a:gd name="T100" fmla="+- 0 6383 5681"/>
                  <a:gd name="T101" fmla="*/ T100 w 720"/>
                  <a:gd name="T102" fmla="+- 0 1522 1276"/>
                  <a:gd name="T103" fmla="*/ 1522 h 720"/>
                  <a:gd name="T104" fmla="+- 0 6347 5681"/>
                  <a:gd name="T105" fmla="*/ T104 w 720"/>
                  <a:gd name="T106" fmla="+- 0 1446 1276"/>
                  <a:gd name="T107" fmla="*/ 1446 h 720"/>
                  <a:gd name="T108" fmla="+- 0 6296 5681"/>
                  <a:gd name="T109" fmla="*/ T108 w 720"/>
                  <a:gd name="T110" fmla="+- 0 1381 1276"/>
                  <a:gd name="T111" fmla="*/ 1381 h 720"/>
                  <a:gd name="T112" fmla="+- 0 6231 5681"/>
                  <a:gd name="T113" fmla="*/ T112 w 720"/>
                  <a:gd name="T114" fmla="+- 0 1330 1276"/>
                  <a:gd name="T115" fmla="*/ 1330 h 720"/>
                  <a:gd name="T116" fmla="+- 0 6155 5681"/>
                  <a:gd name="T117" fmla="*/ T116 w 720"/>
                  <a:gd name="T118" fmla="+- 0 1294 1276"/>
                  <a:gd name="T119" fmla="*/ 1294 h 720"/>
                  <a:gd name="T120" fmla="+- 0 6071 5681"/>
                  <a:gd name="T121" fmla="*/ T120 w 720"/>
                  <a:gd name="T122" fmla="+- 0 1277 1276"/>
                  <a:gd name="T123" fmla="*/ 1277 h 720"/>
                  <a:gd name="T124" fmla="+- 0 6041 5681"/>
                  <a:gd name="T125" fmla="*/ T124 w 720"/>
                  <a:gd name="T126" fmla="+- 0 1276 1276"/>
                  <a:gd name="T127" fmla="*/ 1276 h 720"/>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 ang="0">
                    <a:pos x="T117" y="T119"/>
                  </a:cxn>
                  <a:cxn ang="0">
                    <a:pos x="T121" y="T123"/>
                  </a:cxn>
                  <a:cxn ang="0">
                    <a:pos x="T125" y="T127"/>
                  </a:cxn>
                </a:cxnLst>
                <a:rect l="0" t="0" r="r" b="b"/>
                <a:pathLst>
                  <a:path w="720" h="720">
                    <a:moveTo>
                      <a:pt x="360" y="0"/>
                    </a:moveTo>
                    <a:lnTo>
                      <a:pt x="274" y="10"/>
                    </a:lnTo>
                    <a:lnTo>
                      <a:pt x="195" y="40"/>
                    </a:lnTo>
                    <a:lnTo>
                      <a:pt x="126" y="87"/>
                    </a:lnTo>
                    <a:lnTo>
                      <a:pt x="70" y="147"/>
                    </a:lnTo>
                    <a:lnTo>
                      <a:pt x="28" y="220"/>
                    </a:lnTo>
                    <a:lnTo>
                      <a:pt x="5" y="302"/>
                    </a:lnTo>
                    <a:lnTo>
                      <a:pt x="0" y="360"/>
                    </a:lnTo>
                    <a:lnTo>
                      <a:pt x="1" y="390"/>
                    </a:lnTo>
                    <a:lnTo>
                      <a:pt x="19" y="474"/>
                    </a:lnTo>
                    <a:lnTo>
                      <a:pt x="54" y="550"/>
                    </a:lnTo>
                    <a:lnTo>
                      <a:pt x="106" y="615"/>
                    </a:lnTo>
                    <a:lnTo>
                      <a:pt x="171" y="666"/>
                    </a:lnTo>
                    <a:lnTo>
                      <a:pt x="246" y="702"/>
                    </a:lnTo>
                    <a:lnTo>
                      <a:pt x="331" y="719"/>
                    </a:lnTo>
                    <a:lnTo>
                      <a:pt x="360" y="720"/>
                    </a:lnTo>
                    <a:lnTo>
                      <a:pt x="390" y="719"/>
                    </a:lnTo>
                    <a:lnTo>
                      <a:pt x="474" y="702"/>
                    </a:lnTo>
                    <a:lnTo>
                      <a:pt x="550" y="666"/>
                    </a:lnTo>
                    <a:lnTo>
                      <a:pt x="615" y="615"/>
                    </a:lnTo>
                    <a:lnTo>
                      <a:pt x="666" y="550"/>
                    </a:lnTo>
                    <a:lnTo>
                      <a:pt x="702" y="474"/>
                    </a:lnTo>
                    <a:lnTo>
                      <a:pt x="719" y="390"/>
                    </a:lnTo>
                    <a:lnTo>
                      <a:pt x="720" y="360"/>
                    </a:lnTo>
                    <a:lnTo>
                      <a:pt x="719" y="330"/>
                    </a:lnTo>
                    <a:lnTo>
                      <a:pt x="702" y="246"/>
                    </a:lnTo>
                    <a:lnTo>
                      <a:pt x="666" y="170"/>
                    </a:lnTo>
                    <a:lnTo>
                      <a:pt x="615" y="105"/>
                    </a:lnTo>
                    <a:lnTo>
                      <a:pt x="550" y="54"/>
                    </a:lnTo>
                    <a:lnTo>
                      <a:pt x="474" y="18"/>
                    </a:lnTo>
                    <a:lnTo>
                      <a:pt x="390" y="1"/>
                    </a:lnTo>
                    <a:lnTo>
                      <a:pt x="360" y="0"/>
                    </a:lnTo>
                    <a:close/>
                  </a:path>
                </a:pathLst>
              </a:custGeom>
              <a:solidFill>
                <a:srgbClr val="4F81BD"/>
              </a:solidFill>
              <a:ln>
                <a:noFill/>
              </a:ln>
              <a:extLst>
                <a:ext uri="{91240B29-F687-4f45-9708-019B960494DF}">
                  <a14:hiddenLine xmlns:a14="http://schemas.microsoft.com/office/drawing/2010/main" xmlns=""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grpSp>
        <p:grpSp>
          <p:nvGrpSpPr>
            <p:cNvPr id="36" name="Group 35"/>
            <p:cNvGrpSpPr>
              <a:grpSpLocks/>
            </p:cNvGrpSpPr>
            <p:nvPr/>
          </p:nvGrpSpPr>
          <p:grpSpPr bwMode="auto">
            <a:xfrm>
              <a:off x="5681" y="1276"/>
              <a:ext cx="720" cy="720"/>
              <a:chOff x="5681" y="1276"/>
              <a:chExt cx="720" cy="720"/>
            </a:xfrm>
          </p:grpSpPr>
          <p:sp>
            <p:nvSpPr>
              <p:cNvPr id="63" name="Freeform 62"/>
              <p:cNvSpPr>
                <a:spLocks/>
              </p:cNvSpPr>
              <p:nvPr/>
            </p:nvSpPr>
            <p:spPr bwMode="auto">
              <a:xfrm>
                <a:off x="5681" y="1276"/>
                <a:ext cx="720" cy="720"/>
              </a:xfrm>
              <a:custGeom>
                <a:avLst/>
                <a:gdLst>
                  <a:gd name="T0" fmla="+- 0 6041 5681"/>
                  <a:gd name="T1" fmla="*/ T0 w 720"/>
                  <a:gd name="T2" fmla="+- 0 1276 1276"/>
                  <a:gd name="T3" fmla="*/ 1276 h 720"/>
                  <a:gd name="T4" fmla="+- 0 5955 5681"/>
                  <a:gd name="T5" fmla="*/ T4 w 720"/>
                  <a:gd name="T6" fmla="+- 0 1286 1276"/>
                  <a:gd name="T7" fmla="*/ 1286 h 720"/>
                  <a:gd name="T8" fmla="+- 0 5876 5681"/>
                  <a:gd name="T9" fmla="*/ T8 w 720"/>
                  <a:gd name="T10" fmla="+- 0 1316 1276"/>
                  <a:gd name="T11" fmla="*/ 1316 h 720"/>
                  <a:gd name="T12" fmla="+- 0 5807 5681"/>
                  <a:gd name="T13" fmla="*/ T12 w 720"/>
                  <a:gd name="T14" fmla="+- 0 1363 1276"/>
                  <a:gd name="T15" fmla="*/ 1363 h 720"/>
                  <a:gd name="T16" fmla="+- 0 5751 5681"/>
                  <a:gd name="T17" fmla="*/ T16 w 720"/>
                  <a:gd name="T18" fmla="+- 0 1423 1276"/>
                  <a:gd name="T19" fmla="*/ 1423 h 720"/>
                  <a:gd name="T20" fmla="+- 0 5709 5681"/>
                  <a:gd name="T21" fmla="*/ T20 w 720"/>
                  <a:gd name="T22" fmla="+- 0 1496 1276"/>
                  <a:gd name="T23" fmla="*/ 1496 h 720"/>
                  <a:gd name="T24" fmla="+- 0 5686 5681"/>
                  <a:gd name="T25" fmla="*/ T24 w 720"/>
                  <a:gd name="T26" fmla="+- 0 1578 1276"/>
                  <a:gd name="T27" fmla="*/ 1578 h 720"/>
                  <a:gd name="T28" fmla="+- 0 5681 5681"/>
                  <a:gd name="T29" fmla="*/ T28 w 720"/>
                  <a:gd name="T30" fmla="+- 0 1636 1276"/>
                  <a:gd name="T31" fmla="*/ 1636 h 720"/>
                  <a:gd name="T32" fmla="+- 0 5682 5681"/>
                  <a:gd name="T33" fmla="*/ T32 w 720"/>
                  <a:gd name="T34" fmla="+- 0 1666 1276"/>
                  <a:gd name="T35" fmla="*/ 1666 h 720"/>
                  <a:gd name="T36" fmla="+- 0 5700 5681"/>
                  <a:gd name="T37" fmla="*/ T36 w 720"/>
                  <a:gd name="T38" fmla="+- 0 1750 1276"/>
                  <a:gd name="T39" fmla="*/ 1750 h 720"/>
                  <a:gd name="T40" fmla="+- 0 5735 5681"/>
                  <a:gd name="T41" fmla="*/ T40 w 720"/>
                  <a:gd name="T42" fmla="+- 0 1826 1276"/>
                  <a:gd name="T43" fmla="*/ 1826 h 720"/>
                  <a:gd name="T44" fmla="+- 0 5787 5681"/>
                  <a:gd name="T45" fmla="*/ T44 w 720"/>
                  <a:gd name="T46" fmla="+- 0 1891 1276"/>
                  <a:gd name="T47" fmla="*/ 1891 h 720"/>
                  <a:gd name="T48" fmla="+- 0 5852 5681"/>
                  <a:gd name="T49" fmla="*/ T48 w 720"/>
                  <a:gd name="T50" fmla="+- 0 1942 1276"/>
                  <a:gd name="T51" fmla="*/ 1942 h 720"/>
                  <a:gd name="T52" fmla="+- 0 5927 5681"/>
                  <a:gd name="T53" fmla="*/ T52 w 720"/>
                  <a:gd name="T54" fmla="+- 0 1978 1276"/>
                  <a:gd name="T55" fmla="*/ 1978 h 720"/>
                  <a:gd name="T56" fmla="+- 0 6012 5681"/>
                  <a:gd name="T57" fmla="*/ T56 w 720"/>
                  <a:gd name="T58" fmla="+- 0 1995 1276"/>
                  <a:gd name="T59" fmla="*/ 1995 h 720"/>
                  <a:gd name="T60" fmla="+- 0 6041 5681"/>
                  <a:gd name="T61" fmla="*/ T60 w 720"/>
                  <a:gd name="T62" fmla="+- 0 1996 1276"/>
                  <a:gd name="T63" fmla="*/ 1996 h 720"/>
                  <a:gd name="T64" fmla="+- 0 6071 5681"/>
                  <a:gd name="T65" fmla="*/ T64 w 720"/>
                  <a:gd name="T66" fmla="+- 0 1995 1276"/>
                  <a:gd name="T67" fmla="*/ 1995 h 720"/>
                  <a:gd name="T68" fmla="+- 0 6155 5681"/>
                  <a:gd name="T69" fmla="*/ T68 w 720"/>
                  <a:gd name="T70" fmla="+- 0 1978 1276"/>
                  <a:gd name="T71" fmla="*/ 1978 h 720"/>
                  <a:gd name="T72" fmla="+- 0 6231 5681"/>
                  <a:gd name="T73" fmla="*/ T72 w 720"/>
                  <a:gd name="T74" fmla="+- 0 1942 1276"/>
                  <a:gd name="T75" fmla="*/ 1942 h 720"/>
                  <a:gd name="T76" fmla="+- 0 6296 5681"/>
                  <a:gd name="T77" fmla="*/ T76 w 720"/>
                  <a:gd name="T78" fmla="+- 0 1891 1276"/>
                  <a:gd name="T79" fmla="*/ 1891 h 720"/>
                  <a:gd name="T80" fmla="+- 0 6347 5681"/>
                  <a:gd name="T81" fmla="*/ T80 w 720"/>
                  <a:gd name="T82" fmla="+- 0 1826 1276"/>
                  <a:gd name="T83" fmla="*/ 1826 h 720"/>
                  <a:gd name="T84" fmla="+- 0 6383 5681"/>
                  <a:gd name="T85" fmla="*/ T84 w 720"/>
                  <a:gd name="T86" fmla="+- 0 1750 1276"/>
                  <a:gd name="T87" fmla="*/ 1750 h 720"/>
                  <a:gd name="T88" fmla="+- 0 6400 5681"/>
                  <a:gd name="T89" fmla="*/ T88 w 720"/>
                  <a:gd name="T90" fmla="+- 0 1666 1276"/>
                  <a:gd name="T91" fmla="*/ 1666 h 720"/>
                  <a:gd name="T92" fmla="+- 0 6401 5681"/>
                  <a:gd name="T93" fmla="*/ T92 w 720"/>
                  <a:gd name="T94" fmla="+- 0 1636 1276"/>
                  <a:gd name="T95" fmla="*/ 1636 h 720"/>
                  <a:gd name="T96" fmla="+- 0 6400 5681"/>
                  <a:gd name="T97" fmla="*/ T96 w 720"/>
                  <a:gd name="T98" fmla="+- 0 1606 1276"/>
                  <a:gd name="T99" fmla="*/ 1606 h 720"/>
                  <a:gd name="T100" fmla="+- 0 6383 5681"/>
                  <a:gd name="T101" fmla="*/ T100 w 720"/>
                  <a:gd name="T102" fmla="+- 0 1522 1276"/>
                  <a:gd name="T103" fmla="*/ 1522 h 720"/>
                  <a:gd name="T104" fmla="+- 0 6347 5681"/>
                  <a:gd name="T105" fmla="*/ T104 w 720"/>
                  <a:gd name="T106" fmla="+- 0 1446 1276"/>
                  <a:gd name="T107" fmla="*/ 1446 h 720"/>
                  <a:gd name="T108" fmla="+- 0 6296 5681"/>
                  <a:gd name="T109" fmla="*/ T108 w 720"/>
                  <a:gd name="T110" fmla="+- 0 1381 1276"/>
                  <a:gd name="T111" fmla="*/ 1381 h 720"/>
                  <a:gd name="T112" fmla="+- 0 6231 5681"/>
                  <a:gd name="T113" fmla="*/ T112 w 720"/>
                  <a:gd name="T114" fmla="+- 0 1330 1276"/>
                  <a:gd name="T115" fmla="*/ 1330 h 720"/>
                  <a:gd name="T116" fmla="+- 0 6155 5681"/>
                  <a:gd name="T117" fmla="*/ T116 w 720"/>
                  <a:gd name="T118" fmla="+- 0 1294 1276"/>
                  <a:gd name="T119" fmla="*/ 1294 h 720"/>
                  <a:gd name="T120" fmla="+- 0 6071 5681"/>
                  <a:gd name="T121" fmla="*/ T120 w 720"/>
                  <a:gd name="T122" fmla="+- 0 1277 1276"/>
                  <a:gd name="T123" fmla="*/ 1277 h 720"/>
                  <a:gd name="T124" fmla="+- 0 6041 5681"/>
                  <a:gd name="T125" fmla="*/ T124 w 720"/>
                  <a:gd name="T126" fmla="+- 0 1276 1276"/>
                  <a:gd name="T127" fmla="*/ 1276 h 720"/>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 ang="0">
                    <a:pos x="T117" y="T119"/>
                  </a:cxn>
                  <a:cxn ang="0">
                    <a:pos x="T121" y="T123"/>
                  </a:cxn>
                  <a:cxn ang="0">
                    <a:pos x="T125" y="T127"/>
                  </a:cxn>
                </a:cxnLst>
                <a:rect l="0" t="0" r="r" b="b"/>
                <a:pathLst>
                  <a:path w="720" h="720">
                    <a:moveTo>
                      <a:pt x="360" y="0"/>
                    </a:moveTo>
                    <a:lnTo>
                      <a:pt x="274" y="10"/>
                    </a:lnTo>
                    <a:lnTo>
                      <a:pt x="195" y="40"/>
                    </a:lnTo>
                    <a:lnTo>
                      <a:pt x="126" y="87"/>
                    </a:lnTo>
                    <a:lnTo>
                      <a:pt x="70" y="147"/>
                    </a:lnTo>
                    <a:lnTo>
                      <a:pt x="28" y="220"/>
                    </a:lnTo>
                    <a:lnTo>
                      <a:pt x="5" y="302"/>
                    </a:lnTo>
                    <a:lnTo>
                      <a:pt x="0" y="360"/>
                    </a:lnTo>
                    <a:lnTo>
                      <a:pt x="1" y="390"/>
                    </a:lnTo>
                    <a:lnTo>
                      <a:pt x="19" y="474"/>
                    </a:lnTo>
                    <a:lnTo>
                      <a:pt x="54" y="550"/>
                    </a:lnTo>
                    <a:lnTo>
                      <a:pt x="106" y="615"/>
                    </a:lnTo>
                    <a:lnTo>
                      <a:pt x="171" y="666"/>
                    </a:lnTo>
                    <a:lnTo>
                      <a:pt x="246" y="702"/>
                    </a:lnTo>
                    <a:lnTo>
                      <a:pt x="331" y="719"/>
                    </a:lnTo>
                    <a:lnTo>
                      <a:pt x="360" y="720"/>
                    </a:lnTo>
                    <a:lnTo>
                      <a:pt x="390" y="719"/>
                    </a:lnTo>
                    <a:lnTo>
                      <a:pt x="474" y="702"/>
                    </a:lnTo>
                    <a:lnTo>
                      <a:pt x="550" y="666"/>
                    </a:lnTo>
                    <a:lnTo>
                      <a:pt x="615" y="615"/>
                    </a:lnTo>
                    <a:lnTo>
                      <a:pt x="666" y="550"/>
                    </a:lnTo>
                    <a:lnTo>
                      <a:pt x="702" y="474"/>
                    </a:lnTo>
                    <a:lnTo>
                      <a:pt x="719" y="390"/>
                    </a:lnTo>
                    <a:lnTo>
                      <a:pt x="720" y="360"/>
                    </a:lnTo>
                    <a:lnTo>
                      <a:pt x="719" y="330"/>
                    </a:lnTo>
                    <a:lnTo>
                      <a:pt x="702" y="246"/>
                    </a:lnTo>
                    <a:lnTo>
                      <a:pt x="666" y="170"/>
                    </a:lnTo>
                    <a:lnTo>
                      <a:pt x="615" y="105"/>
                    </a:lnTo>
                    <a:lnTo>
                      <a:pt x="550" y="54"/>
                    </a:lnTo>
                    <a:lnTo>
                      <a:pt x="474" y="18"/>
                    </a:lnTo>
                    <a:lnTo>
                      <a:pt x="390" y="1"/>
                    </a:lnTo>
                    <a:lnTo>
                      <a:pt x="360" y="0"/>
                    </a:lnTo>
                    <a:close/>
                  </a:path>
                </a:pathLst>
              </a:custGeom>
              <a:noFill/>
              <a:ln w="20320">
                <a:solidFill>
                  <a:srgbClr val="385D8A"/>
                </a:solidFill>
                <a:round/>
                <a:headEnd/>
                <a:tailEnd/>
              </a:ln>
              <a:extLst>
                <a:ext uri="{909E8E84-426E-40dd-AFC4-6F175D3DCCD1}">
                  <a14:hiddenFill xmlns:a14="http://schemas.microsoft.com/office/drawing/2010/main" xmlns="">
                    <a:solidFill>
                      <a:srgbClr val="FFFFFF"/>
                    </a:solidFill>
                  </a14:hiddenFill>
                </a:ext>
              </a:extLst>
            </p:spPr>
            <p:txBody>
              <a:bodyPr rot="0" vert="horz" wrap="square" lIns="91440" tIns="45720" rIns="91440" bIns="45720" anchor="t" anchorCtr="0" upright="1">
                <a:noAutofit/>
              </a:bodyPr>
              <a:lstStyle/>
              <a:p>
                <a:endParaRPr lang="en-US"/>
              </a:p>
            </p:txBody>
          </p:sp>
        </p:grpSp>
        <p:grpSp>
          <p:nvGrpSpPr>
            <p:cNvPr id="37" name="Group 36"/>
            <p:cNvGrpSpPr>
              <a:grpSpLocks/>
            </p:cNvGrpSpPr>
            <p:nvPr/>
          </p:nvGrpSpPr>
          <p:grpSpPr bwMode="auto">
            <a:xfrm>
              <a:off x="5861" y="1906"/>
              <a:ext cx="360" cy="360"/>
              <a:chOff x="5861" y="1906"/>
              <a:chExt cx="360" cy="360"/>
            </a:xfrm>
          </p:grpSpPr>
          <p:sp>
            <p:nvSpPr>
              <p:cNvPr id="62" name="Freeform 61"/>
              <p:cNvSpPr>
                <a:spLocks/>
              </p:cNvSpPr>
              <p:nvPr/>
            </p:nvSpPr>
            <p:spPr bwMode="auto">
              <a:xfrm>
                <a:off x="5861" y="1906"/>
                <a:ext cx="360" cy="360"/>
              </a:xfrm>
              <a:custGeom>
                <a:avLst/>
                <a:gdLst>
                  <a:gd name="T0" fmla="+- 0 5861 5861"/>
                  <a:gd name="T1" fmla="*/ T0 w 360"/>
                  <a:gd name="T2" fmla="+- 0 2266 1906"/>
                  <a:gd name="T3" fmla="*/ 2266 h 360"/>
                  <a:gd name="T4" fmla="+- 0 6221 5861"/>
                  <a:gd name="T5" fmla="*/ T4 w 360"/>
                  <a:gd name="T6" fmla="+- 0 2266 1906"/>
                  <a:gd name="T7" fmla="*/ 2266 h 360"/>
                  <a:gd name="T8" fmla="+- 0 6221 5861"/>
                  <a:gd name="T9" fmla="*/ T8 w 360"/>
                  <a:gd name="T10" fmla="+- 0 1906 1906"/>
                  <a:gd name="T11" fmla="*/ 1906 h 360"/>
                  <a:gd name="T12" fmla="+- 0 5861 5861"/>
                  <a:gd name="T13" fmla="*/ T12 w 360"/>
                  <a:gd name="T14" fmla="+- 0 1906 1906"/>
                  <a:gd name="T15" fmla="*/ 1906 h 360"/>
                  <a:gd name="T16" fmla="+- 0 5861 5861"/>
                  <a:gd name="T17" fmla="*/ T16 w 360"/>
                  <a:gd name="T18" fmla="+- 0 2266 1906"/>
                  <a:gd name="T19" fmla="*/ 2266 h 360"/>
                </a:gdLst>
                <a:ahLst/>
                <a:cxnLst>
                  <a:cxn ang="0">
                    <a:pos x="T1" y="T3"/>
                  </a:cxn>
                  <a:cxn ang="0">
                    <a:pos x="T5" y="T7"/>
                  </a:cxn>
                  <a:cxn ang="0">
                    <a:pos x="T9" y="T11"/>
                  </a:cxn>
                  <a:cxn ang="0">
                    <a:pos x="T13" y="T15"/>
                  </a:cxn>
                  <a:cxn ang="0">
                    <a:pos x="T17" y="T19"/>
                  </a:cxn>
                </a:cxnLst>
                <a:rect l="0" t="0" r="r" b="b"/>
                <a:pathLst>
                  <a:path w="360" h="360">
                    <a:moveTo>
                      <a:pt x="0" y="360"/>
                    </a:moveTo>
                    <a:lnTo>
                      <a:pt x="360" y="360"/>
                    </a:lnTo>
                    <a:lnTo>
                      <a:pt x="360" y="0"/>
                    </a:lnTo>
                    <a:lnTo>
                      <a:pt x="0" y="0"/>
                    </a:lnTo>
                    <a:lnTo>
                      <a:pt x="0" y="360"/>
                    </a:lnTo>
                    <a:close/>
                  </a:path>
                </a:pathLst>
              </a:custGeom>
              <a:solidFill>
                <a:srgbClr val="4F81BD"/>
              </a:solidFill>
              <a:ln>
                <a:noFill/>
              </a:ln>
              <a:extLst>
                <a:ext uri="{91240B29-F687-4f45-9708-019B960494DF}">
                  <a14:hiddenLine xmlns:a14="http://schemas.microsoft.com/office/drawing/2010/main" xmlns=""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grpSp>
        <p:grpSp>
          <p:nvGrpSpPr>
            <p:cNvPr id="38" name="Group 37"/>
            <p:cNvGrpSpPr>
              <a:grpSpLocks/>
            </p:cNvGrpSpPr>
            <p:nvPr/>
          </p:nvGrpSpPr>
          <p:grpSpPr bwMode="auto">
            <a:xfrm>
              <a:off x="5861" y="1906"/>
              <a:ext cx="360" cy="360"/>
              <a:chOff x="5861" y="1906"/>
              <a:chExt cx="360" cy="360"/>
            </a:xfrm>
          </p:grpSpPr>
          <p:sp>
            <p:nvSpPr>
              <p:cNvPr id="61" name="Freeform 60"/>
              <p:cNvSpPr>
                <a:spLocks/>
              </p:cNvSpPr>
              <p:nvPr/>
            </p:nvSpPr>
            <p:spPr bwMode="auto">
              <a:xfrm>
                <a:off x="5861" y="1906"/>
                <a:ext cx="360" cy="360"/>
              </a:xfrm>
              <a:custGeom>
                <a:avLst/>
                <a:gdLst>
                  <a:gd name="T0" fmla="+- 0 5861 5861"/>
                  <a:gd name="T1" fmla="*/ T0 w 360"/>
                  <a:gd name="T2" fmla="+- 0 2266 1906"/>
                  <a:gd name="T3" fmla="*/ 2266 h 360"/>
                  <a:gd name="T4" fmla="+- 0 6221 5861"/>
                  <a:gd name="T5" fmla="*/ T4 w 360"/>
                  <a:gd name="T6" fmla="+- 0 2266 1906"/>
                  <a:gd name="T7" fmla="*/ 2266 h 360"/>
                  <a:gd name="T8" fmla="+- 0 6221 5861"/>
                  <a:gd name="T9" fmla="*/ T8 w 360"/>
                  <a:gd name="T10" fmla="+- 0 1906 1906"/>
                  <a:gd name="T11" fmla="*/ 1906 h 360"/>
                  <a:gd name="T12" fmla="+- 0 5861 5861"/>
                  <a:gd name="T13" fmla="*/ T12 w 360"/>
                  <a:gd name="T14" fmla="+- 0 1906 1906"/>
                  <a:gd name="T15" fmla="*/ 1906 h 360"/>
                  <a:gd name="T16" fmla="+- 0 5861 5861"/>
                  <a:gd name="T17" fmla="*/ T16 w 360"/>
                  <a:gd name="T18" fmla="+- 0 2266 1906"/>
                  <a:gd name="T19" fmla="*/ 2266 h 360"/>
                </a:gdLst>
                <a:ahLst/>
                <a:cxnLst>
                  <a:cxn ang="0">
                    <a:pos x="T1" y="T3"/>
                  </a:cxn>
                  <a:cxn ang="0">
                    <a:pos x="T5" y="T7"/>
                  </a:cxn>
                  <a:cxn ang="0">
                    <a:pos x="T9" y="T11"/>
                  </a:cxn>
                  <a:cxn ang="0">
                    <a:pos x="T13" y="T15"/>
                  </a:cxn>
                  <a:cxn ang="0">
                    <a:pos x="T17" y="T19"/>
                  </a:cxn>
                </a:cxnLst>
                <a:rect l="0" t="0" r="r" b="b"/>
                <a:pathLst>
                  <a:path w="360" h="360">
                    <a:moveTo>
                      <a:pt x="0" y="360"/>
                    </a:moveTo>
                    <a:lnTo>
                      <a:pt x="360" y="360"/>
                    </a:lnTo>
                    <a:lnTo>
                      <a:pt x="360" y="0"/>
                    </a:lnTo>
                    <a:lnTo>
                      <a:pt x="0" y="0"/>
                    </a:lnTo>
                    <a:lnTo>
                      <a:pt x="0" y="360"/>
                    </a:lnTo>
                    <a:close/>
                  </a:path>
                </a:pathLst>
              </a:custGeom>
              <a:noFill/>
              <a:ln w="20320">
                <a:solidFill>
                  <a:srgbClr val="385D8A"/>
                </a:solidFill>
                <a:round/>
                <a:headEnd/>
                <a:tailEnd/>
              </a:ln>
              <a:extLst>
                <a:ext uri="{909E8E84-426E-40dd-AFC4-6F175D3DCCD1}">
                  <a14:hiddenFill xmlns:a14="http://schemas.microsoft.com/office/drawing/2010/main" xmlns="">
                    <a:solidFill>
                      <a:srgbClr val="FFFFFF"/>
                    </a:solidFill>
                  </a14:hiddenFill>
                </a:ext>
              </a:extLst>
            </p:spPr>
            <p:txBody>
              <a:bodyPr rot="0" vert="horz" wrap="square" lIns="91440" tIns="45720" rIns="91440" bIns="45720" anchor="t" anchorCtr="0" upright="1">
                <a:noAutofit/>
              </a:bodyPr>
              <a:lstStyle/>
              <a:p>
                <a:endParaRPr lang="en-US"/>
              </a:p>
            </p:txBody>
          </p:sp>
        </p:grpSp>
        <p:grpSp>
          <p:nvGrpSpPr>
            <p:cNvPr id="39" name="Group 38"/>
            <p:cNvGrpSpPr>
              <a:grpSpLocks/>
            </p:cNvGrpSpPr>
            <p:nvPr/>
          </p:nvGrpSpPr>
          <p:grpSpPr bwMode="auto">
            <a:xfrm>
              <a:off x="5591" y="1546"/>
              <a:ext cx="178" cy="179"/>
              <a:chOff x="5591" y="1546"/>
              <a:chExt cx="178" cy="179"/>
            </a:xfrm>
          </p:grpSpPr>
          <p:sp>
            <p:nvSpPr>
              <p:cNvPr id="60" name="Freeform 59"/>
              <p:cNvSpPr>
                <a:spLocks/>
              </p:cNvSpPr>
              <p:nvPr/>
            </p:nvSpPr>
            <p:spPr bwMode="auto">
              <a:xfrm>
                <a:off x="5591" y="1546"/>
                <a:ext cx="178" cy="179"/>
              </a:xfrm>
              <a:custGeom>
                <a:avLst/>
                <a:gdLst>
                  <a:gd name="T0" fmla="+- 0 5681 5591"/>
                  <a:gd name="T1" fmla="*/ T0 w 178"/>
                  <a:gd name="T2" fmla="+- 0 1546 1546"/>
                  <a:gd name="T3" fmla="*/ 1546 h 179"/>
                  <a:gd name="T4" fmla="+- 0 5620 5591"/>
                  <a:gd name="T5" fmla="*/ T4 w 178"/>
                  <a:gd name="T6" fmla="+- 0 1569 1546"/>
                  <a:gd name="T7" fmla="*/ 1569 h 179"/>
                  <a:gd name="T8" fmla="+- 0 5591 5591"/>
                  <a:gd name="T9" fmla="*/ T8 w 178"/>
                  <a:gd name="T10" fmla="+- 0 1627 1546"/>
                  <a:gd name="T11" fmla="*/ 1627 h 179"/>
                  <a:gd name="T12" fmla="+- 0 5594 5591"/>
                  <a:gd name="T13" fmla="*/ T12 w 178"/>
                  <a:gd name="T14" fmla="+- 0 1652 1546"/>
                  <a:gd name="T15" fmla="*/ 1652 h 179"/>
                  <a:gd name="T16" fmla="+- 0 5628 5591"/>
                  <a:gd name="T17" fmla="*/ T16 w 178"/>
                  <a:gd name="T18" fmla="+- 0 1708 1546"/>
                  <a:gd name="T19" fmla="*/ 1708 h 179"/>
                  <a:gd name="T20" fmla="+- 0 5666 5591"/>
                  <a:gd name="T21" fmla="*/ T20 w 178"/>
                  <a:gd name="T22" fmla="+- 0 1724 1546"/>
                  <a:gd name="T23" fmla="*/ 1724 h 179"/>
                  <a:gd name="T24" fmla="+- 0 5692 5591"/>
                  <a:gd name="T25" fmla="*/ T24 w 178"/>
                  <a:gd name="T26" fmla="+- 0 1722 1546"/>
                  <a:gd name="T27" fmla="*/ 1722 h 179"/>
                  <a:gd name="T28" fmla="+- 0 5750 5591"/>
                  <a:gd name="T29" fmla="*/ T28 w 178"/>
                  <a:gd name="T30" fmla="+- 0 1691 1546"/>
                  <a:gd name="T31" fmla="*/ 1691 h 179"/>
                  <a:gd name="T32" fmla="+- 0 5769 5591"/>
                  <a:gd name="T33" fmla="*/ T32 w 178"/>
                  <a:gd name="T34" fmla="+- 0 1655 1546"/>
                  <a:gd name="T35" fmla="*/ 1655 h 179"/>
                  <a:gd name="T36" fmla="+- 0 5767 5591"/>
                  <a:gd name="T37" fmla="*/ T36 w 178"/>
                  <a:gd name="T38" fmla="+- 0 1628 1546"/>
                  <a:gd name="T39" fmla="*/ 1628 h 179"/>
                  <a:gd name="T40" fmla="+- 0 5738 5591"/>
                  <a:gd name="T41" fmla="*/ T40 w 178"/>
                  <a:gd name="T42" fmla="+- 0 1568 1546"/>
                  <a:gd name="T43" fmla="*/ 1568 h 179"/>
                  <a:gd name="T44" fmla="+- 0 5681 5591"/>
                  <a:gd name="T45" fmla="*/ T44 w 178"/>
                  <a:gd name="T46" fmla="+- 0 1546 1546"/>
                  <a:gd name="T47" fmla="*/ 1546 h 179"/>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Lst>
                <a:rect l="0" t="0" r="r" b="b"/>
                <a:pathLst>
                  <a:path w="178" h="179">
                    <a:moveTo>
                      <a:pt x="90" y="0"/>
                    </a:moveTo>
                    <a:lnTo>
                      <a:pt x="29" y="23"/>
                    </a:lnTo>
                    <a:lnTo>
                      <a:pt x="0" y="81"/>
                    </a:lnTo>
                    <a:lnTo>
                      <a:pt x="3" y="106"/>
                    </a:lnTo>
                    <a:lnTo>
                      <a:pt x="37" y="162"/>
                    </a:lnTo>
                    <a:lnTo>
                      <a:pt x="75" y="178"/>
                    </a:lnTo>
                    <a:lnTo>
                      <a:pt x="101" y="176"/>
                    </a:lnTo>
                    <a:lnTo>
                      <a:pt x="159" y="145"/>
                    </a:lnTo>
                    <a:lnTo>
                      <a:pt x="178" y="109"/>
                    </a:lnTo>
                    <a:lnTo>
                      <a:pt x="176" y="82"/>
                    </a:lnTo>
                    <a:lnTo>
                      <a:pt x="147" y="22"/>
                    </a:lnTo>
                    <a:lnTo>
                      <a:pt x="90" y="0"/>
                    </a:lnTo>
                    <a:close/>
                  </a:path>
                </a:pathLst>
              </a:custGeom>
              <a:solidFill>
                <a:srgbClr val="4F81BD"/>
              </a:solidFill>
              <a:ln>
                <a:noFill/>
              </a:ln>
              <a:extLst>
                <a:ext uri="{91240B29-F687-4f45-9708-019B960494DF}">
                  <a14:hiddenLine xmlns:a14="http://schemas.microsoft.com/office/drawing/2010/main" xmlns=""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grpSp>
        <p:grpSp>
          <p:nvGrpSpPr>
            <p:cNvPr id="40" name="Group 39"/>
            <p:cNvGrpSpPr>
              <a:grpSpLocks/>
            </p:cNvGrpSpPr>
            <p:nvPr/>
          </p:nvGrpSpPr>
          <p:grpSpPr bwMode="auto">
            <a:xfrm>
              <a:off x="5591" y="1546"/>
              <a:ext cx="178" cy="179"/>
              <a:chOff x="5591" y="1546"/>
              <a:chExt cx="178" cy="179"/>
            </a:xfrm>
          </p:grpSpPr>
          <p:sp>
            <p:nvSpPr>
              <p:cNvPr id="59" name="Freeform 58"/>
              <p:cNvSpPr>
                <a:spLocks/>
              </p:cNvSpPr>
              <p:nvPr/>
            </p:nvSpPr>
            <p:spPr bwMode="auto">
              <a:xfrm>
                <a:off x="5591" y="1546"/>
                <a:ext cx="178" cy="179"/>
              </a:xfrm>
              <a:custGeom>
                <a:avLst/>
                <a:gdLst>
                  <a:gd name="T0" fmla="+- 0 5681 5591"/>
                  <a:gd name="T1" fmla="*/ T0 w 178"/>
                  <a:gd name="T2" fmla="+- 0 1546 1546"/>
                  <a:gd name="T3" fmla="*/ 1546 h 179"/>
                  <a:gd name="T4" fmla="+- 0 5620 5591"/>
                  <a:gd name="T5" fmla="*/ T4 w 178"/>
                  <a:gd name="T6" fmla="+- 0 1569 1546"/>
                  <a:gd name="T7" fmla="*/ 1569 h 179"/>
                  <a:gd name="T8" fmla="+- 0 5591 5591"/>
                  <a:gd name="T9" fmla="*/ T8 w 178"/>
                  <a:gd name="T10" fmla="+- 0 1627 1546"/>
                  <a:gd name="T11" fmla="*/ 1627 h 179"/>
                  <a:gd name="T12" fmla="+- 0 5594 5591"/>
                  <a:gd name="T13" fmla="*/ T12 w 178"/>
                  <a:gd name="T14" fmla="+- 0 1652 1546"/>
                  <a:gd name="T15" fmla="*/ 1652 h 179"/>
                  <a:gd name="T16" fmla="+- 0 5628 5591"/>
                  <a:gd name="T17" fmla="*/ T16 w 178"/>
                  <a:gd name="T18" fmla="+- 0 1708 1546"/>
                  <a:gd name="T19" fmla="*/ 1708 h 179"/>
                  <a:gd name="T20" fmla="+- 0 5666 5591"/>
                  <a:gd name="T21" fmla="*/ T20 w 178"/>
                  <a:gd name="T22" fmla="+- 0 1724 1546"/>
                  <a:gd name="T23" fmla="*/ 1724 h 179"/>
                  <a:gd name="T24" fmla="+- 0 5692 5591"/>
                  <a:gd name="T25" fmla="*/ T24 w 178"/>
                  <a:gd name="T26" fmla="+- 0 1722 1546"/>
                  <a:gd name="T27" fmla="*/ 1722 h 179"/>
                  <a:gd name="T28" fmla="+- 0 5750 5591"/>
                  <a:gd name="T29" fmla="*/ T28 w 178"/>
                  <a:gd name="T30" fmla="+- 0 1691 1546"/>
                  <a:gd name="T31" fmla="*/ 1691 h 179"/>
                  <a:gd name="T32" fmla="+- 0 5769 5591"/>
                  <a:gd name="T33" fmla="*/ T32 w 178"/>
                  <a:gd name="T34" fmla="+- 0 1655 1546"/>
                  <a:gd name="T35" fmla="*/ 1655 h 179"/>
                  <a:gd name="T36" fmla="+- 0 5767 5591"/>
                  <a:gd name="T37" fmla="*/ T36 w 178"/>
                  <a:gd name="T38" fmla="+- 0 1628 1546"/>
                  <a:gd name="T39" fmla="*/ 1628 h 179"/>
                  <a:gd name="T40" fmla="+- 0 5738 5591"/>
                  <a:gd name="T41" fmla="*/ T40 w 178"/>
                  <a:gd name="T42" fmla="+- 0 1568 1546"/>
                  <a:gd name="T43" fmla="*/ 1568 h 179"/>
                  <a:gd name="T44" fmla="+- 0 5681 5591"/>
                  <a:gd name="T45" fmla="*/ T44 w 178"/>
                  <a:gd name="T46" fmla="+- 0 1546 1546"/>
                  <a:gd name="T47" fmla="*/ 1546 h 179"/>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Lst>
                <a:rect l="0" t="0" r="r" b="b"/>
                <a:pathLst>
                  <a:path w="178" h="179">
                    <a:moveTo>
                      <a:pt x="90" y="0"/>
                    </a:moveTo>
                    <a:lnTo>
                      <a:pt x="29" y="23"/>
                    </a:lnTo>
                    <a:lnTo>
                      <a:pt x="0" y="81"/>
                    </a:lnTo>
                    <a:lnTo>
                      <a:pt x="3" y="106"/>
                    </a:lnTo>
                    <a:lnTo>
                      <a:pt x="37" y="162"/>
                    </a:lnTo>
                    <a:lnTo>
                      <a:pt x="75" y="178"/>
                    </a:lnTo>
                    <a:lnTo>
                      <a:pt x="101" y="176"/>
                    </a:lnTo>
                    <a:lnTo>
                      <a:pt x="159" y="145"/>
                    </a:lnTo>
                    <a:lnTo>
                      <a:pt x="178" y="109"/>
                    </a:lnTo>
                    <a:lnTo>
                      <a:pt x="176" y="82"/>
                    </a:lnTo>
                    <a:lnTo>
                      <a:pt x="147" y="22"/>
                    </a:lnTo>
                    <a:lnTo>
                      <a:pt x="90" y="0"/>
                    </a:lnTo>
                    <a:close/>
                  </a:path>
                </a:pathLst>
              </a:custGeom>
              <a:noFill/>
              <a:ln w="20320">
                <a:solidFill>
                  <a:srgbClr val="385D8A"/>
                </a:solidFill>
                <a:round/>
                <a:headEnd/>
                <a:tailEnd/>
              </a:ln>
              <a:extLst>
                <a:ext uri="{909E8E84-426E-40dd-AFC4-6F175D3DCCD1}">
                  <a14:hiddenFill xmlns:a14="http://schemas.microsoft.com/office/drawing/2010/main" xmlns="">
                    <a:solidFill>
                      <a:srgbClr val="FFFFFF"/>
                    </a:solidFill>
                  </a14:hiddenFill>
                </a:ext>
              </a:extLst>
            </p:spPr>
            <p:txBody>
              <a:bodyPr rot="0" vert="horz" wrap="square" lIns="91440" tIns="45720" rIns="91440" bIns="45720" anchor="t" anchorCtr="0" upright="1">
                <a:noAutofit/>
              </a:bodyPr>
              <a:lstStyle/>
              <a:p>
                <a:endParaRPr lang="en-US"/>
              </a:p>
            </p:txBody>
          </p:sp>
        </p:grpSp>
        <p:grpSp>
          <p:nvGrpSpPr>
            <p:cNvPr id="41" name="Group 40"/>
            <p:cNvGrpSpPr>
              <a:grpSpLocks/>
            </p:cNvGrpSpPr>
            <p:nvPr/>
          </p:nvGrpSpPr>
          <p:grpSpPr bwMode="auto">
            <a:xfrm>
              <a:off x="6041" y="1546"/>
              <a:ext cx="89" cy="90"/>
              <a:chOff x="6041" y="1546"/>
              <a:chExt cx="89" cy="90"/>
            </a:xfrm>
          </p:grpSpPr>
          <p:sp>
            <p:nvSpPr>
              <p:cNvPr id="58" name="Freeform 57"/>
              <p:cNvSpPr>
                <a:spLocks/>
              </p:cNvSpPr>
              <p:nvPr/>
            </p:nvSpPr>
            <p:spPr bwMode="auto">
              <a:xfrm>
                <a:off x="6041" y="1546"/>
                <a:ext cx="89" cy="90"/>
              </a:xfrm>
              <a:custGeom>
                <a:avLst/>
                <a:gdLst>
                  <a:gd name="T0" fmla="+- 0 6086 6041"/>
                  <a:gd name="T1" fmla="*/ T0 w 89"/>
                  <a:gd name="T2" fmla="+- 0 1546 1546"/>
                  <a:gd name="T3" fmla="*/ 1546 h 90"/>
                  <a:gd name="T4" fmla="+- 0 6065 6041"/>
                  <a:gd name="T5" fmla="*/ T4 w 89"/>
                  <a:gd name="T6" fmla="+- 0 1551 1546"/>
                  <a:gd name="T7" fmla="*/ 1551 h 90"/>
                  <a:gd name="T8" fmla="+- 0 6049 6041"/>
                  <a:gd name="T9" fmla="*/ T8 w 89"/>
                  <a:gd name="T10" fmla="+- 0 1566 1546"/>
                  <a:gd name="T11" fmla="*/ 1566 h 90"/>
                  <a:gd name="T12" fmla="+- 0 6041 6041"/>
                  <a:gd name="T13" fmla="*/ T12 w 89"/>
                  <a:gd name="T14" fmla="+- 0 1586 1546"/>
                  <a:gd name="T15" fmla="*/ 1586 h 90"/>
                  <a:gd name="T16" fmla="+- 0 6046 6041"/>
                  <a:gd name="T17" fmla="*/ T16 w 89"/>
                  <a:gd name="T18" fmla="+- 0 1610 1546"/>
                  <a:gd name="T19" fmla="*/ 1610 h 90"/>
                  <a:gd name="T20" fmla="+- 0 6059 6041"/>
                  <a:gd name="T21" fmla="*/ T20 w 89"/>
                  <a:gd name="T22" fmla="+- 0 1627 1546"/>
                  <a:gd name="T23" fmla="*/ 1627 h 90"/>
                  <a:gd name="T24" fmla="+- 0 6078 6041"/>
                  <a:gd name="T25" fmla="*/ T24 w 89"/>
                  <a:gd name="T26" fmla="+- 0 1635 1546"/>
                  <a:gd name="T27" fmla="*/ 1635 h 90"/>
                  <a:gd name="T28" fmla="+- 0 6103 6041"/>
                  <a:gd name="T29" fmla="*/ T28 w 89"/>
                  <a:gd name="T30" fmla="+- 0 1631 1546"/>
                  <a:gd name="T31" fmla="*/ 1631 h 90"/>
                  <a:gd name="T32" fmla="+- 0 6121 6041"/>
                  <a:gd name="T33" fmla="*/ T32 w 89"/>
                  <a:gd name="T34" fmla="+- 0 1619 1546"/>
                  <a:gd name="T35" fmla="*/ 1619 h 90"/>
                  <a:gd name="T36" fmla="+- 0 6130 6041"/>
                  <a:gd name="T37" fmla="*/ T36 w 89"/>
                  <a:gd name="T38" fmla="+- 0 1601 1546"/>
                  <a:gd name="T39" fmla="*/ 1601 h 90"/>
                  <a:gd name="T40" fmla="+- 0 6127 6041"/>
                  <a:gd name="T41" fmla="*/ T40 w 89"/>
                  <a:gd name="T42" fmla="+- 0 1576 1546"/>
                  <a:gd name="T43" fmla="*/ 1576 h 90"/>
                  <a:gd name="T44" fmla="+- 0 6116 6041"/>
                  <a:gd name="T45" fmla="*/ T44 w 89"/>
                  <a:gd name="T46" fmla="+- 0 1557 1546"/>
                  <a:gd name="T47" fmla="*/ 1557 h 90"/>
                  <a:gd name="T48" fmla="+- 0 6099 6041"/>
                  <a:gd name="T49" fmla="*/ T48 w 89"/>
                  <a:gd name="T50" fmla="+- 0 1547 1546"/>
                  <a:gd name="T51" fmla="*/ 1547 h 90"/>
                  <a:gd name="T52" fmla="+- 0 6086 6041"/>
                  <a:gd name="T53" fmla="*/ T52 w 89"/>
                  <a:gd name="T54" fmla="+- 0 1546 1546"/>
                  <a:gd name="T55" fmla="*/ 1546 h 90"/>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Lst>
                <a:rect l="0" t="0" r="r" b="b"/>
                <a:pathLst>
                  <a:path w="89" h="90">
                    <a:moveTo>
                      <a:pt x="45" y="0"/>
                    </a:moveTo>
                    <a:lnTo>
                      <a:pt x="24" y="5"/>
                    </a:lnTo>
                    <a:lnTo>
                      <a:pt x="8" y="20"/>
                    </a:lnTo>
                    <a:lnTo>
                      <a:pt x="0" y="40"/>
                    </a:lnTo>
                    <a:lnTo>
                      <a:pt x="5" y="64"/>
                    </a:lnTo>
                    <a:lnTo>
                      <a:pt x="18" y="81"/>
                    </a:lnTo>
                    <a:lnTo>
                      <a:pt x="37" y="89"/>
                    </a:lnTo>
                    <a:lnTo>
                      <a:pt x="62" y="85"/>
                    </a:lnTo>
                    <a:lnTo>
                      <a:pt x="80" y="73"/>
                    </a:lnTo>
                    <a:lnTo>
                      <a:pt x="89" y="55"/>
                    </a:lnTo>
                    <a:lnTo>
                      <a:pt x="86" y="30"/>
                    </a:lnTo>
                    <a:lnTo>
                      <a:pt x="75" y="11"/>
                    </a:lnTo>
                    <a:lnTo>
                      <a:pt x="58" y="1"/>
                    </a:lnTo>
                    <a:lnTo>
                      <a:pt x="45" y="0"/>
                    </a:lnTo>
                    <a:close/>
                  </a:path>
                </a:pathLst>
              </a:custGeom>
              <a:solidFill>
                <a:srgbClr val="D99694"/>
              </a:solidFill>
              <a:ln>
                <a:noFill/>
              </a:ln>
              <a:extLst>
                <a:ext uri="{91240B29-F687-4f45-9708-019B960494DF}">
                  <a14:hiddenLine xmlns:a14="http://schemas.microsoft.com/office/drawing/2010/main" xmlns=""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grpSp>
        <p:grpSp>
          <p:nvGrpSpPr>
            <p:cNvPr id="42" name="Group 41"/>
            <p:cNvGrpSpPr>
              <a:grpSpLocks/>
            </p:cNvGrpSpPr>
            <p:nvPr/>
          </p:nvGrpSpPr>
          <p:grpSpPr bwMode="auto">
            <a:xfrm>
              <a:off x="6041" y="1546"/>
              <a:ext cx="89" cy="90"/>
              <a:chOff x="6041" y="1546"/>
              <a:chExt cx="89" cy="90"/>
            </a:xfrm>
          </p:grpSpPr>
          <p:sp>
            <p:nvSpPr>
              <p:cNvPr id="57" name="Freeform 56"/>
              <p:cNvSpPr>
                <a:spLocks/>
              </p:cNvSpPr>
              <p:nvPr/>
            </p:nvSpPr>
            <p:spPr bwMode="auto">
              <a:xfrm>
                <a:off x="6041" y="1546"/>
                <a:ext cx="89" cy="90"/>
              </a:xfrm>
              <a:custGeom>
                <a:avLst/>
                <a:gdLst>
                  <a:gd name="T0" fmla="+- 0 6086 6041"/>
                  <a:gd name="T1" fmla="*/ T0 w 89"/>
                  <a:gd name="T2" fmla="+- 0 1546 1546"/>
                  <a:gd name="T3" fmla="*/ 1546 h 90"/>
                  <a:gd name="T4" fmla="+- 0 6065 6041"/>
                  <a:gd name="T5" fmla="*/ T4 w 89"/>
                  <a:gd name="T6" fmla="+- 0 1551 1546"/>
                  <a:gd name="T7" fmla="*/ 1551 h 90"/>
                  <a:gd name="T8" fmla="+- 0 6049 6041"/>
                  <a:gd name="T9" fmla="*/ T8 w 89"/>
                  <a:gd name="T10" fmla="+- 0 1566 1546"/>
                  <a:gd name="T11" fmla="*/ 1566 h 90"/>
                  <a:gd name="T12" fmla="+- 0 6041 6041"/>
                  <a:gd name="T13" fmla="*/ T12 w 89"/>
                  <a:gd name="T14" fmla="+- 0 1586 1546"/>
                  <a:gd name="T15" fmla="*/ 1586 h 90"/>
                  <a:gd name="T16" fmla="+- 0 6046 6041"/>
                  <a:gd name="T17" fmla="*/ T16 w 89"/>
                  <a:gd name="T18" fmla="+- 0 1610 1546"/>
                  <a:gd name="T19" fmla="*/ 1610 h 90"/>
                  <a:gd name="T20" fmla="+- 0 6059 6041"/>
                  <a:gd name="T21" fmla="*/ T20 w 89"/>
                  <a:gd name="T22" fmla="+- 0 1627 1546"/>
                  <a:gd name="T23" fmla="*/ 1627 h 90"/>
                  <a:gd name="T24" fmla="+- 0 6078 6041"/>
                  <a:gd name="T25" fmla="*/ T24 w 89"/>
                  <a:gd name="T26" fmla="+- 0 1635 1546"/>
                  <a:gd name="T27" fmla="*/ 1635 h 90"/>
                  <a:gd name="T28" fmla="+- 0 6103 6041"/>
                  <a:gd name="T29" fmla="*/ T28 w 89"/>
                  <a:gd name="T30" fmla="+- 0 1631 1546"/>
                  <a:gd name="T31" fmla="*/ 1631 h 90"/>
                  <a:gd name="T32" fmla="+- 0 6121 6041"/>
                  <a:gd name="T33" fmla="*/ T32 w 89"/>
                  <a:gd name="T34" fmla="+- 0 1619 1546"/>
                  <a:gd name="T35" fmla="*/ 1619 h 90"/>
                  <a:gd name="T36" fmla="+- 0 6130 6041"/>
                  <a:gd name="T37" fmla="*/ T36 w 89"/>
                  <a:gd name="T38" fmla="+- 0 1601 1546"/>
                  <a:gd name="T39" fmla="*/ 1601 h 90"/>
                  <a:gd name="T40" fmla="+- 0 6127 6041"/>
                  <a:gd name="T41" fmla="*/ T40 w 89"/>
                  <a:gd name="T42" fmla="+- 0 1576 1546"/>
                  <a:gd name="T43" fmla="*/ 1576 h 90"/>
                  <a:gd name="T44" fmla="+- 0 6116 6041"/>
                  <a:gd name="T45" fmla="*/ T44 w 89"/>
                  <a:gd name="T46" fmla="+- 0 1557 1546"/>
                  <a:gd name="T47" fmla="*/ 1557 h 90"/>
                  <a:gd name="T48" fmla="+- 0 6099 6041"/>
                  <a:gd name="T49" fmla="*/ T48 w 89"/>
                  <a:gd name="T50" fmla="+- 0 1547 1546"/>
                  <a:gd name="T51" fmla="*/ 1547 h 90"/>
                  <a:gd name="T52" fmla="+- 0 6086 6041"/>
                  <a:gd name="T53" fmla="*/ T52 w 89"/>
                  <a:gd name="T54" fmla="+- 0 1546 1546"/>
                  <a:gd name="T55" fmla="*/ 1546 h 90"/>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Lst>
                <a:rect l="0" t="0" r="r" b="b"/>
                <a:pathLst>
                  <a:path w="89" h="90">
                    <a:moveTo>
                      <a:pt x="45" y="0"/>
                    </a:moveTo>
                    <a:lnTo>
                      <a:pt x="24" y="5"/>
                    </a:lnTo>
                    <a:lnTo>
                      <a:pt x="8" y="20"/>
                    </a:lnTo>
                    <a:lnTo>
                      <a:pt x="0" y="40"/>
                    </a:lnTo>
                    <a:lnTo>
                      <a:pt x="5" y="64"/>
                    </a:lnTo>
                    <a:lnTo>
                      <a:pt x="18" y="81"/>
                    </a:lnTo>
                    <a:lnTo>
                      <a:pt x="37" y="89"/>
                    </a:lnTo>
                    <a:lnTo>
                      <a:pt x="62" y="85"/>
                    </a:lnTo>
                    <a:lnTo>
                      <a:pt x="80" y="73"/>
                    </a:lnTo>
                    <a:lnTo>
                      <a:pt x="89" y="55"/>
                    </a:lnTo>
                    <a:lnTo>
                      <a:pt x="86" y="30"/>
                    </a:lnTo>
                    <a:lnTo>
                      <a:pt x="75" y="11"/>
                    </a:lnTo>
                    <a:lnTo>
                      <a:pt x="58" y="1"/>
                    </a:lnTo>
                    <a:lnTo>
                      <a:pt x="45" y="0"/>
                    </a:lnTo>
                    <a:close/>
                  </a:path>
                </a:pathLst>
              </a:custGeom>
              <a:noFill/>
              <a:ln w="20320">
                <a:solidFill>
                  <a:srgbClr val="385D8A"/>
                </a:solidFill>
                <a:round/>
                <a:headEnd/>
                <a:tailEnd/>
              </a:ln>
              <a:extLst>
                <a:ext uri="{909E8E84-426E-40dd-AFC4-6F175D3DCCD1}">
                  <a14:hiddenFill xmlns:a14="http://schemas.microsoft.com/office/drawing/2010/main" xmlns="">
                    <a:solidFill>
                      <a:srgbClr val="FFFFFF"/>
                    </a:solidFill>
                  </a14:hiddenFill>
                </a:ext>
              </a:extLst>
            </p:spPr>
            <p:txBody>
              <a:bodyPr rot="0" vert="horz" wrap="square" lIns="91440" tIns="45720" rIns="91440" bIns="45720" anchor="t" anchorCtr="0" upright="1">
                <a:noAutofit/>
              </a:bodyPr>
              <a:lstStyle/>
              <a:p>
                <a:endParaRPr lang="en-US"/>
              </a:p>
            </p:txBody>
          </p:sp>
        </p:grpSp>
        <p:grpSp>
          <p:nvGrpSpPr>
            <p:cNvPr id="43" name="Group 42"/>
            <p:cNvGrpSpPr>
              <a:grpSpLocks/>
            </p:cNvGrpSpPr>
            <p:nvPr/>
          </p:nvGrpSpPr>
          <p:grpSpPr bwMode="auto">
            <a:xfrm>
              <a:off x="5861" y="736"/>
              <a:ext cx="451" cy="631"/>
              <a:chOff x="5861" y="736"/>
              <a:chExt cx="451" cy="631"/>
            </a:xfrm>
          </p:grpSpPr>
          <p:sp>
            <p:nvSpPr>
              <p:cNvPr id="56" name="Freeform 55"/>
              <p:cNvSpPr>
                <a:spLocks/>
              </p:cNvSpPr>
              <p:nvPr/>
            </p:nvSpPr>
            <p:spPr bwMode="auto">
              <a:xfrm>
                <a:off x="5861" y="736"/>
                <a:ext cx="451" cy="631"/>
              </a:xfrm>
              <a:custGeom>
                <a:avLst/>
                <a:gdLst>
                  <a:gd name="T0" fmla="+- 0 5861 5861"/>
                  <a:gd name="T1" fmla="*/ T0 w 451"/>
                  <a:gd name="T2" fmla="+- 0 1366 736"/>
                  <a:gd name="T3" fmla="*/ 1366 h 631"/>
                  <a:gd name="T4" fmla="+- 0 6312 5861"/>
                  <a:gd name="T5" fmla="*/ T4 w 451"/>
                  <a:gd name="T6" fmla="+- 0 1366 736"/>
                  <a:gd name="T7" fmla="*/ 1366 h 631"/>
                  <a:gd name="T8" fmla="+- 0 6312 5861"/>
                  <a:gd name="T9" fmla="*/ T8 w 451"/>
                  <a:gd name="T10" fmla="+- 0 736 736"/>
                  <a:gd name="T11" fmla="*/ 736 h 631"/>
                  <a:gd name="T12" fmla="+- 0 5861 5861"/>
                  <a:gd name="T13" fmla="*/ T12 w 451"/>
                  <a:gd name="T14" fmla="+- 0 736 736"/>
                  <a:gd name="T15" fmla="*/ 736 h 631"/>
                  <a:gd name="T16" fmla="+- 0 5861 5861"/>
                  <a:gd name="T17" fmla="*/ T16 w 451"/>
                  <a:gd name="T18" fmla="+- 0 1366 736"/>
                  <a:gd name="T19" fmla="*/ 1366 h 631"/>
                </a:gdLst>
                <a:ahLst/>
                <a:cxnLst>
                  <a:cxn ang="0">
                    <a:pos x="T1" y="T3"/>
                  </a:cxn>
                  <a:cxn ang="0">
                    <a:pos x="T5" y="T7"/>
                  </a:cxn>
                  <a:cxn ang="0">
                    <a:pos x="T9" y="T11"/>
                  </a:cxn>
                  <a:cxn ang="0">
                    <a:pos x="T13" y="T15"/>
                  </a:cxn>
                  <a:cxn ang="0">
                    <a:pos x="T17" y="T19"/>
                  </a:cxn>
                </a:cxnLst>
                <a:rect l="0" t="0" r="r" b="b"/>
                <a:pathLst>
                  <a:path w="451" h="631">
                    <a:moveTo>
                      <a:pt x="0" y="630"/>
                    </a:moveTo>
                    <a:lnTo>
                      <a:pt x="451" y="630"/>
                    </a:lnTo>
                    <a:lnTo>
                      <a:pt x="451" y="0"/>
                    </a:lnTo>
                    <a:lnTo>
                      <a:pt x="0" y="0"/>
                    </a:lnTo>
                    <a:lnTo>
                      <a:pt x="0" y="630"/>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grpSp>
        <p:grpSp>
          <p:nvGrpSpPr>
            <p:cNvPr id="44" name="Group 43"/>
            <p:cNvGrpSpPr>
              <a:grpSpLocks/>
            </p:cNvGrpSpPr>
            <p:nvPr/>
          </p:nvGrpSpPr>
          <p:grpSpPr bwMode="auto">
            <a:xfrm>
              <a:off x="5861" y="736"/>
              <a:ext cx="451" cy="631"/>
              <a:chOff x="5861" y="736"/>
              <a:chExt cx="451" cy="631"/>
            </a:xfrm>
          </p:grpSpPr>
          <p:sp>
            <p:nvSpPr>
              <p:cNvPr id="55" name="Freeform 54"/>
              <p:cNvSpPr>
                <a:spLocks/>
              </p:cNvSpPr>
              <p:nvPr/>
            </p:nvSpPr>
            <p:spPr bwMode="auto">
              <a:xfrm>
                <a:off x="5861" y="736"/>
                <a:ext cx="451" cy="631"/>
              </a:xfrm>
              <a:custGeom>
                <a:avLst/>
                <a:gdLst>
                  <a:gd name="T0" fmla="+- 0 5861 5861"/>
                  <a:gd name="T1" fmla="*/ T0 w 451"/>
                  <a:gd name="T2" fmla="+- 0 1366 736"/>
                  <a:gd name="T3" fmla="*/ 1366 h 631"/>
                  <a:gd name="T4" fmla="+- 0 6312 5861"/>
                  <a:gd name="T5" fmla="*/ T4 w 451"/>
                  <a:gd name="T6" fmla="+- 0 1366 736"/>
                  <a:gd name="T7" fmla="*/ 1366 h 631"/>
                  <a:gd name="T8" fmla="+- 0 6312 5861"/>
                  <a:gd name="T9" fmla="*/ T8 w 451"/>
                  <a:gd name="T10" fmla="+- 0 736 736"/>
                  <a:gd name="T11" fmla="*/ 736 h 631"/>
                  <a:gd name="T12" fmla="+- 0 5861 5861"/>
                  <a:gd name="T13" fmla="*/ T12 w 451"/>
                  <a:gd name="T14" fmla="+- 0 736 736"/>
                  <a:gd name="T15" fmla="*/ 736 h 631"/>
                  <a:gd name="T16" fmla="+- 0 5861 5861"/>
                  <a:gd name="T17" fmla="*/ T16 w 451"/>
                  <a:gd name="T18" fmla="+- 0 1366 736"/>
                  <a:gd name="T19" fmla="*/ 1366 h 631"/>
                </a:gdLst>
                <a:ahLst/>
                <a:cxnLst>
                  <a:cxn ang="0">
                    <a:pos x="T1" y="T3"/>
                  </a:cxn>
                  <a:cxn ang="0">
                    <a:pos x="T5" y="T7"/>
                  </a:cxn>
                  <a:cxn ang="0">
                    <a:pos x="T9" y="T11"/>
                  </a:cxn>
                  <a:cxn ang="0">
                    <a:pos x="T13" y="T15"/>
                  </a:cxn>
                  <a:cxn ang="0">
                    <a:pos x="T17" y="T19"/>
                  </a:cxn>
                </a:cxnLst>
                <a:rect l="0" t="0" r="r" b="b"/>
                <a:pathLst>
                  <a:path w="451" h="631">
                    <a:moveTo>
                      <a:pt x="0" y="630"/>
                    </a:moveTo>
                    <a:lnTo>
                      <a:pt x="451" y="630"/>
                    </a:lnTo>
                    <a:lnTo>
                      <a:pt x="451" y="0"/>
                    </a:lnTo>
                    <a:lnTo>
                      <a:pt x="0" y="0"/>
                    </a:lnTo>
                    <a:lnTo>
                      <a:pt x="0" y="630"/>
                    </a:lnTo>
                    <a:close/>
                  </a:path>
                </a:pathLst>
              </a:custGeom>
              <a:noFill/>
              <a:ln w="20320">
                <a:solidFill>
                  <a:srgbClr val="385D8A"/>
                </a:solidFill>
                <a:round/>
                <a:headEnd/>
                <a:tailEnd/>
              </a:ln>
              <a:extLst>
                <a:ext uri="{909E8E84-426E-40dd-AFC4-6F175D3DCCD1}">
                  <a14:hiddenFill xmlns:a14="http://schemas.microsoft.com/office/drawing/2010/main" xmlns="">
                    <a:solidFill>
                      <a:srgbClr val="FFFFFF"/>
                    </a:solidFill>
                  </a14:hiddenFill>
                </a:ext>
              </a:extLst>
            </p:spPr>
            <p:txBody>
              <a:bodyPr rot="0" vert="horz" wrap="square" lIns="91440" tIns="45720" rIns="91440" bIns="45720" anchor="t" anchorCtr="0" upright="1">
                <a:noAutofit/>
              </a:bodyPr>
              <a:lstStyle/>
              <a:p>
                <a:endParaRPr lang="en-US"/>
              </a:p>
            </p:txBody>
          </p:sp>
        </p:grpSp>
        <p:grpSp>
          <p:nvGrpSpPr>
            <p:cNvPr id="45" name="Group 44"/>
            <p:cNvGrpSpPr>
              <a:grpSpLocks/>
            </p:cNvGrpSpPr>
            <p:nvPr/>
          </p:nvGrpSpPr>
          <p:grpSpPr bwMode="auto">
            <a:xfrm>
              <a:off x="4331" y="16"/>
              <a:ext cx="900" cy="2251"/>
              <a:chOff x="4331" y="16"/>
              <a:chExt cx="900" cy="2251"/>
            </a:xfrm>
          </p:grpSpPr>
          <p:sp>
            <p:nvSpPr>
              <p:cNvPr id="54" name="Freeform 53"/>
              <p:cNvSpPr>
                <a:spLocks/>
              </p:cNvSpPr>
              <p:nvPr/>
            </p:nvSpPr>
            <p:spPr bwMode="auto">
              <a:xfrm>
                <a:off x="4331" y="16"/>
                <a:ext cx="900" cy="2251"/>
              </a:xfrm>
              <a:custGeom>
                <a:avLst/>
                <a:gdLst>
                  <a:gd name="T0" fmla="+- 0 4331 4331"/>
                  <a:gd name="T1" fmla="*/ T0 w 900"/>
                  <a:gd name="T2" fmla="+- 0 2266 16"/>
                  <a:gd name="T3" fmla="*/ 2266 h 2251"/>
                  <a:gd name="T4" fmla="+- 0 5231 4331"/>
                  <a:gd name="T5" fmla="*/ T4 w 900"/>
                  <a:gd name="T6" fmla="+- 0 2266 16"/>
                  <a:gd name="T7" fmla="*/ 2266 h 2251"/>
                  <a:gd name="T8" fmla="+- 0 5231 4331"/>
                  <a:gd name="T9" fmla="*/ T8 w 900"/>
                  <a:gd name="T10" fmla="+- 0 16 16"/>
                  <a:gd name="T11" fmla="*/ 16 h 2251"/>
                  <a:gd name="T12" fmla="+- 0 4331 4331"/>
                  <a:gd name="T13" fmla="*/ T12 w 900"/>
                  <a:gd name="T14" fmla="+- 0 16 16"/>
                  <a:gd name="T15" fmla="*/ 16 h 2251"/>
                  <a:gd name="T16" fmla="+- 0 4331 4331"/>
                  <a:gd name="T17" fmla="*/ T16 w 900"/>
                  <a:gd name="T18" fmla="+- 0 2266 16"/>
                  <a:gd name="T19" fmla="*/ 2266 h 2251"/>
                </a:gdLst>
                <a:ahLst/>
                <a:cxnLst>
                  <a:cxn ang="0">
                    <a:pos x="T1" y="T3"/>
                  </a:cxn>
                  <a:cxn ang="0">
                    <a:pos x="T5" y="T7"/>
                  </a:cxn>
                  <a:cxn ang="0">
                    <a:pos x="T9" y="T11"/>
                  </a:cxn>
                  <a:cxn ang="0">
                    <a:pos x="T13" y="T15"/>
                  </a:cxn>
                  <a:cxn ang="0">
                    <a:pos x="T17" y="T19"/>
                  </a:cxn>
                </a:cxnLst>
                <a:rect l="0" t="0" r="r" b="b"/>
                <a:pathLst>
                  <a:path w="900" h="2251">
                    <a:moveTo>
                      <a:pt x="0" y="2250"/>
                    </a:moveTo>
                    <a:lnTo>
                      <a:pt x="900" y="2250"/>
                    </a:lnTo>
                    <a:lnTo>
                      <a:pt x="900" y="0"/>
                    </a:lnTo>
                    <a:lnTo>
                      <a:pt x="0" y="0"/>
                    </a:lnTo>
                    <a:lnTo>
                      <a:pt x="0" y="2250"/>
                    </a:lnTo>
                    <a:close/>
                  </a:path>
                </a:pathLst>
              </a:custGeom>
              <a:solidFill>
                <a:srgbClr val="000000"/>
              </a:solidFill>
              <a:ln>
                <a:noFill/>
              </a:ln>
              <a:extLst>
                <a:ext uri="{91240B29-F687-4f45-9708-019B960494DF}">
                  <a14:hiddenLine xmlns:a14="http://schemas.microsoft.com/office/drawing/2010/main" xmlns=""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grpSp>
        <p:grpSp>
          <p:nvGrpSpPr>
            <p:cNvPr id="46" name="Group 45"/>
            <p:cNvGrpSpPr>
              <a:grpSpLocks/>
            </p:cNvGrpSpPr>
            <p:nvPr/>
          </p:nvGrpSpPr>
          <p:grpSpPr bwMode="auto">
            <a:xfrm>
              <a:off x="4331" y="16"/>
              <a:ext cx="900" cy="2251"/>
              <a:chOff x="4331" y="16"/>
              <a:chExt cx="900" cy="2251"/>
            </a:xfrm>
          </p:grpSpPr>
          <p:sp>
            <p:nvSpPr>
              <p:cNvPr id="53" name="Freeform 52"/>
              <p:cNvSpPr>
                <a:spLocks/>
              </p:cNvSpPr>
              <p:nvPr/>
            </p:nvSpPr>
            <p:spPr bwMode="auto">
              <a:xfrm>
                <a:off x="4331" y="16"/>
                <a:ext cx="900" cy="2251"/>
              </a:xfrm>
              <a:custGeom>
                <a:avLst/>
                <a:gdLst>
                  <a:gd name="T0" fmla="+- 0 4331 4331"/>
                  <a:gd name="T1" fmla="*/ T0 w 900"/>
                  <a:gd name="T2" fmla="+- 0 2266 16"/>
                  <a:gd name="T3" fmla="*/ 2266 h 2251"/>
                  <a:gd name="T4" fmla="+- 0 5231 4331"/>
                  <a:gd name="T5" fmla="*/ T4 w 900"/>
                  <a:gd name="T6" fmla="+- 0 2266 16"/>
                  <a:gd name="T7" fmla="*/ 2266 h 2251"/>
                  <a:gd name="T8" fmla="+- 0 5231 4331"/>
                  <a:gd name="T9" fmla="*/ T8 w 900"/>
                  <a:gd name="T10" fmla="+- 0 16 16"/>
                  <a:gd name="T11" fmla="*/ 16 h 2251"/>
                  <a:gd name="T12" fmla="+- 0 4331 4331"/>
                  <a:gd name="T13" fmla="*/ T12 w 900"/>
                  <a:gd name="T14" fmla="+- 0 16 16"/>
                  <a:gd name="T15" fmla="*/ 16 h 2251"/>
                  <a:gd name="T16" fmla="+- 0 4331 4331"/>
                  <a:gd name="T17" fmla="*/ T16 w 900"/>
                  <a:gd name="T18" fmla="+- 0 2266 16"/>
                  <a:gd name="T19" fmla="*/ 2266 h 2251"/>
                </a:gdLst>
                <a:ahLst/>
                <a:cxnLst>
                  <a:cxn ang="0">
                    <a:pos x="T1" y="T3"/>
                  </a:cxn>
                  <a:cxn ang="0">
                    <a:pos x="T5" y="T7"/>
                  </a:cxn>
                  <a:cxn ang="0">
                    <a:pos x="T9" y="T11"/>
                  </a:cxn>
                  <a:cxn ang="0">
                    <a:pos x="T13" y="T15"/>
                  </a:cxn>
                  <a:cxn ang="0">
                    <a:pos x="T17" y="T19"/>
                  </a:cxn>
                </a:cxnLst>
                <a:rect l="0" t="0" r="r" b="b"/>
                <a:pathLst>
                  <a:path w="900" h="2251">
                    <a:moveTo>
                      <a:pt x="0" y="2250"/>
                    </a:moveTo>
                    <a:lnTo>
                      <a:pt x="900" y="2250"/>
                    </a:lnTo>
                    <a:lnTo>
                      <a:pt x="900" y="0"/>
                    </a:lnTo>
                    <a:lnTo>
                      <a:pt x="0" y="0"/>
                    </a:lnTo>
                    <a:lnTo>
                      <a:pt x="0" y="2250"/>
                    </a:lnTo>
                    <a:close/>
                  </a:path>
                </a:pathLst>
              </a:custGeom>
              <a:noFill/>
              <a:ln w="20320">
                <a:solidFill>
                  <a:srgbClr val="385D8A"/>
                </a:solidFill>
                <a:round/>
                <a:headEnd/>
                <a:tailEnd/>
              </a:ln>
              <a:extLst>
                <a:ext uri="{909E8E84-426E-40dd-AFC4-6F175D3DCCD1}">
                  <a14:hiddenFill xmlns:a14="http://schemas.microsoft.com/office/drawing/2010/main" xmlns="">
                    <a:solidFill>
                      <a:srgbClr val="FFFFFF"/>
                    </a:solidFill>
                  </a14:hiddenFill>
                </a:ext>
              </a:extLst>
            </p:spPr>
            <p:txBody>
              <a:bodyPr rot="0" vert="horz" wrap="square" lIns="91440" tIns="45720" rIns="91440" bIns="45720" anchor="t" anchorCtr="0" upright="1">
                <a:noAutofit/>
              </a:bodyPr>
              <a:lstStyle/>
              <a:p>
                <a:endParaRPr lang="en-US"/>
              </a:p>
            </p:txBody>
          </p:sp>
        </p:grpSp>
        <p:grpSp>
          <p:nvGrpSpPr>
            <p:cNvPr id="47" name="Group 46"/>
            <p:cNvGrpSpPr>
              <a:grpSpLocks/>
            </p:cNvGrpSpPr>
            <p:nvPr/>
          </p:nvGrpSpPr>
          <p:grpSpPr bwMode="auto">
            <a:xfrm>
              <a:off x="6" y="3280"/>
              <a:ext cx="6816" cy="29"/>
              <a:chOff x="6" y="3280"/>
              <a:chExt cx="6816" cy="29"/>
            </a:xfrm>
          </p:grpSpPr>
          <p:sp>
            <p:nvSpPr>
              <p:cNvPr id="52" name="Freeform 51"/>
              <p:cNvSpPr>
                <a:spLocks/>
              </p:cNvSpPr>
              <p:nvPr/>
            </p:nvSpPr>
            <p:spPr bwMode="auto">
              <a:xfrm>
                <a:off x="6" y="3280"/>
                <a:ext cx="6816" cy="29"/>
              </a:xfrm>
              <a:custGeom>
                <a:avLst/>
                <a:gdLst>
                  <a:gd name="T0" fmla="+- 0 6 6"/>
                  <a:gd name="T1" fmla="*/ T0 w 6816"/>
                  <a:gd name="T2" fmla="+- 0 3309 3280"/>
                  <a:gd name="T3" fmla="*/ 3309 h 29"/>
                  <a:gd name="T4" fmla="+- 0 6822 6"/>
                  <a:gd name="T5" fmla="*/ T4 w 6816"/>
                  <a:gd name="T6" fmla="+- 0 3309 3280"/>
                  <a:gd name="T7" fmla="*/ 3309 h 29"/>
                  <a:gd name="T8" fmla="+- 0 6822 6"/>
                  <a:gd name="T9" fmla="*/ T8 w 6816"/>
                  <a:gd name="T10" fmla="+- 0 3280 3280"/>
                  <a:gd name="T11" fmla="*/ 3280 h 29"/>
                  <a:gd name="T12" fmla="+- 0 6 6"/>
                  <a:gd name="T13" fmla="*/ T12 w 6816"/>
                  <a:gd name="T14" fmla="+- 0 3280 3280"/>
                  <a:gd name="T15" fmla="*/ 3280 h 29"/>
                  <a:gd name="T16" fmla="+- 0 6 6"/>
                  <a:gd name="T17" fmla="*/ T16 w 6816"/>
                  <a:gd name="T18" fmla="+- 0 3309 3280"/>
                  <a:gd name="T19" fmla="*/ 3309 h 29"/>
                </a:gdLst>
                <a:ahLst/>
                <a:cxnLst>
                  <a:cxn ang="0">
                    <a:pos x="T1" y="T3"/>
                  </a:cxn>
                  <a:cxn ang="0">
                    <a:pos x="T5" y="T7"/>
                  </a:cxn>
                  <a:cxn ang="0">
                    <a:pos x="T9" y="T11"/>
                  </a:cxn>
                  <a:cxn ang="0">
                    <a:pos x="T13" y="T15"/>
                  </a:cxn>
                  <a:cxn ang="0">
                    <a:pos x="T17" y="T19"/>
                  </a:cxn>
                </a:cxnLst>
                <a:rect l="0" t="0" r="r" b="b"/>
                <a:pathLst>
                  <a:path w="6816" h="29">
                    <a:moveTo>
                      <a:pt x="0" y="29"/>
                    </a:moveTo>
                    <a:lnTo>
                      <a:pt x="6816" y="29"/>
                    </a:lnTo>
                    <a:lnTo>
                      <a:pt x="6816" y="0"/>
                    </a:lnTo>
                    <a:lnTo>
                      <a:pt x="0" y="0"/>
                    </a:lnTo>
                    <a:lnTo>
                      <a:pt x="0" y="29"/>
                    </a:lnTo>
                    <a:close/>
                  </a:path>
                </a:pathLst>
              </a:custGeom>
              <a:solidFill>
                <a:srgbClr val="DADADA"/>
              </a:solidFill>
              <a:ln>
                <a:noFill/>
              </a:ln>
              <a:extLst>
                <a:ext uri="{91240B29-F687-4f45-9708-019B960494DF}">
                  <a14:hiddenLine xmlns:a14="http://schemas.microsoft.com/office/drawing/2010/main" xmlns=""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grpSp>
        <p:grpSp>
          <p:nvGrpSpPr>
            <p:cNvPr id="48" name="Group 47"/>
            <p:cNvGrpSpPr>
              <a:grpSpLocks/>
            </p:cNvGrpSpPr>
            <p:nvPr/>
          </p:nvGrpSpPr>
          <p:grpSpPr bwMode="auto">
            <a:xfrm>
              <a:off x="6" y="2264"/>
              <a:ext cx="6816" cy="1016"/>
              <a:chOff x="6" y="2264"/>
              <a:chExt cx="6816" cy="1016"/>
            </a:xfrm>
          </p:grpSpPr>
          <p:sp>
            <p:nvSpPr>
              <p:cNvPr id="51" name="Freeform 50"/>
              <p:cNvSpPr>
                <a:spLocks/>
              </p:cNvSpPr>
              <p:nvPr/>
            </p:nvSpPr>
            <p:spPr bwMode="auto">
              <a:xfrm>
                <a:off x="6" y="2264"/>
                <a:ext cx="6816" cy="1016"/>
              </a:xfrm>
              <a:custGeom>
                <a:avLst/>
                <a:gdLst>
                  <a:gd name="T0" fmla="+- 0 6 6"/>
                  <a:gd name="T1" fmla="*/ T0 w 6816"/>
                  <a:gd name="T2" fmla="+- 0 3280 2264"/>
                  <a:gd name="T3" fmla="*/ 3280 h 1016"/>
                  <a:gd name="T4" fmla="+- 0 6822 6"/>
                  <a:gd name="T5" fmla="*/ T4 w 6816"/>
                  <a:gd name="T6" fmla="+- 0 3280 2264"/>
                  <a:gd name="T7" fmla="*/ 3280 h 1016"/>
                  <a:gd name="T8" fmla="+- 0 6822 6"/>
                  <a:gd name="T9" fmla="*/ T8 w 6816"/>
                  <a:gd name="T10" fmla="+- 0 2264 2264"/>
                  <a:gd name="T11" fmla="*/ 2264 h 1016"/>
                  <a:gd name="T12" fmla="+- 0 6 6"/>
                  <a:gd name="T13" fmla="*/ T12 w 6816"/>
                  <a:gd name="T14" fmla="+- 0 2264 2264"/>
                  <a:gd name="T15" fmla="*/ 2264 h 1016"/>
                  <a:gd name="T16" fmla="+- 0 6 6"/>
                  <a:gd name="T17" fmla="*/ T16 w 6816"/>
                  <a:gd name="T18" fmla="+- 0 3280 2264"/>
                  <a:gd name="T19" fmla="*/ 3280 h 1016"/>
                </a:gdLst>
                <a:ahLst/>
                <a:cxnLst>
                  <a:cxn ang="0">
                    <a:pos x="T1" y="T3"/>
                  </a:cxn>
                  <a:cxn ang="0">
                    <a:pos x="T5" y="T7"/>
                  </a:cxn>
                  <a:cxn ang="0">
                    <a:pos x="T9" y="T11"/>
                  </a:cxn>
                  <a:cxn ang="0">
                    <a:pos x="T13" y="T15"/>
                  </a:cxn>
                  <a:cxn ang="0">
                    <a:pos x="T17" y="T19"/>
                  </a:cxn>
                </a:cxnLst>
                <a:rect l="0" t="0" r="r" b="b"/>
                <a:pathLst>
                  <a:path w="6816" h="1016">
                    <a:moveTo>
                      <a:pt x="0" y="1016"/>
                    </a:moveTo>
                    <a:lnTo>
                      <a:pt x="6816" y="1016"/>
                    </a:lnTo>
                    <a:lnTo>
                      <a:pt x="6816" y="0"/>
                    </a:lnTo>
                    <a:lnTo>
                      <a:pt x="0" y="0"/>
                    </a:lnTo>
                    <a:lnTo>
                      <a:pt x="0" y="1016"/>
                    </a:lnTo>
                    <a:close/>
                  </a:path>
                </a:pathLst>
              </a:custGeom>
              <a:solidFill>
                <a:srgbClr val="FFFF00"/>
              </a:solidFill>
              <a:ln>
                <a:noFill/>
              </a:ln>
              <a:extLst>
                <a:ext uri="{91240B29-F687-4f45-9708-019B960494DF}">
                  <a14:hiddenLine xmlns:a14="http://schemas.microsoft.com/office/drawing/2010/main" xmlns=""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grpSp>
        <p:grpSp>
          <p:nvGrpSpPr>
            <p:cNvPr id="49" name="Group 48"/>
            <p:cNvGrpSpPr>
              <a:grpSpLocks/>
            </p:cNvGrpSpPr>
            <p:nvPr/>
          </p:nvGrpSpPr>
          <p:grpSpPr bwMode="auto">
            <a:xfrm>
              <a:off x="6" y="2264"/>
              <a:ext cx="6816" cy="1016"/>
              <a:chOff x="6" y="2264"/>
              <a:chExt cx="6816" cy="1016"/>
            </a:xfrm>
          </p:grpSpPr>
          <p:sp>
            <p:nvSpPr>
              <p:cNvPr id="50" name="Freeform 49"/>
              <p:cNvSpPr>
                <a:spLocks/>
              </p:cNvSpPr>
              <p:nvPr/>
            </p:nvSpPr>
            <p:spPr bwMode="auto">
              <a:xfrm>
                <a:off x="6" y="2264"/>
                <a:ext cx="6816" cy="1016"/>
              </a:xfrm>
              <a:custGeom>
                <a:avLst/>
                <a:gdLst>
                  <a:gd name="T0" fmla="+- 0 6 6"/>
                  <a:gd name="T1" fmla="*/ T0 w 6816"/>
                  <a:gd name="T2" fmla="+- 0 3280 2264"/>
                  <a:gd name="T3" fmla="*/ 3280 h 1016"/>
                  <a:gd name="T4" fmla="+- 0 6822 6"/>
                  <a:gd name="T5" fmla="*/ T4 w 6816"/>
                  <a:gd name="T6" fmla="+- 0 3280 2264"/>
                  <a:gd name="T7" fmla="*/ 3280 h 1016"/>
                  <a:gd name="T8" fmla="+- 0 6822 6"/>
                  <a:gd name="T9" fmla="*/ T8 w 6816"/>
                  <a:gd name="T10" fmla="+- 0 2264 2264"/>
                  <a:gd name="T11" fmla="*/ 2264 h 1016"/>
                  <a:gd name="T12" fmla="+- 0 6 6"/>
                  <a:gd name="T13" fmla="*/ T12 w 6816"/>
                  <a:gd name="T14" fmla="+- 0 2264 2264"/>
                  <a:gd name="T15" fmla="*/ 2264 h 1016"/>
                  <a:gd name="T16" fmla="+- 0 6 6"/>
                  <a:gd name="T17" fmla="*/ T16 w 6816"/>
                  <a:gd name="T18" fmla="+- 0 3280 2264"/>
                  <a:gd name="T19" fmla="*/ 3280 h 1016"/>
                </a:gdLst>
                <a:ahLst/>
                <a:cxnLst>
                  <a:cxn ang="0">
                    <a:pos x="T1" y="T3"/>
                  </a:cxn>
                  <a:cxn ang="0">
                    <a:pos x="T5" y="T7"/>
                  </a:cxn>
                  <a:cxn ang="0">
                    <a:pos x="T9" y="T11"/>
                  </a:cxn>
                  <a:cxn ang="0">
                    <a:pos x="T13" y="T15"/>
                  </a:cxn>
                  <a:cxn ang="0">
                    <a:pos x="T17" y="T19"/>
                  </a:cxn>
                </a:cxnLst>
                <a:rect l="0" t="0" r="r" b="b"/>
                <a:pathLst>
                  <a:path w="6816" h="1016">
                    <a:moveTo>
                      <a:pt x="0" y="1016"/>
                    </a:moveTo>
                    <a:lnTo>
                      <a:pt x="6816" y="1016"/>
                    </a:lnTo>
                    <a:lnTo>
                      <a:pt x="6816" y="0"/>
                    </a:lnTo>
                    <a:lnTo>
                      <a:pt x="0" y="0"/>
                    </a:lnTo>
                    <a:lnTo>
                      <a:pt x="0" y="1016"/>
                    </a:lnTo>
                    <a:close/>
                  </a:path>
                </a:pathLst>
              </a:custGeom>
              <a:noFill/>
              <a:ln w="7620">
                <a:solidFill>
                  <a:srgbClr val="4A7EBB"/>
                </a:solidFill>
                <a:round/>
                <a:headEnd/>
                <a:tailEnd/>
              </a:ln>
              <a:extLst>
                <a:ext uri="{909E8E84-426E-40dd-AFC4-6F175D3DCCD1}">
                  <a14:hiddenFill xmlns:a14="http://schemas.microsoft.com/office/drawing/2010/main" xmlns="">
                    <a:solidFill>
                      <a:srgbClr val="FFFFFF"/>
                    </a:solidFill>
                  </a14:hiddenFill>
                </a:ext>
              </a:extLst>
            </p:spPr>
            <p:txBody>
              <a:bodyPr rot="0" vert="horz" wrap="square" lIns="91440" tIns="45720" rIns="91440" bIns="45720" anchor="t" anchorCtr="0" upright="1">
                <a:noAutofit/>
              </a:bodyPr>
              <a:lstStyle/>
              <a:p>
                <a:endParaRPr lang="en-US"/>
              </a:p>
            </p:txBody>
          </p:sp>
        </p:grpSp>
      </p:grpSp>
    </p:spTree>
    <p:extLst>
      <p:ext uri="{BB962C8B-B14F-4D97-AF65-F5344CB8AC3E}">
        <p14:creationId xmlns:p14="http://schemas.microsoft.com/office/powerpoint/2010/main" xmlns="" val="241794148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0"/>
            <a:ext cx="7772400" cy="1143000"/>
          </a:xfrm>
        </p:spPr>
        <p:txBody>
          <a:bodyPr/>
          <a:lstStyle/>
          <a:p>
            <a:r>
              <a:rPr lang="en-US" dirty="0" smtClean="0"/>
              <a:t>What is Entrepreneurship?</a:t>
            </a:r>
            <a:endParaRPr lang="en-US" dirty="0"/>
          </a:p>
        </p:txBody>
      </p:sp>
      <p:sp>
        <p:nvSpPr>
          <p:cNvPr id="3" name="Content Placeholder 2"/>
          <p:cNvSpPr>
            <a:spLocks noGrp="1"/>
          </p:cNvSpPr>
          <p:nvPr>
            <p:ph idx="1"/>
          </p:nvPr>
        </p:nvSpPr>
        <p:spPr>
          <a:xfrm>
            <a:off x="758509" y="1676399"/>
            <a:ext cx="8385491" cy="4886111"/>
          </a:xfrm>
        </p:spPr>
        <p:txBody>
          <a:bodyPr/>
          <a:lstStyle/>
          <a:p>
            <a:r>
              <a:rPr lang="en-US" sz="2400" dirty="0">
                <a:cs typeface="Times New Roman"/>
              </a:rPr>
              <a:t>The concept of entrepreneurship was first established in the 1700s, </a:t>
            </a:r>
            <a:endParaRPr lang="en-US" sz="2400" dirty="0" smtClean="0">
              <a:cs typeface="Times New Roman"/>
            </a:endParaRPr>
          </a:p>
          <a:p>
            <a:r>
              <a:rPr lang="en-US" sz="2400" dirty="0" smtClean="0">
                <a:cs typeface="Times New Roman"/>
              </a:rPr>
              <a:t>Many </a:t>
            </a:r>
            <a:r>
              <a:rPr lang="en-US" sz="2400" dirty="0">
                <a:cs typeface="Times New Roman"/>
              </a:rPr>
              <a:t>simply equate it with starting one's own business. </a:t>
            </a:r>
            <a:endParaRPr lang="en-US" sz="2400" dirty="0" smtClean="0">
              <a:cs typeface="Times New Roman"/>
            </a:endParaRPr>
          </a:p>
          <a:p>
            <a:r>
              <a:rPr lang="en-US" sz="2400" dirty="0">
                <a:cs typeface="Times New Roman"/>
              </a:rPr>
              <a:t>To some economists, the entrepreneur is one who is willing to bear the risk of a new venture if there is a significant chance for profit. </a:t>
            </a:r>
            <a:endParaRPr lang="en-US" sz="2400" dirty="0" smtClean="0">
              <a:cs typeface="Times New Roman"/>
            </a:endParaRPr>
          </a:p>
          <a:p>
            <a:r>
              <a:rPr lang="en-US" sz="2400" dirty="0" smtClean="0">
                <a:cs typeface="Times New Roman"/>
              </a:rPr>
              <a:t>Others </a:t>
            </a:r>
            <a:r>
              <a:rPr lang="en-US" sz="2400" dirty="0">
                <a:cs typeface="Times New Roman"/>
              </a:rPr>
              <a:t>emphasize the entrepreneur's role as an innovator who markets his innovation. </a:t>
            </a:r>
            <a:endParaRPr lang="en-US" sz="2400" dirty="0" smtClean="0">
              <a:cs typeface="Times New Roman"/>
            </a:endParaRPr>
          </a:p>
          <a:p>
            <a:r>
              <a:rPr lang="en-US" sz="2400" dirty="0" smtClean="0">
                <a:cs typeface="Times New Roman"/>
              </a:rPr>
              <a:t>Still </a:t>
            </a:r>
            <a:r>
              <a:rPr lang="en-US" sz="2400" dirty="0">
                <a:cs typeface="Times New Roman"/>
              </a:rPr>
              <a:t>other economists say that </a:t>
            </a:r>
            <a:r>
              <a:rPr lang="en-US" sz="2400" b="1" dirty="0">
                <a:cs typeface="Times New Roman"/>
              </a:rPr>
              <a:t>entrepreneurs develop new goods or processes that the market demands and are not currently being supplied. </a:t>
            </a:r>
          </a:p>
          <a:p>
            <a:endParaRPr lang="en-US" dirty="0"/>
          </a:p>
        </p:txBody>
      </p:sp>
    </p:spTree>
    <p:extLst>
      <p:ext uri="{BB962C8B-B14F-4D97-AF65-F5344CB8AC3E}">
        <p14:creationId xmlns:p14="http://schemas.microsoft.com/office/powerpoint/2010/main" xmlns="" val="84828411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dirty="0" smtClean="0"/>
              <a:t>Persistence</a:t>
            </a:r>
            <a:endParaRPr lang="en-US" sz="4000" dirty="0"/>
          </a:p>
        </p:txBody>
      </p:sp>
      <p:sp>
        <p:nvSpPr>
          <p:cNvPr id="3" name="Content Placeholder 2"/>
          <p:cNvSpPr>
            <a:spLocks noGrp="1"/>
          </p:cNvSpPr>
          <p:nvPr>
            <p:ph idx="1"/>
          </p:nvPr>
        </p:nvSpPr>
        <p:spPr>
          <a:xfrm>
            <a:off x="825500" y="1676400"/>
            <a:ext cx="8013700" cy="4457700"/>
          </a:xfrm>
        </p:spPr>
        <p:txBody>
          <a:bodyPr/>
          <a:lstStyle/>
          <a:p>
            <a:r>
              <a:rPr lang="en-US" sz="2000" dirty="0"/>
              <a:t>According to Oxford Dictionary Persistence is the fact of continuing in an opinion or course of action in spite of difficulty or opposition</a:t>
            </a:r>
            <a:r>
              <a:rPr lang="en-US" sz="2000" dirty="0" smtClean="0"/>
              <a:t>.</a:t>
            </a:r>
          </a:p>
          <a:p>
            <a:endParaRPr lang="en-US" sz="2000" dirty="0"/>
          </a:p>
          <a:p>
            <a:r>
              <a:rPr lang="en-US" sz="2000" dirty="0"/>
              <a:t>Startup founders need persistence because everything always takes longer than expected — often two to three times longer. It can be difficult to keep things going when you're not seeing instant traction and success </a:t>
            </a:r>
            <a:endParaRPr lang="en-US" sz="2000" dirty="0" smtClean="0"/>
          </a:p>
          <a:p>
            <a:endParaRPr lang="en-US" sz="2000" dirty="0"/>
          </a:p>
          <a:p>
            <a:r>
              <a:rPr lang="en-US" sz="2000" dirty="0"/>
              <a:t>Startup founders need persistence because everything always takes longer than expected — often two to three times longer. It can be difficult to keep things going when you're not seeing instant traction and success.</a:t>
            </a:r>
          </a:p>
          <a:p>
            <a:endParaRPr lang="en-US" sz="2400" dirty="0"/>
          </a:p>
        </p:txBody>
      </p:sp>
    </p:spTree>
    <p:extLst>
      <p:ext uri="{BB962C8B-B14F-4D97-AF65-F5344CB8AC3E}">
        <p14:creationId xmlns:p14="http://schemas.microsoft.com/office/powerpoint/2010/main" xmlns="" val="360884159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 persistence means for starting a new venture?</a:t>
            </a:r>
          </a:p>
        </p:txBody>
      </p:sp>
      <p:sp>
        <p:nvSpPr>
          <p:cNvPr id="3" name="Content Placeholder 2"/>
          <p:cNvSpPr>
            <a:spLocks noGrp="1"/>
          </p:cNvSpPr>
          <p:nvPr>
            <p:ph idx="1"/>
          </p:nvPr>
        </p:nvSpPr>
        <p:spPr/>
        <p:txBody>
          <a:bodyPr/>
          <a:lstStyle/>
          <a:p>
            <a:pPr lvl="0"/>
            <a:r>
              <a:rPr lang="en-US" sz="2400" dirty="0"/>
              <a:t>Don't wait for the perfect moment or situation to start a business. You don't have to have all the pieces in place or everything figured out in order to get going</a:t>
            </a:r>
            <a:r>
              <a:rPr lang="en-US" sz="2400" dirty="0" smtClean="0"/>
              <a:t>.</a:t>
            </a:r>
          </a:p>
          <a:p>
            <a:pPr lvl="0"/>
            <a:endParaRPr lang="en-US" sz="2400" dirty="0"/>
          </a:p>
          <a:p>
            <a:pPr lvl="0"/>
            <a:r>
              <a:rPr lang="en-US" sz="2400" dirty="0"/>
              <a:t>Don't expect someone to hand you an opportunity. Nothing worthwhile ever simply comes to you</a:t>
            </a:r>
            <a:r>
              <a:rPr lang="en-US" sz="2400" dirty="0" smtClean="0"/>
              <a:t>.</a:t>
            </a:r>
          </a:p>
          <a:p>
            <a:pPr lvl="0"/>
            <a:endParaRPr lang="en-US" sz="2400" dirty="0"/>
          </a:p>
          <a:p>
            <a:pPr lvl="0"/>
            <a:r>
              <a:rPr lang="en-US" sz="2400" dirty="0"/>
              <a:t>Don't wait for your product to be perfect. Think about Mark </a:t>
            </a:r>
            <a:r>
              <a:rPr lang="en-US" sz="2400" dirty="0" err="1"/>
              <a:t>Zuckerberg's</a:t>
            </a:r>
            <a:r>
              <a:rPr lang="en-US" sz="2400" dirty="0"/>
              <a:t> saying, "Done is better than perfect." Even Steve Jobs said, "real artists ship."</a:t>
            </a:r>
          </a:p>
          <a:p>
            <a:endParaRPr lang="en-US" dirty="0"/>
          </a:p>
        </p:txBody>
      </p:sp>
    </p:spTree>
    <p:extLst>
      <p:ext uri="{BB962C8B-B14F-4D97-AF65-F5344CB8AC3E}">
        <p14:creationId xmlns:p14="http://schemas.microsoft.com/office/powerpoint/2010/main" xmlns="" val="399560785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 persistence means for starting a new venture?</a:t>
            </a:r>
          </a:p>
        </p:txBody>
      </p:sp>
      <p:sp>
        <p:nvSpPr>
          <p:cNvPr id="3" name="Content Placeholder 2"/>
          <p:cNvSpPr>
            <a:spLocks noGrp="1"/>
          </p:cNvSpPr>
          <p:nvPr>
            <p:ph idx="1"/>
          </p:nvPr>
        </p:nvSpPr>
        <p:spPr>
          <a:xfrm>
            <a:off x="1066800" y="1676400"/>
            <a:ext cx="7772400" cy="4635500"/>
          </a:xfrm>
        </p:spPr>
        <p:txBody>
          <a:bodyPr/>
          <a:lstStyle/>
          <a:p>
            <a:pPr lvl="0"/>
            <a:r>
              <a:rPr lang="en-US" sz="2000" dirty="0"/>
              <a:t>Don't sweat the small things that are out of your control. If you're sitting in traffic or waiting in line, no amount of restlessness is going to help the situation. The more frustrated you get, the less energy you'll have to spend on the things that matter</a:t>
            </a:r>
            <a:r>
              <a:rPr lang="en-US" sz="2000" dirty="0" smtClean="0"/>
              <a:t>.</a:t>
            </a:r>
          </a:p>
          <a:p>
            <a:pPr lvl="0"/>
            <a:endParaRPr lang="en-US" sz="2000" dirty="0"/>
          </a:p>
          <a:p>
            <a:pPr lvl="0"/>
            <a:r>
              <a:rPr lang="en-US" sz="2000" dirty="0"/>
              <a:t>Realize that no one else will be on your same timetable. It's your job to convince others of the importance of what you're trying to do, and communicate that sense of urgency. You won't be successful if you continually push people without getting them to buy into your vision first</a:t>
            </a:r>
            <a:r>
              <a:rPr lang="en-US" sz="2000" dirty="0" smtClean="0"/>
              <a:t>.</a:t>
            </a:r>
          </a:p>
          <a:p>
            <a:pPr lvl="0"/>
            <a:endParaRPr lang="en-US" sz="2000" dirty="0"/>
          </a:p>
          <a:p>
            <a:pPr lvl="0"/>
            <a:r>
              <a:rPr lang="en-US" sz="2000" dirty="0"/>
              <a:t>Don't give up if things take longer than planned. Look for signals that you're on the right track, keep your burn rate as low as possible and keep moving forward.</a:t>
            </a:r>
          </a:p>
          <a:p>
            <a:endParaRPr lang="en-US" dirty="0"/>
          </a:p>
        </p:txBody>
      </p:sp>
    </p:spTree>
    <p:extLst>
      <p:ext uri="{BB962C8B-B14F-4D97-AF65-F5344CB8AC3E}">
        <p14:creationId xmlns:p14="http://schemas.microsoft.com/office/powerpoint/2010/main" xmlns="" val="72733747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Rules to master Persistence</a:t>
            </a:r>
            <a:endParaRPr lang="en-US" dirty="0"/>
          </a:p>
        </p:txBody>
      </p:sp>
      <p:sp>
        <p:nvSpPr>
          <p:cNvPr id="3" name="Content Placeholder 2"/>
          <p:cNvSpPr>
            <a:spLocks noGrp="1"/>
          </p:cNvSpPr>
          <p:nvPr>
            <p:ph idx="1"/>
          </p:nvPr>
        </p:nvSpPr>
        <p:spPr/>
        <p:txBody>
          <a:bodyPr/>
          <a:lstStyle/>
          <a:p>
            <a:pPr marL="0" indent="0">
              <a:buNone/>
            </a:pPr>
            <a:r>
              <a:rPr lang="en-US" u="sng" dirty="0"/>
              <a:t>1. If you don’t persist in your vision, someone else will.</a:t>
            </a:r>
            <a:endParaRPr lang="en-US" dirty="0"/>
          </a:p>
          <a:p>
            <a:r>
              <a:rPr lang="en-US" sz="2400" dirty="0"/>
              <a:t>The bleak truth is, if you aren’t willing to see your dream through, someone else probably is </a:t>
            </a:r>
            <a:endParaRPr lang="en-US" sz="2400" dirty="0" smtClean="0"/>
          </a:p>
          <a:p>
            <a:r>
              <a:rPr lang="en-US" sz="2400" dirty="0"/>
              <a:t>So if you are tempted to abandon your entrepreneurial goals, </a:t>
            </a:r>
            <a:r>
              <a:rPr lang="en-US" sz="2400" dirty="0" smtClean="0"/>
              <a:t>ask </a:t>
            </a:r>
            <a:r>
              <a:rPr lang="en-US" sz="2400" dirty="0"/>
              <a:t>yourself the following questions:</a:t>
            </a:r>
          </a:p>
          <a:p>
            <a:pPr lvl="1"/>
            <a:r>
              <a:rPr lang="en-US" sz="1800" dirty="0"/>
              <a:t>Do you want to be the person who let your dream go or the one determined enough to see it through? </a:t>
            </a:r>
            <a:endParaRPr lang="en-US" sz="1800" dirty="0" smtClean="0"/>
          </a:p>
          <a:p>
            <a:pPr lvl="1"/>
            <a:r>
              <a:rPr lang="en-US" sz="1800" dirty="0" smtClean="0"/>
              <a:t>Do </a:t>
            </a:r>
            <a:r>
              <a:rPr lang="en-US" sz="1800" dirty="0"/>
              <a:t>you want to be the one wondering what could have been if you had only tried or the one who gave your all and either succeeded or failed?</a:t>
            </a:r>
          </a:p>
          <a:p>
            <a:endParaRPr lang="en-US" sz="2000" dirty="0"/>
          </a:p>
        </p:txBody>
      </p:sp>
    </p:spTree>
    <p:extLst>
      <p:ext uri="{BB962C8B-B14F-4D97-AF65-F5344CB8AC3E}">
        <p14:creationId xmlns:p14="http://schemas.microsoft.com/office/powerpoint/2010/main" xmlns="" val="299245618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Rules to master Persistence</a:t>
            </a:r>
          </a:p>
        </p:txBody>
      </p:sp>
      <p:sp>
        <p:nvSpPr>
          <p:cNvPr id="3" name="Content Placeholder 2"/>
          <p:cNvSpPr>
            <a:spLocks noGrp="1"/>
          </p:cNvSpPr>
          <p:nvPr>
            <p:ph idx="1"/>
          </p:nvPr>
        </p:nvSpPr>
        <p:spPr>
          <a:xfrm>
            <a:off x="1066800" y="1676400"/>
            <a:ext cx="7772400" cy="4483100"/>
          </a:xfrm>
        </p:spPr>
        <p:txBody>
          <a:bodyPr/>
          <a:lstStyle/>
          <a:p>
            <a:pPr marL="0" indent="0">
              <a:buNone/>
            </a:pPr>
            <a:r>
              <a:rPr lang="en-US" u="sng" dirty="0"/>
              <a:t>2. Use naysayers to your advantage</a:t>
            </a:r>
            <a:r>
              <a:rPr lang="en-US" dirty="0"/>
              <a:t> </a:t>
            </a:r>
            <a:endParaRPr lang="en-US" dirty="0" smtClean="0"/>
          </a:p>
          <a:p>
            <a:pPr marL="0" indent="0">
              <a:buNone/>
            </a:pPr>
            <a:r>
              <a:rPr lang="en-US" sz="2400" dirty="0"/>
              <a:t>P</a:t>
            </a:r>
            <a:r>
              <a:rPr lang="en-US" sz="2400" dirty="0" smtClean="0"/>
              <a:t>ersisting </a:t>
            </a:r>
            <a:r>
              <a:rPr lang="en-US" sz="2400" dirty="0"/>
              <a:t>in </a:t>
            </a:r>
            <a:r>
              <a:rPr lang="en-US" sz="2400" dirty="0" smtClean="0"/>
              <a:t>your dream</a:t>
            </a:r>
            <a:r>
              <a:rPr lang="en-US" sz="2400" dirty="0"/>
              <a:t> doesn’t mean you should ignore the naysayers. You shouldn’t discount all the negative input you get, because there is value in looking at things from a new perspective </a:t>
            </a:r>
            <a:endParaRPr lang="en-US" sz="2400" dirty="0" smtClean="0"/>
          </a:p>
          <a:p>
            <a:pPr marL="0" indent="0">
              <a:buNone/>
            </a:pPr>
            <a:endParaRPr lang="en-US" sz="2400" dirty="0"/>
          </a:p>
          <a:p>
            <a:pPr marL="0" indent="0">
              <a:buNone/>
            </a:pPr>
            <a:r>
              <a:rPr lang="en-US" sz="2400" dirty="0"/>
              <a:t>The trick is to find people who will be objective enough to give you a balanced perspective and help you hone your vision. Even the best ideas may require some reshaping and tweaking in order to be ultimately successful.</a:t>
            </a:r>
          </a:p>
          <a:p>
            <a:pPr marL="0" indent="0">
              <a:buNone/>
            </a:pPr>
            <a:endParaRPr lang="en-US" sz="2400" dirty="0"/>
          </a:p>
        </p:txBody>
      </p:sp>
    </p:spTree>
    <p:extLst>
      <p:ext uri="{BB962C8B-B14F-4D97-AF65-F5344CB8AC3E}">
        <p14:creationId xmlns:p14="http://schemas.microsoft.com/office/powerpoint/2010/main" xmlns="" val="308261506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Rules to master Persistence</a:t>
            </a:r>
          </a:p>
        </p:txBody>
      </p:sp>
      <p:sp>
        <p:nvSpPr>
          <p:cNvPr id="3" name="Content Placeholder 2"/>
          <p:cNvSpPr>
            <a:spLocks noGrp="1"/>
          </p:cNvSpPr>
          <p:nvPr>
            <p:ph idx="1"/>
          </p:nvPr>
        </p:nvSpPr>
        <p:spPr/>
        <p:txBody>
          <a:bodyPr/>
          <a:lstStyle/>
          <a:p>
            <a:pPr marL="0" indent="0">
              <a:buNone/>
            </a:pPr>
            <a:r>
              <a:rPr lang="en-US" u="sng" dirty="0"/>
              <a:t>3. Be in it for the long haul.</a:t>
            </a:r>
            <a:endParaRPr lang="en-US" dirty="0"/>
          </a:p>
          <a:p>
            <a:pPr marL="0" indent="0">
              <a:buNone/>
            </a:pPr>
            <a:r>
              <a:rPr lang="en-US" sz="2400" dirty="0"/>
              <a:t>Consistency fuels persistence. Showing up, day in and day out, is the single most important thing you can do to set yourself on a path to achieving your dreams and becoming the best entrepreneur you can be</a:t>
            </a:r>
            <a:r>
              <a:rPr lang="en-US" sz="2400" dirty="0" smtClean="0"/>
              <a:t>.</a:t>
            </a:r>
          </a:p>
          <a:p>
            <a:pPr marL="0" indent="0">
              <a:buNone/>
            </a:pPr>
            <a:endParaRPr lang="en-US" sz="2400" dirty="0"/>
          </a:p>
          <a:p>
            <a:pPr marL="0" indent="0">
              <a:buNone/>
            </a:pPr>
            <a:r>
              <a:rPr lang="en-US" sz="2400" dirty="0"/>
              <a:t>Consistency is how you establish your reputation and show people what you are about through your actions and not just your words. It’s how you get your message out there, and how people come to believe in you and your vision. It instills accountability and demonstrates that you’re able to deliver the goods on your promises.</a:t>
            </a:r>
          </a:p>
          <a:p>
            <a:pPr marL="0" indent="0">
              <a:buNone/>
            </a:pPr>
            <a:endParaRPr lang="en-US" sz="2400" dirty="0"/>
          </a:p>
          <a:p>
            <a:pPr marL="0" indent="0">
              <a:buNone/>
            </a:pPr>
            <a:endParaRPr lang="en-US" dirty="0"/>
          </a:p>
        </p:txBody>
      </p:sp>
    </p:spTree>
    <p:extLst>
      <p:ext uri="{BB962C8B-B14F-4D97-AF65-F5344CB8AC3E}">
        <p14:creationId xmlns:p14="http://schemas.microsoft.com/office/powerpoint/2010/main" xmlns="" val="89796031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Rules to master Persistence</a:t>
            </a:r>
          </a:p>
        </p:txBody>
      </p:sp>
      <p:sp>
        <p:nvSpPr>
          <p:cNvPr id="3" name="Content Placeholder 2"/>
          <p:cNvSpPr>
            <a:spLocks noGrp="1"/>
          </p:cNvSpPr>
          <p:nvPr>
            <p:ph idx="1"/>
          </p:nvPr>
        </p:nvSpPr>
        <p:spPr/>
        <p:txBody>
          <a:bodyPr/>
          <a:lstStyle/>
          <a:p>
            <a:pPr marL="0" indent="0">
              <a:buNone/>
            </a:pPr>
            <a:r>
              <a:rPr lang="en-US" u="sng" dirty="0"/>
              <a:t>4. Embrace your </a:t>
            </a:r>
            <a:r>
              <a:rPr lang="en-US" u="sng" dirty="0" smtClean="0"/>
              <a:t>creativity</a:t>
            </a:r>
          </a:p>
          <a:p>
            <a:r>
              <a:rPr lang="en-US" sz="2400" dirty="0"/>
              <a:t>Creative thinking means opening lines of dialogue, embracing different viewpoints and examining different </a:t>
            </a:r>
            <a:r>
              <a:rPr lang="en-US" sz="2400" dirty="0" smtClean="0"/>
              <a:t>ideas.</a:t>
            </a:r>
          </a:p>
          <a:p>
            <a:endParaRPr lang="en-US" sz="2400" dirty="0"/>
          </a:p>
          <a:p>
            <a:r>
              <a:rPr lang="en-US" sz="2400" dirty="0"/>
              <a:t>But most of all, creativity is bred through persistence. Those aha moments, where the sky seems to open up and you can reach out to pluck the perfect solution to a problem, don’t happen in a vacuum. They happen through persistence and pushing yourself forward.</a:t>
            </a:r>
          </a:p>
          <a:p>
            <a:pPr marL="0" indent="0">
              <a:buNone/>
            </a:pPr>
            <a:endParaRPr lang="en-US" dirty="0"/>
          </a:p>
        </p:txBody>
      </p:sp>
    </p:spTree>
    <p:extLst>
      <p:ext uri="{BB962C8B-B14F-4D97-AF65-F5344CB8AC3E}">
        <p14:creationId xmlns:p14="http://schemas.microsoft.com/office/powerpoint/2010/main" xmlns="" val="27165984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Rules to master Persistence</a:t>
            </a:r>
          </a:p>
        </p:txBody>
      </p:sp>
      <p:sp>
        <p:nvSpPr>
          <p:cNvPr id="3" name="Content Placeholder 2"/>
          <p:cNvSpPr>
            <a:spLocks noGrp="1"/>
          </p:cNvSpPr>
          <p:nvPr>
            <p:ph idx="1"/>
          </p:nvPr>
        </p:nvSpPr>
        <p:spPr>
          <a:xfrm>
            <a:off x="1066800" y="1676400"/>
            <a:ext cx="7772400" cy="4864100"/>
          </a:xfrm>
        </p:spPr>
        <p:txBody>
          <a:bodyPr/>
          <a:lstStyle/>
          <a:p>
            <a:pPr marL="0" indent="0">
              <a:buNone/>
            </a:pPr>
            <a:r>
              <a:rPr lang="en-US" u="sng" dirty="0"/>
              <a:t>5. Nurture those “no” relationships.</a:t>
            </a:r>
            <a:endParaRPr lang="en-US" dirty="0"/>
          </a:p>
          <a:p>
            <a:r>
              <a:rPr lang="en-US" sz="2400" dirty="0"/>
              <a:t>Shifting a refusal into an affirmative answer often requires you to build trust through consistency. You can do this by spending more time asking questions and listening to the responses and less time trying to impress. Persistence isn’t about ramming your sale pitch down other people’s </a:t>
            </a:r>
            <a:r>
              <a:rPr lang="en-US" sz="2400" dirty="0" smtClean="0"/>
              <a:t>throats</a:t>
            </a:r>
          </a:p>
          <a:p>
            <a:endParaRPr lang="en-US" sz="2400" dirty="0"/>
          </a:p>
          <a:p>
            <a:r>
              <a:rPr lang="en-US" sz="2400" dirty="0"/>
              <a:t>Work on being a better communicator. Really listen to others’ input, hear their concerns and give thoughtful feedback. Be both persuasive and consistent, and you will earn people’s trust… and their sales.</a:t>
            </a:r>
          </a:p>
          <a:p>
            <a:pPr marL="0" indent="0">
              <a:buNone/>
            </a:pPr>
            <a:endParaRPr lang="en-US" dirty="0"/>
          </a:p>
        </p:txBody>
      </p:sp>
    </p:spTree>
    <p:extLst>
      <p:ext uri="{BB962C8B-B14F-4D97-AF65-F5344CB8AC3E}">
        <p14:creationId xmlns:p14="http://schemas.microsoft.com/office/powerpoint/2010/main" xmlns="" val="155133668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Opportunity Recognition </a:t>
            </a:r>
          </a:p>
        </p:txBody>
      </p:sp>
      <p:sp>
        <p:nvSpPr>
          <p:cNvPr id="3" name="Content Placeholder 2"/>
          <p:cNvSpPr>
            <a:spLocks noGrp="1"/>
          </p:cNvSpPr>
          <p:nvPr>
            <p:ph idx="1"/>
          </p:nvPr>
        </p:nvSpPr>
        <p:spPr/>
        <p:txBody>
          <a:bodyPr/>
          <a:lstStyle/>
          <a:p>
            <a:r>
              <a:rPr lang="en-US" sz="2400" dirty="0"/>
              <a:t>Opportunity recognition is an important element in entrepreneurship. </a:t>
            </a:r>
          </a:p>
          <a:p>
            <a:r>
              <a:rPr lang="en-US" sz="2400" dirty="0"/>
              <a:t>Opportunity recognition has been described as an interaction of the individual characteristics of the entrepreneur and the factors existing or emerging in the </a:t>
            </a:r>
            <a:r>
              <a:rPr lang="en-US" sz="2400" dirty="0" smtClean="0"/>
              <a:t>environment </a:t>
            </a:r>
          </a:p>
          <a:p>
            <a:r>
              <a:rPr lang="en-US" sz="2400" dirty="0"/>
              <a:t>It is possible that opportunity recognition skills can be honed over time as entrepreneurs gain more experience with the practice. </a:t>
            </a:r>
            <a:endParaRPr lang="en-US" sz="2400" dirty="0" smtClean="0"/>
          </a:p>
          <a:p>
            <a:pPr marL="0" indent="0">
              <a:buNone/>
            </a:pPr>
            <a:endParaRPr lang="en-US" sz="2400" dirty="0"/>
          </a:p>
        </p:txBody>
      </p:sp>
    </p:spTree>
    <p:extLst>
      <p:ext uri="{BB962C8B-B14F-4D97-AF65-F5344CB8AC3E}">
        <p14:creationId xmlns:p14="http://schemas.microsoft.com/office/powerpoint/2010/main" xmlns="" val="289310437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Opportunity recognition</a:t>
            </a:r>
            <a:endParaRPr lang="en-US" dirty="0"/>
          </a:p>
        </p:txBody>
      </p:sp>
      <p:sp>
        <p:nvSpPr>
          <p:cNvPr id="3" name="Content Placeholder 2"/>
          <p:cNvSpPr>
            <a:spLocks noGrp="1"/>
          </p:cNvSpPr>
          <p:nvPr>
            <p:ph idx="1"/>
          </p:nvPr>
        </p:nvSpPr>
        <p:spPr>
          <a:xfrm>
            <a:off x="1066800" y="1676400"/>
            <a:ext cx="7772400" cy="4279900"/>
          </a:xfrm>
        </p:spPr>
        <p:txBody>
          <a:bodyPr/>
          <a:lstStyle/>
          <a:p>
            <a:r>
              <a:rPr lang="en-US" sz="2400" dirty="0"/>
              <a:t>Pattern recognition will vary among individuals based on each individual’s existing knowledge and how that person “connects the dots” </a:t>
            </a:r>
            <a:endParaRPr lang="en-US" sz="2400" dirty="0" smtClean="0"/>
          </a:p>
          <a:p>
            <a:pPr marL="0" indent="0">
              <a:buNone/>
            </a:pPr>
            <a:endParaRPr lang="en-US" sz="2400" dirty="0" smtClean="0"/>
          </a:p>
          <a:p>
            <a:r>
              <a:rPr lang="en-US" sz="2400" dirty="0"/>
              <a:t>Research does demonstrate that novice and experienced entrepreneurs perform differently </a:t>
            </a:r>
            <a:endParaRPr lang="en-US" sz="2400" dirty="0" smtClean="0"/>
          </a:p>
          <a:p>
            <a:endParaRPr lang="en-US" sz="2400" dirty="0" smtClean="0"/>
          </a:p>
          <a:p>
            <a:r>
              <a:rPr lang="en-US" sz="2400" dirty="0" smtClean="0"/>
              <a:t>The </a:t>
            </a:r>
            <a:r>
              <a:rPr lang="en-US" sz="2400" dirty="0"/>
              <a:t>exercises </a:t>
            </a:r>
            <a:r>
              <a:rPr lang="en-US" sz="2400" dirty="0" smtClean="0"/>
              <a:t>that we will present offer to trainees </a:t>
            </a:r>
            <a:r>
              <a:rPr lang="en-US" sz="2400" dirty="0"/>
              <a:t>several useful perspectives on entrepreneurial opportunities. </a:t>
            </a:r>
            <a:endParaRPr lang="en-US" sz="2400" dirty="0" smtClean="0"/>
          </a:p>
        </p:txBody>
      </p:sp>
    </p:spTree>
    <p:extLst>
      <p:ext uri="{BB962C8B-B14F-4D97-AF65-F5344CB8AC3E}">
        <p14:creationId xmlns:p14="http://schemas.microsoft.com/office/powerpoint/2010/main" xmlns="" val="217942359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55123" y="93106"/>
            <a:ext cx="7772400" cy="1143000"/>
          </a:xfrm>
        </p:spPr>
        <p:txBody>
          <a:bodyPr/>
          <a:lstStyle/>
          <a:p>
            <a:r>
              <a:rPr lang="en-US" sz="3600" dirty="0" smtClean="0"/>
              <a:t>Entrepreneurship and Entrepreneurs</a:t>
            </a:r>
            <a:endParaRPr lang="en-US" sz="3600" dirty="0"/>
          </a:p>
        </p:txBody>
      </p:sp>
      <p:sp>
        <p:nvSpPr>
          <p:cNvPr id="3" name="Content Placeholder 2"/>
          <p:cNvSpPr>
            <a:spLocks noGrp="1"/>
          </p:cNvSpPr>
          <p:nvPr>
            <p:ph idx="1"/>
          </p:nvPr>
        </p:nvSpPr>
        <p:spPr>
          <a:xfrm>
            <a:off x="1066800" y="1676400"/>
            <a:ext cx="7772400" cy="4392158"/>
          </a:xfrm>
        </p:spPr>
        <p:txBody>
          <a:bodyPr/>
          <a:lstStyle/>
          <a:p>
            <a:pPr>
              <a:lnSpc>
                <a:spcPct val="90000"/>
              </a:lnSpc>
              <a:buSzPct val="90000"/>
              <a:buFont typeface="Wingdings" charset="0"/>
              <a:buChar char="Ø"/>
            </a:pPr>
            <a:r>
              <a:rPr lang="en-US" sz="2800" dirty="0"/>
              <a:t>Entrepreneurship</a:t>
            </a:r>
            <a:endParaRPr lang="en-US" sz="2800" dirty="0">
              <a:cs typeface="Times New Roman" charset="0"/>
            </a:endParaRPr>
          </a:p>
          <a:p>
            <a:pPr lvl="1">
              <a:lnSpc>
                <a:spcPct val="90000"/>
              </a:lnSpc>
              <a:buSzPct val="90000"/>
            </a:pPr>
            <a:r>
              <a:rPr lang="en-US" sz="2400" dirty="0"/>
              <a:t>Strategic thinking and risk-taking behavior that results in the creation of new opportunities for individuals and/or organizations</a:t>
            </a:r>
            <a:r>
              <a:rPr lang="en-US" sz="2400" dirty="0" smtClean="0"/>
              <a:t>.</a:t>
            </a:r>
          </a:p>
          <a:p>
            <a:pPr lvl="1">
              <a:lnSpc>
                <a:spcPct val="90000"/>
              </a:lnSpc>
              <a:buSzPct val="90000"/>
            </a:pPr>
            <a:endParaRPr lang="en-US" sz="2400" dirty="0"/>
          </a:p>
          <a:p>
            <a:pPr>
              <a:lnSpc>
                <a:spcPct val="90000"/>
              </a:lnSpc>
              <a:buSzPct val="90000"/>
              <a:buFont typeface="Wingdings" charset="0"/>
              <a:buChar char="Ø"/>
            </a:pPr>
            <a:r>
              <a:rPr lang="en-US" sz="2800" dirty="0"/>
              <a:t>Entrepreneurs</a:t>
            </a:r>
          </a:p>
          <a:p>
            <a:pPr lvl="1">
              <a:lnSpc>
                <a:spcPct val="90000"/>
              </a:lnSpc>
              <a:buSzPct val="90000"/>
            </a:pPr>
            <a:r>
              <a:rPr lang="en-US" sz="2400" dirty="0"/>
              <a:t>Risk-taking individuals who take actions to pursue opportunities and situations others may fail to recognize  or may view as problems or threats.</a:t>
            </a:r>
          </a:p>
          <a:p>
            <a:endParaRPr lang="en-US" dirty="0"/>
          </a:p>
        </p:txBody>
      </p:sp>
    </p:spTree>
    <p:extLst>
      <p:ext uri="{BB962C8B-B14F-4D97-AF65-F5344CB8AC3E}">
        <p14:creationId xmlns:p14="http://schemas.microsoft.com/office/powerpoint/2010/main" xmlns="" val="253856495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Opportunity recognition</a:t>
            </a:r>
          </a:p>
        </p:txBody>
      </p:sp>
      <p:sp>
        <p:nvSpPr>
          <p:cNvPr id="3" name="Content Placeholder 2"/>
          <p:cNvSpPr>
            <a:spLocks noGrp="1"/>
          </p:cNvSpPr>
          <p:nvPr>
            <p:ph idx="1"/>
          </p:nvPr>
        </p:nvSpPr>
        <p:spPr/>
        <p:txBody>
          <a:bodyPr/>
          <a:lstStyle/>
          <a:p>
            <a:pPr marL="0" lvl="1" indent="0">
              <a:buClr>
                <a:srgbClr val="FFFF00"/>
              </a:buClr>
              <a:buSzPct val="80000"/>
              <a:buNone/>
            </a:pPr>
            <a:r>
              <a:rPr lang="en-US" sz="2400" dirty="0"/>
              <a:t>First, these exercises should broaden their thinking about opportunities and, perhaps, make opportunity recognition more exciting and less intimidating. </a:t>
            </a:r>
            <a:endParaRPr lang="en-US" sz="2400" dirty="0" smtClean="0"/>
          </a:p>
          <a:p>
            <a:pPr marL="0" lvl="1" indent="0">
              <a:buClr>
                <a:srgbClr val="FFFF00"/>
              </a:buClr>
              <a:buSzPct val="80000"/>
              <a:buNone/>
            </a:pPr>
            <a:endParaRPr lang="en-US" dirty="0" smtClean="0"/>
          </a:p>
          <a:p>
            <a:pPr marL="0" indent="0">
              <a:buNone/>
            </a:pPr>
            <a:r>
              <a:rPr lang="en-US" sz="2400" dirty="0"/>
              <a:t>Second, the exercises show students how they might take activities they enjoy and find business opportunities in them. </a:t>
            </a:r>
            <a:endParaRPr lang="en-US" sz="2400" dirty="0" smtClean="0"/>
          </a:p>
          <a:p>
            <a:pPr marL="0" indent="0">
              <a:buNone/>
            </a:pPr>
            <a:endParaRPr lang="en-US" sz="2400" dirty="0" smtClean="0"/>
          </a:p>
          <a:p>
            <a:pPr marL="0" indent="0">
              <a:buNone/>
            </a:pPr>
            <a:r>
              <a:rPr lang="en-US" sz="2400" dirty="0" smtClean="0"/>
              <a:t>And </a:t>
            </a:r>
            <a:r>
              <a:rPr lang="en-US" sz="2400" dirty="0"/>
              <a:t>third, the class discussion of ideas generated by all students in the class will demonstrate that one student’s knowledge and experience base may lead to a list of different opportunities than other classmates identify </a:t>
            </a:r>
            <a:endParaRPr lang="en-US" dirty="0"/>
          </a:p>
        </p:txBody>
      </p:sp>
    </p:spTree>
    <p:extLst>
      <p:ext uri="{BB962C8B-B14F-4D97-AF65-F5344CB8AC3E}">
        <p14:creationId xmlns:p14="http://schemas.microsoft.com/office/powerpoint/2010/main" xmlns="" val="377965665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50900" y="139700"/>
            <a:ext cx="7988300" cy="1143000"/>
          </a:xfrm>
        </p:spPr>
        <p:txBody>
          <a:bodyPr/>
          <a:lstStyle/>
          <a:p>
            <a:r>
              <a:rPr lang="en-US" sz="3600" dirty="0" smtClean="0"/>
              <a:t/>
            </a:r>
            <a:br>
              <a:rPr lang="en-US" sz="3600" dirty="0" smtClean="0"/>
            </a:br>
            <a:r>
              <a:rPr lang="en-US" sz="3600" dirty="0" smtClean="0"/>
              <a:t>Exercise A  – Opportunity Recognition</a:t>
            </a:r>
            <a:r>
              <a:rPr lang="en-US" dirty="0" smtClean="0"/>
              <a:t/>
            </a:r>
            <a:br>
              <a:rPr lang="en-US" dirty="0" smtClean="0"/>
            </a:br>
            <a:endParaRPr lang="en-US" dirty="0"/>
          </a:p>
        </p:txBody>
      </p:sp>
      <p:sp>
        <p:nvSpPr>
          <p:cNvPr id="3" name="Content Placeholder 2"/>
          <p:cNvSpPr>
            <a:spLocks noGrp="1"/>
          </p:cNvSpPr>
          <p:nvPr>
            <p:ph idx="1"/>
          </p:nvPr>
        </p:nvSpPr>
        <p:spPr>
          <a:xfrm>
            <a:off x="1066800" y="1117600"/>
            <a:ext cx="7772400" cy="4673600"/>
          </a:xfrm>
        </p:spPr>
        <p:txBody>
          <a:bodyPr/>
          <a:lstStyle/>
          <a:p>
            <a:r>
              <a:rPr lang="en-US" sz="2400" dirty="0"/>
              <a:t>This exercise is based on the premise that a product offers a value proposition to </a:t>
            </a:r>
            <a:r>
              <a:rPr lang="en-US" sz="2400" dirty="0" smtClean="0"/>
              <a:t>customers</a:t>
            </a:r>
            <a:r>
              <a:rPr lang="en-US" sz="2400" dirty="0"/>
              <a:t>. Generally speaking, each product or service can be described as solving some problem or meeting some need for the customer. </a:t>
            </a:r>
            <a:endParaRPr lang="en-US" sz="2400" dirty="0" smtClean="0"/>
          </a:p>
          <a:p>
            <a:endParaRPr lang="en-US" sz="2400" dirty="0"/>
          </a:p>
          <a:p>
            <a:r>
              <a:rPr lang="en-US" sz="2400" dirty="0" smtClean="0"/>
              <a:t>The </a:t>
            </a:r>
            <a:r>
              <a:rPr lang="en-US" sz="2400" dirty="0"/>
              <a:t>problem may be small. For instance, a binder clip will hold more pages than a paper clip, solving a problem for customers who need to clip more sheets than a paper clip will hold without damaging the papers or deforming the paper clip. This exercise leads the </a:t>
            </a:r>
            <a:r>
              <a:rPr lang="en-US" sz="2400" dirty="0" smtClean="0"/>
              <a:t>trainees </a:t>
            </a:r>
            <a:r>
              <a:rPr lang="en-US" sz="2400" dirty="0"/>
              <a:t>to think about not just what a product is but what it does. </a:t>
            </a:r>
          </a:p>
          <a:p>
            <a:endParaRPr lang="en-US" dirty="0"/>
          </a:p>
        </p:txBody>
      </p:sp>
    </p:spTree>
    <p:extLst>
      <p:ext uri="{BB962C8B-B14F-4D97-AF65-F5344CB8AC3E}">
        <p14:creationId xmlns:p14="http://schemas.microsoft.com/office/powerpoint/2010/main" xmlns="" val="314397168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304800"/>
            <a:ext cx="7924800" cy="1143000"/>
          </a:xfrm>
        </p:spPr>
        <p:txBody>
          <a:bodyPr/>
          <a:lstStyle/>
          <a:p>
            <a:r>
              <a:rPr lang="en-US" sz="3600" dirty="0" smtClean="0"/>
              <a:t>Exercise A  </a:t>
            </a:r>
            <a:r>
              <a:rPr lang="en-US" sz="3600" dirty="0"/>
              <a:t>– Opportunity Recognition</a:t>
            </a:r>
            <a:r>
              <a:rPr lang="en-US" dirty="0"/>
              <a:t/>
            </a:r>
            <a:br>
              <a:rPr lang="en-US" dirty="0"/>
            </a:br>
            <a:endParaRPr lang="en-US" dirty="0"/>
          </a:p>
        </p:txBody>
      </p:sp>
      <p:sp>
        <p:nvSpPr>
          <p:cNvPr id="3" name="Content Placeholder 2"/>
          <p:cNvSpPr>
            <a:spLocks noGrp="1"/>
          </p:cNvSpPr>
          <p:nvPr>
            <p:ph idx="1"/>
          </p:nvPr>
        </p:nvSpPr>
        <p:spPr/>
        <p:txBody>
          <a:bodyPr/>
          <a:lstStyle/>
          <a:p>
            <a:r>
              <a:rPr lang="en-US" dirty="0"/>
              <a:t>List products or services that solve the problem of holding a door open. </a:t>
            </a:r>
          </a:p>
          <a:p>
            <a:pPr lvl="1"/>
            <a:r>
              <a:rPr lang="en-US" dirty="0"/>
              <a:t>You should imagine that they need to enter a door with their hands full of packages, for instance. How can you pass through the doorway without using their hands? List products or services that prevent a door from closing when there is a need for it to be held open.</a:t>
            </a:r>
          </a:p>
          <a:p>
            <a:endParaRPr lang="en-US" dirty="0"/>
          </a:p>
        </p:txBody>
      </p:sp>
    </p:spTree>
    <p:extLst>
      <p:ext uri="{BB962C8B-B14F-4D97-AF65-F5344CB8AC3E}">
        <p14:creationId xmlns:p14="http://schemas.microsoft.com/office/powerpoint/2010/main" xmlns="" val="21733450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36600" y="304800"/>
            <a:ext cx="8102600" cy="1143000"/>
          </a:xfrm>
        </p:spPr>
        <p:txBody>
          <a:bodyPr/>
          <a:lstStyle/>
          <a:p>
            <a:r>
              <a:rPr lang="en-US" sz="3600" dirty="0" smtClean="0"/>
              <a:t>Exercise B  </a:t>
            </a:r>
            <a:r>
              <a:rPr lang="en-US" sz="3600" dirty="0"/>
              <a:t>– Opportunity Recognition</a:t>
            </a:r>
            <a:r>
              <a:rPr lang="en-US" dirty="0"/>
              <a:t/>
            </a:r>
            <a:br>
              <a:rPr lang="en-US" dirty="0"/>
            </a:br>
            <a:endParaRPr lang="en-US" dirty="0"/>
          </a:p>
        </p:txBody>
      </p:sp>
      <p:sp>
        <p:nvSpPr>
          <p:cNvPr id="3" name="Content Placeholder 2"/>
          <p:cNvSpPr>
            <a:spLocks noGrp="1"/>
          </p:cNvSpPr>
          <p:nvPr>
            <p:ph idx="1"/>
          </p:nvPr>
        </p:nvSpPr>
        <p:spPr>
          <a:xfrm>
            <a:off x="952500" y="990600"/>
            <a:ext cx="7772400" cy="5537200"/>
          </a:xfrm>
        </p:spPr>
        <p:txBody>
          <a:bodyPr/>
          <a:lstStyle/>
          <a:p>
            <a:r>
              <a:rPr lang="en-US" sz="2400" dirty="0"/>
              <a:t>Each student or group of students is given a product and asked to list alternate uses for the product other than its primary intended purpose. An interesting twist is added if some of the products have already outlived their original purpose or intended use. For example, what uses are there for a wall calendar from a past year? </a:t>
            </a:r>
            <a:endParaRPr lang="en-US" sz="2400" dirty="0" smtClean="0"/>
          </a:p>
          <a:p>
            <a:r>
              <a:rPr lang="en-US" sz="2400" dirty="0" smtClean="0"/>
              <a:t>Trainees </a:t>
            </a:r>
            <a:r>
              <a:rPr lang="en-US" sz="2400" dirty="0"/>
              <a:t>should be prompted to consider aspects such as what the product is made of, what is written </a:t>
            </a:r>
            <a:r>
              <a:rPr lang="en-US" sz="2400" dirty="0" smtClean="0"/>
              <a:t>on it</a:t>
            </a:r>
            <a:r>
              <a:rPr lang="en-US" sz="2400" dirty="0"/>
              <a:t>, how it is shaped, or how it could be </a:t>
            </a:r>
            <a:r>
              <a:rPr lang="en-US" sz="2400" dirty="0" smtClean="0"/>
              <a:t>modified.</a:t>
            </a:r>
          </a:p>
          <a:p>
            <a:pPr lvl="1"/>
            <a:r>
              <a:rPr lang="en-US" sz="1600" dirty="0" smtClean="0"/>
              <a:t>Some </a:t>
            </a:r>
            <a:r>
              <a:rPr lang="en-US" sz="1600" dirty="0"/>
              <a:t>products that can be distributed as part of this exercise include: A wall calendar from a past year Empty soft drink bottle (or a full one) Section of a newspaper from a past date (e.g., sports, comics, front page, movie reviews) Plastic spatula Rubber glove Potato chip bag </a:t>
            </a:r>
          </a:p>
          <a:p>
            <a:endParaRPr lang="en-US" dirty="0"/>
          </a:p>
        </p:txBody>
      </p:sp>
    </p:spTree>
    <p:extLst>
      <p:ext uri="{BB962C8B-B14F-4D97-AF65-F5344CB8AC3E}">
        <p14:creationId xmlns:p14="http://schemas.microsoft.com/office/powerpoint/2010/main" xmlns="" val="40140505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76300" y="152400"/>
            <a:ext cx="7962900" cy="1143000"/>
          </a:xfrm>
        </p:spPr>
        <p:txBody>
          <a:bodyPr/>
          <a:lstStyle/>
          <a:p>
            <a:r>
              <a:rPr lang="en-US" sz="3600" dirty="0" smtClean="0"/>
              <a:t>Exercise C – Opportunity Recognition</a:t>
            </a:r>
            <a:endParaRPr lang="en-US" sz="3600" dirty="0"/>
          </a:p>
        </p:txBody>
      </p:sp>
      <p:sp>
        <p:nvSpPr>
          <p:cNvPr id="3" name="Content Placeholder 2"/>
          <p:cNvSpPr>
            <a:spLocks noGrp="1"/>
          </p:cNvSpPr>
          <p:nvPr>
            <p:ph idx="1"/>
          </p:nvPr>
        </p:nvSpPr>
        <p:spPr/>
        <p:txBody>
          <a:bodyPr/>
          <a:lstStyle/>
          <a:p>
            <a:r>
              <a:rPr lang="en-US" sz="2400" dirty="0"/>
              <a:t>For this exercise, trainees are given a product to </a:t>
            </a:r>
            <a:r>
              <a:rPr lang="en-US" sz="2400" dirty="0" smtClean="0"/>
              <a:t>examine. </a:t>
            </a:r>
          </a:p>
          <a:p>
            <a:r>
              <a:rPr lang="en-US" sz="2400" dirty="0" smtClean="0"/>
              <a:t>Examining </a:t>
            </a:r>
            <a:r>
              <a:rPr lang="en-US" sz="2400" dirty="0"/>
              <a:t>their product, trainees are asked to list all of the businesses that are evident in or suggested by the product. </a:t>
            </a:r>
            <a:endParaRPr lang="en-US" sz="2400" dirty="0" smtClean="0"/>
          </a:p>
          <a:p>
            <a:pPr lvl="1"/>
            <a:r>
              <a:rPr lang="en-US" sz="2000" dirty="0" smtClean="0"/>
              <a:t>As </a:t>
            </a:r>
            <a:r>
              <a:rPr lang="en-US" sz="2000" dirty="0"/>
              <a:t>a quick example, a bottle of nail polish would be evidence of the businesses that produced all of the ingredients including the bottle and its top with the attached brush, the retail store that sold it, the transportation company that delivered the product to the retailer, or even a nail salon that uses the polish in providing its service. </a:t>
            </a:r>
            <a:endParaRPr lang="en-US" dirty="0"/>
          </a:p>
        </p:txBody>
      </p:sp>
    </p:spTree>
    <p:extLst>
      <p:ext uri="{BB962C8B-B14F-4D97-AF65-F5344CB8AC3E}">
        <p14:creationId xmlns:p14="http://schemas.microsoft.com/office/powerpoint/2010/main" xmlns="" val="331198748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Creativity</a:t>
            </a:r>
            <a:endParaRPr lang="en-US" dirty="0"/>
          </a:p>
        </p:txBody>
      </p:sp>
      <p:sp>
        <p:nvSpPr>
          <p:cNvPr id="3" name="Content Placeholder 2"/>
          <p:cNvSpPr>
            <a:spLocks noGrp="1"/>
          </p:cNvSpPr>
          <p:nvPr>
            <p:ph idx="1"/>
          </p:nvPr>
        </p:nvSpPr>
        <p:spPr/>
        <p:txBody>
          <a:bodyPr/>
          <a:lstStyle/>
          <a:p>
            <a:r>
              <a:rPr lang="en-US" sz="2400" dirty="0"/>
              <a:t>Creativity is a cognitive ability of the mind, private and personal, considered by many as born talent, for others is a mental attitude that can be cultivated with practice and </a:t>
            </a:r>
            <a:r>
              <a:rPr lang="en-US" sz="2400" dirty="0" smtClean="0"/>
              <a:t>teaching</a:t>
            </a:r>
          </a:p>
          <a:p>
            <a:endParaRPr lang="en-US" sz="2400" dirty="0" smtClean="0"/>
          </a:p>
          <a:p>
            <a:r>
              <a:rPr lang="en-US" sz="2400" dirty="0"/>
              <a:t>Koehler, a German psychologist defines creativity as the ability to take actions or choices always in different ways having into consideration different points of view. </a:t>
            </a:r>
            <a:r>
              <a:rPr lang="en-US" sz="2400" dirty="0" smtClean="0"/>
              <a:t> </a:t>
            </a:r>
          </a:p>
          <a:p>
            <a:endParaRPr lang="en-US" sz="2400" dirty="0"/>
          </a:p>
        </p:txBody>
      </p:sp>
    </p:spTree>
    <p:extLst>
      <p:ext uri="{BB962C8B-B14F-4D97-AF65-F5344CB8AC3E}">
        <p14:creationId xmlns:p14="http://schemas.microsoft.com/office/powerpoint/2010/main" xmlns="" val="343844713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Creativity</a:t>
            </a:r>
            <a:endParaRPr lang="en-US" dirty="0"/>
          </a:p>
        </p:txBody>
      </p:sp>
      <p:sp>
        <p:nvSpPr>
          <p:cNvPr id="3" name="Content Placeholder 2"/>
          <p:cNvSpPr>
            <a:spLocks noGrp="1"/>
          </p:cNvSpPr>
          <p:nvPr>
            <p:ph idx="1"/>
          </p:nvPr>
        </p:nvSpPr>
        <p:spPr/>
        <p:txBody>
          <a:bodyPr/>
          <a:lstStyle/>
          <a:p>
            <a:r>
              <a:rPr lang="en-US" sz="2400" dirty="0"/>
              <a:t>Creativity can lead to a creation of a completely new product or process such as the iPhone's entry into the market that has revolutionized the world of mobile communication. </a:t>
            </a:r>
            <a:endParaRPr lang="en-US" sz="2400" dirty="0" smtClean="0"/>
          </a:p>
          <a:p>
            <a:endParaRPr lang="en-US" sz="2400" dirty="0"/>
          </a:p>
          <a:p>
            <a:pPr lvl="1"/>
            <a:r>
              <a:rPr lang="en-US" sz="2000" dirty="0"/>
              <a:t>Steve Jobs, founder of Apple Inc., thanks to a mix of well-known elements of innovation and moving away from the usual patterns, found a modern combination that led to the creation of new products </a:t>
            </a:r>
          </a:p>
          <a:p>
            <a:endParaRPr lang="en-US" dirty="0"/>
          </a:p>
        </p:txBody>
      </p:sp>
    </p:spTree>
    <p:extLst>
      <p:ext uri="{BB962C8B-B14F-4D97-AF65-F5344CB8AC3E}">
        <p14:creationId xmlns:p14="http://schemas.microsoft.com/office/powerpoint/2010/main" xmlns="" val="404853602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Creativity</a:t>
            </a:r>
            <a:endParaRPr lang="en-US" dirty="0"/>
          </a:p>
        </p:txBody>
      </p:sp>
      <p:sp>
        <p:nvSpPr>
          <p:cNvPr id="3" name="Content Placeholder 2"/>
          <p:cNvSpPr>
            <a:spLocks noGrp="1"/>
          </p:cNvSpPr>
          <p:nvPr>
            <p:ph idx="1"/>
          </p:nvPr>
        </p:nvSpPr>
        <p:spPr/>
        <p:txBody>
          <a:bodyPr/>
          <a:lstStyle/>
          <a:p>
            <a:r>
              <a:rPr lang="en-US" sz="2400" dirty="0"/>
              <a:t>T</a:t>
            </a:r>
            <a:r>
              <a:rPr lang="en-US" sz="2400" dirty="0" smtClean="0"/>
              <a:t>he </a:t>
            </a:r>
            <a:r>
              <a:rPr lang="en-US" sz="2400" dirty="0"/>
              <a:t>term creativity it is not just a new creation. </a:t>
            </a:r>
            <a:endParaRPr lang="en-US" sz="2400" dirty="0" smtClean="0"/>
          </a:p>
          <a:p>
            <a:endParaRPr lang="en-US" sz="2400" dirty="0"/>
          </a:p>
          <a:p>
            <a:r>
              <a:rPr lang="en-US" sz="2400" dirty="0" smtClean="0"/>
              <a:t>The </a:t>
            </a:r>
            <a:r>
              <a:rPr lang="en-US" sz="2400" dirty="0"/>
              <a:t>result of such a capacity can also be a review of already existing elements placed in ways completely new. </a:t>
            </a:r>
            <a:r>
              <a:rPr lang="en-US" sz="2400" dirty="0" smtClean="0"/>
              <a:t>In </a:t>
            </a:r>
            <a:r>
              <a:rPr lang="en-US" sz="2400" dirty="0"/>
              <a:t>one hand there is a new creation, </a:t>
            </a:r>
            <a:r>
              <a:rPr lang="en-US" sz="2400" dirty="0" smtClean="0"/>
              <a:t>and in </a:t>
            </a:r>
            <a:r>
              <a:rPr lang="en-US" sz="2400" dirty="0"/>
              <a:t>the other there is </a:t>
            </a:r>
            <a:r>
              <a:rPr lang="en-US" sz="2400" dirty="0" smtClean="0"/>
              <a:t>a </a:t>
            </a:r>
            <a:r>
              <a:rPr lang="en-US" sz="2400" dirty="0"/>
              <a:t>revolutionary processes leading to a restructuring </a:t>
            </a:r>
          </a:p>
        </p:txBody>
      </p:sp>
    </p:spTree>
    <p:extLst>
      <p:ext uri="{BB962C8B-B14F-4D97-AF65-F5344CB8AC3E}">
        <p14:creationId xmlns:p14="http://schemas.microsoft.com/office/powerpoint/2010/main" xmlns="" val="98895876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Importance of creativity to entrepreneurs</a:t>
            </a:r>
            <a:endParaRPr lang="en-US" dirty="0"/>
          </a:p>
        </p:txBody>
      </p:sp>
      <p:sp>
        <p:nvSpPr>
          <p:cNvPr id="3" name="Content Placeholder 2"/>
          <p:cNvSpPr>
            <a:spLocks noGrp="1"/>
          </p:cNvSpPr>
          <p:nvPr>
            <p:ph idx="1"/>
          </p:nvPr>
        </p:nvSpPr>
        <p:spPr/>
        <p:txBody>
          <a:bodyPr/>
          <a:lstStyle/>
          <a:p>
            <a:r>
              <a:rPr lang="en-US" b="1" dirty="0"/>
              <a:t>Creating new ideas for competitive advantage. </a:t>
            </a:r>
            <a:endParaRPr lang="en-US" b="1" dirty="0" smtClean="0"/>
          </a:p>
          <a:p>
            <a:pPr lvl="1"/>
            <a:r>
              <a:rPr lang="en-US" dirty="0" smtClean="0"/>
              <a:t>The </a:t>
            </a:r>
            <a:r>
              <a:rPr lang="en-US" dirty="0"/>
              <a:t>whole process of entrepreneurship is rooted in creation and exploration of new ideas. When an entrepreneur is able to generate a new idea that is feasible as well as efficient, it gives him an edge over the competition </a:t>
            </a:r>
          </a:p>
        </p:txBody>
      </p:sp>
    </p:spTree>
    <p:extLst>
      <p:ext uri="{BB962C8B-B14F-4D97-AF65-F5344CB8AC3E}">
        <p14:creationId xmlns:p14="http://schemas.microsoft.com/office/powerpoint/2010/main" xmlns="" val="382140200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Importance of creativity to entrepreneurs</a:t>
            </a:r>
          </a:p>
        </p:txBody>
      </p:sp>
      <p:sp>
        <p:nvSpPr>
          <p:cNvPr id="3" name="Content Placeholder 2"/>
          <p:cNvSpPr>
            <a:spLocks noGrp="1"/>
          </p:cNvSpPr>
          <p:nvPr>
            <p:ph idx="1"/>
          </p:nvPr>
        </p:nvSpPr>
        <p:spPr/>
        <p:txBody>
          <a:bodyPr/>
          <a:lstStyle/>
          <a:p>
            <a:r>
              <a:rPr lang="en-US" b="1" dirty="0"/>
              <a:t>Thinking of novel ways to develop your product and improve the business. </a:t>
            </a:r>
            <a:endParaRPr lang="en-US" b="1" dirty="0" smtClean="0"/>
          </a:p>
          <a:p>
            <a:endParaRPr lang="en-US" b="1" dirty="0" smtClean="0"/>
          </a:p>
          <a:p>
            <a:pPr lvl="1"/>
            <a:r>
              <a:rPr lang="en-US" dirty="0" smtClean="0"/>
              <a:t>Creativity </a:t>
            </a:r>
            <a:r>
              <a:rPr lang="en-US" dirty="0"/>
              <a:t>helps develop new ways of improving an existing product or service and optimizing a business. There is always a room for improvement in the deliverables of an enterprise; it is the creative entrepreneur who can assess how to do it.</a:t>
            </a:r>
          </a:p>
          <a:p>
            <a:endParaRPr lang="en-US" dirty="0"/>
          </a:p>
        </p:txBody>
      </p:sp>
    </p:spTree>
    <p:extLst>
      <p:ext uri="{BB962C8B-B14F-4D97-AF65-F5344CB8AC3E}">
        <p14:creationId xmlns:p14="http://schemas.microsoft.com/office/powerpoint/2010/main" xmlns="" val="26983673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Agripreneurship</a:t>
            </a:r>
            <a:endParaRPr lang="en-US" dirty="0"/>
          </a:p>
        </p:txBody>
      </p:sp>
      <p:sp>
        <p:nvSpPr>
          <p:cNvPr id="3" name="Content Placeholder 2"/>
          <p:cNvSpPr>
            <a:spLocks noGrp="1"/>
          </p:cNvSpPr>
          <p:nvPr>
            <p:ph idx="1"/>
          </p:nvPr>
        </p:nvSpPr>
        <p:spPr>
          <a:xfrm>
            <a:off x="740869" y="1676399"/>
            <a:ext cx="8098331" cy="4709699"/>
          </a:xfrm>
        </p:spPr>
        <p:txBody>
          <a:bodyPr/>
          <a:lstStyle/>
          <a:p>
            <a:r>
              <a:rPr lang="en-US" sz="2400" b="1" dirty="0">
                <a:cs typeface="Times New Roman"/>
              </a:rPr>
              <a:t>Agricultural entrepreneurship (</a:t>
            </a:r>
            <a:r>
              <a:rPr lang="en-US" sz="2400" b="1" dirty="0" err="1">
                <a:cs typeface="Times New Roman"/>
              </a:rPr>
              <a:t>agripreneurship</a:t>
            </a:r>
            <a:r>
              <a:rPr lang="en-US" sz="2400" b="1" dirty="0">
                <a:cs typeface="Times New Roman"/>
              </a:rPr>
              <a:t>) </a:t>
            </a:r>
            <a:r>
              <a:rPr lang="en-US" sz="2400" dirty="0">
                <a:cs typeface="Times New Roman"/>
              </a:rPr>
              <a:t>relates to marketing and producing various agricultural products, as well as </a:t>
            </a:r>
            <a:r>
              <a:rPr lang="en-US" sz="2400" b="1" dirty="0">
                <a:cs typeface="Times New Roman"/>
              </a:rPr>
              <a:t>agricultural </a:t>
            </a:r>
            <a:r>
              <a:rPr lang="en-US" sz="2400" b="1" dirty="0" smtClean="0">
                <a:cs typeface="Times New Roman"/>
              </a:rPr>
              <a:t>inputs</a:t>
            </a:r>
          </a:p>
          <a:p>
            <a:endParaRPr lang="en-US" sz="2400" b="1" dirty="0" smtClean="0">
              <a:cs typeface="Times New Roman"/>
            </a:endParaRPr>
          </a:p>
          <a:p>
            <a:r>
              <a:rPr lang="en-US" sz="2400" dirty="0">
                <a:cs typeface="Times New Roman"/>
              </a:rPr>
              <a:t>Most smallholder farmers produce food for their families, but at the same time, almost all smallholders sell a portion of their produce into various markets and that level of market sales is growing. Therefore, smallholder farmers are working towards being, or already are, agricultural entrepreneurs. </a:t>
            </a:r>
            <a:r>
              <a:rPr lang="en-US" sz="2400" dirty="0" smtClean="0">
                <a:cs typeface="Times New Roman"/>
              </a:rPr>
              <a:t> </a:t>
            </a:r>
            <a:endParaRPr lang="en-US" sz="2400" dirty="0">
              <a:cs typeface="Times New Roman"/>
            </a:endParaRPr>
          </a:p>
        </p:txBody>
      </p:sp>
    </p:spTree>
    <p:extLst>
      <p:ext uri="{BB962C8B-B14F-4D97-AF65-F5344CB8AC3E}">
        <p14:creationId xmlns:p14="http://schemas.microsoft.com/office/powerpoint/2010/main" xmlns="" val="247537875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Importance of creativity to entrepreneurs</a:t>
            </a:r>
          </a:p>
        </p:txBody>
      </p:sp>
      <p:sp>
        <p:nvSpPr>
          <p:cNvPr id="3" name="Content Placeholder 2"/>
          <p:cNvSpPr>
            <a:spLocks noGrp="1"/>
          </p:cNvSpPr>
          <p:nvPr>
            <p:ph idx="1"/>
          </p:nvPr>
        </p:nvSpPr>
        <p:spPr/>
        <p:txBody>
          <a:bodyPr/>
          <a:lstStyle/>
          <a:p>
            <a:r>
              <a:rPr lang="en-US" b="1" dirty="0"/>
              <a:t>Thinking the unthinkable. </a:t>
            </a:r>
            <a:endParaRPr lang="en-US" b="1" dirty="0" smtClean="0"/>
          </a:p>
          <a:p>
            <a:endParaRPr lang="en-US" b="1" dirty="0" smtClean="0"/>
          </a:p>
          <a:p>
            <a:pPr lvl="1"/>
            <a:r>
              <a:rPr lang="en-US" dirty="0" smtClean="0"/>
              <a:t>Creativity </a:t>
            </a:r>
            <a:r>
              <a:rPr lang="en-US" dirty="0"/>
              <a:t>requires imagination to produce the most obscure ideas. Imagination is needed to cross the boundary of “usual” and “normal” or to think outside the box. This allows entrepreneurs to think beyond the traditional solutions, come up with something new, interesting, versatile, and yet have success potential.</a:t>
            </a:r>
          </a:p>
          <a:p>
            <a:endParaRPr lang="en-US" dirty="0"/>
          </a:p>
        </p:txBody>
      </p:sp>
    </p:spTree>
    <p:extLst>
      <p:ext uri="{BB962C8B-B14F-4D97-AF65-F5344CB8AC3E}">
        <p14:creationId xmlns:p14="http://schemas.microsoft.com/office/powerpoint/2010/main" xmlns="" val="390474433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Importance of creativity to entrepreneurs</a:t>
            </a:r>
          </a:p>
        </p:txBody>
      </p:sp>
      <p:sp>
        <p:nvSpPr>
          <p:cNvPr id="3" name="Content Placeholder 2"/>
          <p:cNvSpPr>
            <a:spLocks noGrp="1"/>
          </p:cNvSpPr>
          <p:nvPr>
            <p:ph idx="1"/>
          </p:nvPr>
        </p:nvSpPr>
        <p:spPr/>
        <p:txBody>
          <a:bodyPr/>
          <a:lstStyle/>
          <a:p>
            <a:r>
              <a:rPr lang="en-US" b="1" dirty="0"/>
              <a:t>Finding similar patterns in different areas. </a:t>
            </a:r>
            <a:endParaRPr lang="en-US" b="1" dirty="0" smtClean="0"/>
          </a:p>
          <a:p>
            <a:endParaRPr lang="en-US" b="1" dirty="0" smtClean="0"/>
          </a:p>
          <a:p>
            <a:pPr lvl="1"/>
            <a:r>
              <a:rPr lang="en-US" dirty="0" smtClean="0"/>
              <a:t>Sometimes</a:t>
            </a:r>
            <a:r>
              <a:rPr lang="en-US" dirty="0"/>
              <a:t>, due to following a routine or a habit, the thinking process also goes along the line of those established processes. Creativity enables people to connect dissimilar and unrelated subjects and make successful entrepreneurial ideas. Merging different fields creates interesting intersections that creates new niches </a:t>
            </a:r>
          </a:p>
        </p:txBody>
      </p:sp>
    </p:spTree>
    <p:extLst>
      <p:ext uri="{BB962C8B-B14F-4D97-AF65-F5344CB8AC3E}">
        <p14:creationId xmlns:p14="http://schemas.microsoft.com/office/powerpoint/2010/main" xmlns="" val="321705684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Importance of creativity to entrepreneurs</a:t>
            </a:r>
          </a:p>
        </p:txBody>
      </p:sp>
      <p:sp>
        <p:nvSpPr>
          <p:cNvPr id="3" name="Content Placeholder 2"/>
          <p:cNvSpPr>
            <a:spLocks noGrp="1"/>
          </p:cNvSpPr>
          <p:nvPr>
            <p:ph idx="1"/>
          </p:nvPr>
        </p:nvSpPr>
        <p:spPr/>
        <p:txBody>
          <a:bodyPr/>
          <a:lstStyle/>
          <a:p>
            <a:r>
              <a:rPr lang="en-US" b="1" dirty="0"/>
              <a:t>Developing new niches through creativity and entrepreneurship. </a:t>
            </a:r>
            <a:endParaRPr lang="en-US" b="1" dirty="0" smtClean="0"/>
          </a:p>
          <a:p>
            <a:pPr marL="0" indent="0">
              <a:buNone/>
            </a:pPr>
            <a:endParaRPr lang="en-US" b="1" dirty="0"/>
          </a:p>
          <a:p>
            <a:pPr lvl="1"/>
            <a:r>
              <a:rPr lang="en-US" dirty="0" smtClean="0"/>
              <a:t>In </a:t>
            </a:r>
            <a:r>
              <a:rPr lang="en-US" dirty="0"/>
              <a:t>entrepreneurship, it is important that new aspects of traditional business are explored. This can be in the form of changing the method of manufacturing the product or delivering the service or how are they supplied to the user </a:t>
            </a:r>
          </a:p>
        </p:txBody>
      </p:sp>
    </p:spTree>
    <p:extLst>
      <p:ext uri="{BB962C8B-B14F-4D97-AF65-F5344CB8AC3E}">
        <p14:creationId xmlns:p14="http://schemas.microsoft.com/office/powerpoint/2010/main" xmlns="" val="176735943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12800" y="304800"/>
            <a:ext cx="8331200" cy="1143000"/>
          </a:xfrm>
        </p:spPr>
        <p:txBody>
          <a:bodyPr/>
          <a:lstStyle/>
          <a:p>
            <a:r>
              <a:rPr lang="en-US" sz="4000" dirty="0" smtClean="0"/>
              <a:t>Features of a creative entrepreneur</a:t>
            </a:r>
            <a:endParaRPr lang="en-US" sz="4000" dirty="0"/>
          </a:p>
        </p:txBody>
      </p:sp>
      <p:sp>
        <p:nvSpPr>
          <p:cNvPr id="3" name="Content Placeholder 2"/>
          <p:cNvSpPr>
            <a:spLocks noGrp="1"/>
          </p:cNvSpPr>
          <p:nvPr>
            <p:ph idx="1"/>
          </p:nvPr>
        </p:nvSpPr>
        <p:spPr/>
        <p:txBody>
          <a:bodyPr/>
          <a:lstStyle/>
          <a:p>
            <a:pPr lvl="0"/>
            <a:r>
              <a:rPr lang="en-US" sz="2400" dirty="0"/>
              <a:t>An entrepreneur adheres to rules and principles only when they add value to the organization and have a potential to attract more customers</a:t>
            </a:r>
            <a:r>
              <a:rPr lang="en-US" sz="2400" dirty="0" smtClean="0"/>
              <a:t>.</a:t>
            </a:r>
          </a:p>
          <a:p>
            <a:pPr lvl="0"/>
            <a:endParaRPr lang="en-US" sz="2400" dirty="0"/>
          </a:p>
          <a:p>
            <a:pPr lvl="0"/>
            <a:r>
              <a:rPr lang="en-US" sz="2400" dirty="0"/>
              <a:t>An entrepreneur experiments with his ideas as the first step. The second step is learning from the experience and the third step is implementation of what they have learned</a:t>
            </a:r>
            <a:r>
              <a:rPr lang="en-US" sz="2400" dirty="0" smtClean="0"/>
              <a:t>.</a:t>
            </a:r>
          </a:p>
          <a:p>
            <a:pPr lvl="0"/>
            <a:endParaRPr lang="en-US" sz="2400" dirty="0"/>
          </a:p>
          <a:p>
            <a:pPr lvl="0"/>
            <a:r>
              <a:rPr lang="en-US" sz="2400" dirty="0"/>
              <a:t>An entrepreneur is less afraid to lose and is always keen to experiment in new ventures.</a:t>
            </a:r>
          </a:p>
          <a:p>
            <a:endParaRPr lang="en-US" dirty="0"/>
          </a:p>
        </p:txBody>
      </p:sp>
    </p:spTree>
    <p:extLst>
      <p:ext uri="{BB962C8B-B14F-4D97-AF65-F5344CB8AC3E}">
        <p14:creationId xmlns:p14="http://schemas.microsoft.com/office/powerpoint/2010/main" xmlns="" val="296793396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49300" y="304800"/>
            <a:ext cx="8293100" cy="1143000"/>
          </a:xfrm>
        </p:spPr>
        <p:txBody>
          <a:bodyPr/>
          <a:lstStyle/>
          <a:p>
            <a:r>
              <a:rPr lang="en-US" sz="4000" dirty="0"/>
              <a:t>Features of a creative entrepreneur</a:t>
            </a:r>
          </a:p>
        </p:txBody>
      </p:sp>
      <p:sp>
        <p:nvSpPr>
          <p:cNvPr id="3" name="Content Placeholder 2"/>
          <p:cNvSpPr>
            <a:spLocks noGrp="1"/>
          </p:cNvSpPr>
          <p:nvPr>
            <p:ph idx="1"/>
          </p:nvPr>
        </p:nvSpPr>
        <p:spPr/>
        <p:txBody>
          <a:bodyPr/>
          <a:lstStyle/>
          <a:p>
            <a:pPr lvl="0"/>
            <a:r>
              <a:rPr lang="en-US" sz="2400" dirty="0"/>
              <a:t>The entrepreneur is not afraid of creativity and believes that creative ideas will only help their enterprise</a:t>
            </a:r>
            <a:r>
              <a:rPr lang="en-US" sz="2400" dirty="0" smtClean="0"/>
              <a:t>.</a:t>
            </a:r>
          </a:p>
          <a:p>
            <a:pPr lvl="0"/>
            <a:endParaRPr lang="en-US" sz="2400" dirty="0"/>
          </a:p>
          <a:p>
            <a:pPr lvl="0"/>
            <a:r>
              <a:rPr lang="en-US" sz="2400" dirty="0"/>
              <a:t>A creative thinker will take inspiration from new ideas in every area directly or indirectly related to the enterprise</a:t>
            </a:r>
            <a:r>
              <a:rPr lang="en-US" sz="2400" dirty="0" smtClean="0"/>
              <a:t>.</a:t>
            </a:r>
          </a:p>
          <a:p>
            <a:pPr lvl="0"/>
            <a:endParaRPr lang="en-US" sz="2400" dirty="0"/>
          </a:p>
          <a:p>
            <a:pPr lvl="0"/>
            <a:r>
              <a:rPr lang="en-US" sz="2400" dirty="0"/>
              <a:t>An entrepreneur is not afraid to go beyond the industry and enter new markets. This opens a wide range of opportunities to formulate new niches.</a:t>
            </a:r>
          </a:p>
          <a:p>
            <a:endParaRPr lang="en-US" dirty="0"/>
          </a:p>
        </p:txBody>
      </p:sp>
    </p:spTree>
    <p:extLst>
      <p:ext uri="{BB962C8B-B14F-4D97-AF65-F5344CB8AC3E}">
        <p14:creationId xmlns:p14="http://schemas.microsoft.com/office/powerpoint/2010/main" xmlns="" val="33958865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04800"/>
            <a:ext cx="8305800" cy="1143000"/>
          </a:xfrm>
        </p:spPr>
        <p:txBody>
          <a:bodyPr/>
          <a:lstStyle/>
          <a:p>
            <a:r>
              <a:rPr lang="en-US" sz="4000" dirty="0"/>
              <a:t>Features of a creative entrepreneur</a:t>
            </a:r>
          </a:p>
        </p:txBody>
      </p:sp>
      <p:sp>
        <p:nvSpPr>
          <p:cNvPr id="3" name="Content Placeholder 2"/>
          <p:cNvSpPr>
            <a:spLocks noGrp="1"/>
          </p:cNvSpPr>
          <p:nvPr>
            <p:ph idx="1"/>
          </p:nvPr>
        </p:nvSpPr>
        <p:spPr/>
        <p:txBody>
          <a:bodyPr/>
          <a:lstStyle/>
          <a:p>
            <a:pPr lvl="0"/>
            <a:r>
              <a:rPr lang="en-US" sz="2400" dirty="0"/>
              <a:t>Every product and service is not good enough and has room for improvement. An entrepreneur realizes that very well</a:t>
            </a:r>
            <a:r>
              <a:rPr lang="en-US" sz="2400" dirty="0" smtClean="0"/>
              <a:t>.</a:t>
            </a:r>
          </a:p>
          <a:p>
            <a:pPr marL="0" lvl="0" indent="0">
              <a:buNone/>
            </a:pPr>
            <a:endParaRPr lang="en-US" sz="2400" dirty="0"/>
          </a:p>
          <a:p>
            <a:pPr lvl="0"/>
            <a:r>
              <a:rPr lang="en-US" sz="2400" dirty="0"/>
              <a:t>A creative thinker is interested in bringing totally opposite things together to create new products or services</a:t>
            </a:r>
            <a:r>
              <a:rPr lang="en-US" sz="2400" dirty="0" smtClean="0"/>
              <a:t>.</a:t>
            </a:r>
          </a:p>
          <a:p>
            <a:pPr lvl="0"/>
            <a:endParaRPr lang="en-US" sz="2400" dirty="0"/>
          </a:p>
          <a:p>
            <a:pPr lvl="0"/>
            <a:r>
              <a:rPr lang="en-US" sz="2400" dirty="0"/>
              <a:t>An entrepreneur creates new products for existing services and new services for existing products.</a:t>
            </a:r>
          </a:p>
          <a:p>
            <a:endParaRPr lang="en-US" sz="2400" dirty="0"/>
          </a:p>
        </p:txBody>
      </p:sp>
    </p:spTree>
    <p:extLst>
      <p:ext uri="{BB962C8B-B14F-4D97-AF65-F5344CB8AC3E}">
        <p14:creationId xmlns:p14="http://schemas.microsoft.com/office/powerpoint/2010/main" xmlns="" val="413579873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76300" y="215900"/>
            <a:ext cx="8267700" cy="1143000"/>
          </a:xfrm>
        </p:spPr>
        <p:txBody>
          <a:bodyPr/>
          <a:lstStyle/>
          <a:p>
            <a:r>
              <a:rPr lang="en-US" sz="4000" dirty="0"/>
              <a:t>Features of a creative entrepreneur</a:t>
            </a:r>
          </a:p>
        </p:txBody>
      </p:sp>
      <p:sp>
        <p:nvSpPr>
          <p:cNvPr id="3" name="Content Placeholder 2"/>
          <p:cNvSpPr>
            <a:spLocks noGrp="1"/>
          </p:cNvSpPr>
          <p:nvPr>
            <p:ph idx="1"/>
          </p:nvPr>
        </p:nvSpPr>
        <p:spPr/>
        <p:txBody>
          <a:bodyPr/>
          <a:lstStyle/>
          <a:p>
            <a:pPr lvl="0"/>
            <a:r>
              <a:rPr lang="en-US" sz="2400" dirty="0"/>
              <a:t>Creative ideas come more quickly when someone is not afraid to appreciate new ideas irrespective of who comes up with them</a:t>
            </a:r>
            <a:r>
              <a:rPr lang="en-US" sz="2400" dirty="0" smtClean="0"/>
              <a:t>.</a:t>
            </a:r>
          </a:p>
          <a:p>
            <a:pPr lvl="0"/>
            <a:endParaRPr lang="en-US" sz="2400" dirty="0"/>
          </a:p>
          <a:p>
            <a:pPr lvl="0"/>
            <a:r>
              <a:rPr lang="en-US" sz="2400" dirty="0"/>
              <a:t>An entrepreneur shares an idea and is open to feedback that improves and refines the idea</a:t>
            </a:r>
            <a:r>
              <a:rPr lang="en-US" sz="2400" dirty="0" smtClean="0"/>
              <a:t>.</a:t>
            </a:r>
          </a:p>
          <a:p>
            <a:pPr lvl="0"/>
            <a:endParaRPr lang="en-US" sz="2400" dirty="0"/>
          </a:p>
          <a:p>
            <a:pPr lvl="0"/>
            <a:r>
              <a:rPr lang="en-US" sz="2400" dirty="0"/>
              <a:t>Creativity comes from learning different things, whether they are related to the industry or not.</a:t>
            </a:r>
          </a:p>
          <a:p>
            <a:endParaRPr lang="en-US" dirty="0"/>
          </a:p>
        </p:txBody>
      </p:sp>
    </p:spTree>
    <p:extLst>
      <p:ext uri="{BB962C8B-B14F-4D97-AF65-F5344CB8AC3E}">
        <p14:creationId xmlns:p14="http://schemas.microsoft.com/office/powerpoint/2010/main" xmlns="" val="389330781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How to be creative?</a:t>
            </a:r>
            <a:endParaRPr lang="en-US" dirty="0"/>
          </a:p>
        </p:txBody>
      </p:sp>
      <p:sp>
        <p:nvSpPr>
          <p:cNvPr id="3" name="Content Placeholder 2"/>
          <p:cNvSpPr>
            <a:spLocks noGrp="1"/>
          </p:cNvSpPr>
          <p:nvPr>
            <p:ph idx="1"/>
          </p:nvPr>
        </p:nvSpPr>
        <p:spPr>
          <a:xfrm>
            <a:off x="698500" y="1676400"/>
            <a:ext cx="8445500" cy="4610100"/>
          </a:xfrm>
        </p:spPr>
        <p:txBody>
          <a:bodyPr/>
          <a:lstStyle/>
          <a:p>
            <a:r>
              <a:rPr lang="en-US" sz="2000" dirty="0"/>
              <a:t>In business, if one aspires to achieve more, then it requires doing more. Everyone is comfortable with the norms as they are pretty established with few chances of risks. However, entrepreneurship cannot thrive on the “norms”, rather it requires building something innovative from those norms</a:t>
            </a:r>
            <a:r>
              <a:rPr lang="en-US" sz="2000" dirty="0" smtClean="0"/>
              <a:t>.</a:t>
            </a:r>
          </a:p>
          <a:p>
            <a:endParaRPr lang="en-US" sz="2000" dirty="0"/>
          </a:p>
          <a:p>
            <a:r>
              <a:rPr lang="en-US" sz="2000" dirty="0"/>
              <a:t>Creativity leads to innovation, which in turn leads to improvement in the business one way or the other. Creative thinking leads to new products and services, increasing market competition</a:t>
            </a:r>
            <a:r>
              <a:rPr lang="en-US" sz="2000" dirty="0" smtClean="0"/>
              <a:t>.</a:t>
            </a:r>
          </a:p>
          <a:p>
            <a:endParaRPr lang="en-US" sz="2000" dirty="0"/>
          </a:p>
          <a:p>
            <a:r>
              <a:rPr lang="en-US" sz="2000" dirty="0" smtClean="0"/>
              <a:t>There </a:t>
            </a:r>
            <a:r>
              <a:rPr lang="en-US" sz="2000" dirty="0"/>
              <a:t>are certain ways that can “train” the entrepreneur to be able to think creatively on a frequent basis, boost the process and make it more efficient.</a:t>
            </a:r>
          </a:p>
          <a:p>
            <a:endParaRPr lang="en-US" sz="2400" dirty="0"/>
          </a:p>
          <a:p>
            <a:endParaRPr lang="en-US" dirty="0"/>
          </a:p>
        </p:txBody>
      </p:sp>
    </p:spTree>
    <p:extLst>
      <p:ext uri="{BB962C8B-B14F-4D97-AF65-F5344CB8AC3E}">
        <p14:creationId xmlns:p14="http://schemas.microsoft.com/office/powerpoint/2010/main" xmlns="" val="238736914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How to be creative?</a:t>
            </a:r>
            <a:endParaRPr lang="en-US" dirty="0"/>
          </a:p>
        </p:txBody>
      </p:sp>
      <p:sp>
        <p:nvSpPr>
          <p:cNvPr id="3" name="Content Placeholder 2"/>
          <p:cNvSpPr>
            <a:spLocks noGrp="1"/>
          </p:cNvSpPr>
          <p:nvPr>
            <p:ph idx="1"/>
          </p:nvPr>
        </p:nvSpPr>
        <p:spPr/>
        <p:txBody>
          <a:bodyPr/>
          <a:lstStyle/>
          <a:p>
            <a:r>
              <a:rPr lang="en-US" sz="2400" b="1" dirty="0"/>
              <a:t>Think freely, but focus on the major question you want answered, the product you want developed, or the area you want improved</a:t>
            </a:r>
            <a:r>
              <a:rPr lang="en-US" sz="2400" dirty="0"/>
              <a:t> </a:t>
            </a:r>
            <a:endParaRPr lang="en-US" sz="2400" dirty="0" smtClean="0"/>
          </a:p>
          <a:p>
            <a:r>
              <a:rPr lang="en-US" sz="2400" b="1" dirty="0"/>
              <a:t>Brainstorm.</a:t>
            </a:r>
            <a:endParaRPr lang="en-US" sz="2400" dirty="0"/>
          </a:p>
          <a:p>
            <a:r>
              <a:rPr lang="en-US" sz="2400" b="1" dirty="0"/>
              <a:t>Encourage and reward creative ideas of your team</a:t>
            </a:r>
            <a:r>
              <a:rPr lang="en-US" sz="2400" b="1" dirty="0" smtClean="0"/>
              <a:t>.</a:t>
            </a:r>
          </a:p>
          <a:p>
            <a:r>
              <a:rPr lang="en-US" sz="2400" b="1" dirty="0"/>
              <a:t>Share ideas and solicit feedback</a:t>
            </a:r>
            <a:r>
              <a:rPr lang="en-US" sz="2400" b="1" dirty="0" smtClean="0"/>
              <a:t>.</a:t>
            </a:r>
          </a:p>
          <a:p>
            <a:r>
              <a:rPr lang="en-US" sz="2400" b="1" dirty="0"/>
              <a:t>Evaluate your ideas.</a:t>
            </a:r>
            <a:endParaRPr lang="en-US" sz="2400" dirty="0"/>
          </a:p>
          <a:p>
            <a:endParaRPr lang="en-US" sz="2400" dirty="0"/>
          </a:p>
          <a:p>
            <a:endParaRPr lang="en-US" sz="2400" dirty="0"/>
          </a:p>
          <a:p>
            <a:endParaRPr lang="en-US" dirty="0"/>
          </a:p>
        </p:txBody>
      </p:sp>
    </p:spTree>
    <p:extLst>
      <p:ext uri="{BB962C8B-B14F-4D97-AF65-F5344CB8AC3E}">
        <p14:creationId xmlns:p14="http://schemas.microsoft.com/office/powerpoint/2010/main" xmlns="" val="199710357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Think freely</a:t>
            </a:r>
            <a:endParaRPr lang="en-US" dirty="0"/>
          </a:p>
        </p:txBody>
      </p:sp>
      <p:sp>
        <p:nvSpPr>
          <p:cNvPr id="3" name="Content Placeholder 2"/>
          <p:cNvSpPr>
            <a:spLocks noGrp="1"/>
          </p:cNvSpPr>
          <p:nvPr>
            <p:ph idx="1"/>
          </p:nvPr>
        </p:nvSpPr>
        <p:spPr/>
        <p:txBody>
          <a:bodyPr/>
          <a:lstStyle/>
          <a:p>
            <a:r>
              <a:rPr lang="en-US" sz="2400" b="1" dirty="0"/>
              <a:t>Think freely, but focus on the major question you want answered, the product you want developed, or the area you want improved</a:t>
            </a:r>
            <a:r>
              <a:rPr lang="en-US" sz="2400" dirty="0"/>
              <a:t> </a:t>
            </a:r>
            <a:endParaRPr lang="en-US" sz="2400" dirty="0" smtClean="0"/>
          </a:p>
          <a:p>
            <a:endParaRPr lang="en-US" sz="2400" dirty="0"/>
          </a:p>
          <a:p>
            <a:pPr lvl="1"/>
            <a:r>
              <a:rPr lang="en-US" sz="2000" dirty="0"/>
              <a:t>Free thinking is primary to creating more contemporary and profitable business practices. Likewise, a creative mind is expected to come up with innovative ideas; something not thought of before. However, the basic focus of the creative process should revolve around a problem and building a solution for it. </a:t>
            </a:r>
          </a:p>
        </p:txBody>
      </p:sp>
    </p:spTree>
    <p:extLst>
      <p:ext uri="{BB962C8B-B14F-4D97-AF65-F5344CB8AC3E}">
        <p14:creationId xmlns:p14="http://schemas.microsoft.com/office/powerpoint/2010/main" xmlns="" val="178621204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Agripreneurs</a:t>
            </a:r>
            <a:endParaRPr lang="en-US" dirty="0"/>
          </a:p>
        </p:txBody>
      </p:sp>
      <p:sp>
        <p:nvSpPr>
          <p:cNvPr id="3" name="Content Placeholder 2"/>
          <p:cNvSpPr>
            <a:spLocks noGrp="1"/>
          </p:cNvSpPr>
          <p:nvPr>
            <p:ph idx="1"/>
          </p:nvPr>
        </p:nvSpPr>
        <p:spPr>
          <a:xfrm>
            <a:off x="599751" y="1676400"/>
            <a:ext cx="8396516" cy="4114800"/>
          </a:xfrm>
        </p:spPr>
        <p:txBody>
          <a:bodyPr/>
          <a:lstStyle/>
          <a:p>
            <a:r>
              <a:rPr lang="en-US" sz="2400" dirty="0">
                <a:cs typeface="Times New Roman"/>
              </a:rPr>
              <a:t>All types of entrepreneurship have the common goal of making a profit </a:t>
            </a:r>
            <a:endParaRPr lang="en-US" sz="2400" dirty="0" smtClean="0">
              <a:cs typeface="Times New Roman"/>
            </a:endParaRPr>
          </a:p>
          <a:p>
            <a:endParaRPr lang="en-US" sz="2400" dirty="0" smtClean="0">
              <a:cs typeface="Times New Roman"/>
            </a:endParaRPr>
          </a:p>
          <a:p>
            <a:r>
              <a:rPr lang="en-US" sz="2400" dirty="0">
                <a:cs typeface="Times New Roman"/>
              </a:rPr>
              <a:t>Entrepreneurs may work alone and keep the profit of their ventures for themselves, or they may choose to become part of a farmer group where they invest in their production system as an individual but sell </a:t>
            </a:r>
            <a:r>
              <a:rPr lang="en-US" sz="2400" dirty="0" smtClean="0">
                <a:cs typeface="Times New Roman"/>
              </a:rPr>
              <a:t>collectively</a:t>
            </a:r>
          </a:p>
          <a:p>
            <a:pPr marL="0" indent="0">
              <a:buNone/>
            </a:pPr>
            <a:r>
              <a:rPr lang="en-US" sz="2400" dirty="0" smtClean="0">
                <a:cs typeface="Times New Roman"/>
              </a:rPr>
              <a:t> </a:t>
            </a:r>
          </a:p>
          <a:p>
            <a:r>
              <a:rPr lang="en-US" sz="2400" dirty="0">
                <a:cs typeface="Times New Roman"/>
              </a:rPr>
              <a:t>Over time, farmers tend to shift from working as individuals towards some form of cooperative or </a:t>
            </a:r>
            <a:r>
              <a:rPr lang="en-US" sz="2400" b="1" dirty="0">
                <a:cs typeface="Times New Roman"/>
              </a:rPr>
              <a:t>contractual marketing </a:t>
            </a:r>
            <a:r>
              <a:rPr lang="en-US" sz="2400" dirty="0">
                <a:cs typeface="Times New Roman"/>
              </a:rPr>
              <a:t>approach and, if successful, they go on to create medium to large-sized businesses </a:t>
            </a:r>
          </a:p>
        </p:txBody>
      </p:sp>
    </p:spTree>
    <p:extLst>
      <p:ext uri="{BB962C8B-B14F-4D97-AF65-F5344CB8AC3E}">
        <p14:creationId xmlns:p14="http://schemas.microsoft.com/office/powerpoint/2010/main" xmlns="" val="3398914341"/>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Brainstorm</a:t>
            </a:r>
            <a:endParaRPr lang="en-US" dirty="0"/>
          </a:p>
        </p:txBody>
      </p:sp>
      <p:sp>
        <p:nvSpPr>
          <p:cNvPr id="3" name="Content Placeholder 2"/>
          <p:cNvSpPr>
            <a:spLocks noGrp="1"/>
          </p:cNvSpPr>
          <p:nvPr>
            <p:ph idx="1"/>
          </p:nvPr>
        </p:nvSpPr>
        <p:spPr/>
        <p:txBody>
          <a:bodyPr/>
          <a:lstStyle/>
          <a:p>
            <a:r>
              <a:rPr lang="en-US" sz="2400" dirty="0"/>
              <a:t>Creative thinkers need to churn out every possible alternative they have in mind. In fact, the collection of ideas or brainstorming is so important that there should be regular brainstorming sessions. This helps in compiling every idea starting with the most absurd ones. One should know that a very weird idea could be made wonderful later on</a:t>
            </a:r>
            <a:r>
              <a:rPr lang="en-US" dirty="0"/>
              <a:t>.</a:t>
            </a:r>
          </a:p>
          <a:p>
            <a:endParaRPr lang="en-US" dirty="0"/>
          </a:p>
        </p:txBody>
      </p:sp>
    </p:spTree>
    <p:extLst>
      <p:ext uri="{BB962C8B-B14F-4D97-AF65-F5344CB8AC3E}">
        <p14:creationId xmlns:p14="http://schemas.microsoft.com/office/powerpoint/2010/main" xmlns="" val="2523520164"/>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Encourage and reward creative ideas of your team</a:t>
            </a:r>
            <a:endParaRPr lang="en-US" dirty="0"/>
          </a:p>
        </p:txBody>
      </p:sp>
      <p:sp>
        <p:nvSpPr>
          <p:cNvPr id="3" name="Content Placeholder 2"/>
          <p:cNvSpPr>
            <a:spLocks noGrp="1"/>
          </p:cNvSpPr>
          <p:nvPr>
            <p:ph idx="1"/>
          </p:nvPr>
        </p:nvSpPr>
        <p:spPr/>
        <p:txBody>
          <a:bodyPr/>
          <a:lstStyle/>
          <a:p>
            <a:r>
              <a:rPr lang="en-US" sz="2400" dirty="0"/>
              <a:t>The team can be the greatest asset an enterprise can have. Conscious efforts should be made to encourage the employees to think creatively. </a:t>
            </a:r>
            <a:endParaRPr lang="en-US" sz="2400" dirty="0" smtClean="0"/>
          </a:p>
          <a:p>
            <a:endParaRPr lang="en-US" sz="2400" dirty="0" smtClean="0"/>
          </a:p>
          <a:p>
            <a:r>
              <a:rPr lang="en-US" sz="2400" dirty="0" smtClean="0"/>
              <a:t>There </a:t>
            </a:r>
            <a:r>
              <a:rPr lang="en-US" sz="2400" dirty="0"/>
              <a:t>could be small trips arranged for employees to get inspiration and effectively engage in creative thinking. </a:t>
            </a:r>
            <a:endParaRPr lang="en-US" sz="2400" dirty="0" smtClean="0"/>
          </a:p>
          <a:p>
            <a:endParaRPr lang="en-US" sz="2400" dirty="0" smtClean="0"/>
          </a:p>
          <a:p>
            <a:r>
              <a:rPr lang="en-US" sz="2400" dirty="0" smtClean="0"/>
              <a:t>At </a:t>
            </a:r>
            <a:r>
              <a:rPr lang="en-US" sz="2400" dirty="0"/>
              <a:t>the end, there should be rewards for employees who help in increasing the company’s value. </a:t>
            </a:r>
          </a:p>
        </p:txBody>
      </p:sp>
    </p:spTree>
    <p:extLst>
      <p:ext uri="{BB962C8B-B14F-4D97-AF65-F5344CB8AC3E}">
        <p14:creationId xmlns:p14="http://schemas.microsoft.com/office/powerpoint/2010/main" xmlns="" val="3040046987"/>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292100"/>
            <a:ext cx="7772400" cy="1143000"/>
          </a:xfrm>
        </p:spPr>
        <p:txBody>
          <a:bodyPr/>
          <a:lstStyle/>
          <a:p>
            <a:r>
              <a:rPr lang="en-US" sz="4000" dirty="0" smtClean="0"/>
              <a:t>Share ideas and solicit feedback</a:t>
            </a:r>
            <a:endParaRPr lang="en-US" sz="4000" dirty="0"/>
          </a:p>
        </p:txBody>
      </p:sp>
      <p:sp>
        <p:nvSpPr>
          <p:cNvPr id="3" name="Content Placeholder 2"/>
          <p:cNvSpPr>
            <a:spLocks noGrp="1"/>
          </p:cNvSpPr>
          <p:nvPr>
            <p:ph idx="1"/>
          </p:nvPr>
        </p:nvSpPr>
        <p:spPr/>
        <p:txBody>
          <a:bodyPr/>
          <a:lstStyle/>
          <a:p>
            <a:r>
              <a:rPr lang="en-US" sz="2400" dirty="0"/>
              <a:t>We learn a lot from our experiences. Nevertheless, in entrepreneurial endeavors, it is better that an idea is refined and theoretically foolproof before it is taken to the step of execution. </a:t>
            </a:r>
            <a:endParaRPr lang="en-US" sz="2400" dirty="0" smtClean="0"/>
          </a:p>
          <a:p>
            <a:endParaRPr lang="en-US" sz="2400" dirty="0" smtClean="0"/>
          </a:p>
          <a:p>
            <a:r>
              <a:rPr lang="en-US" sz="2400" dirty="0" smtClean="0"/>
              <a:t>One </a:t>
            </a:r>
            <a:r>
              <a:rPr lang="en-US" sz="2400" dirty="0"/>
              <a:t>person could be ignoring some very important aspects of a problem, however, sharing ideas and soliciting feedback can give a multidimensional perspective.</a:t>
            </a:r>
          </a:p>
          <a:p>
            <a:endParaRPr lang="en-US" dirty="0"/>
          </a:p>
        </p:txBody>
      </p:sp>
    </p:spTree>
    <p:extLst>
      <p:ext uri="{BB962C8B-B14F-4D97-AF65-F5344CB8AC3E}">
        <p14:creationId xmlns:p14="http://schemas.microsoft.com/office/powerpoint/2010/main" xmlns="" val="2479171640"/>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0"/>
            <a:ext cx="7772400" cy="1143000"/>
          </a:xfrm>
        </p:spPr>
        <p:txBody>
          <a:bodyPr/>
          <a:lstStyle/>
          <a:p>
            <a:r>
              <a:rPr lang="en-US" dirty="0" smtClean="0"/>
              <a:t>Evaluate your ideas</a:t>
            </a:r>
            <a:endParaRPr lang="en-US" dirty="0"/>
          </a:p>
        </p:txBody>
      </p:sp>
      <p:sp>
        <p:nvSpPr>
          <p:cNvPr id="3" name="Content Placeholder 2"/>
          <p:cNvSpPr>
            <a:spLocks noGrp="1"/>
          </p:cNvSpPr>
          <p:nvPr>
            <p:ph idx="1"/>
          </p:nvPr>
        </p:nvSpPr>
        <p:spPr>
          <a:xfrm>
            <a:off x="1066800" y="1257300"/>
            <a:ext cx="7772400" cy="4533900"/>
          </a:xfrm>
        </p:spPr>
        <p:txBody>
          <a:bodyPr/>
          <a:lstStyle/>
          <a:p>
            <a:r>
              <a:rPr lang="en-US" sz="2400" dirty="0"/>
              <a:t>Princeton Creative Research has laid out a checklist for entrepreneurs to evaluate an idea. Some salient checkpoints are given below:</a:t>
            </a:r>
          </a:p>
          <a:p>
            <a:pPr lvl="1"/>
            <a:r>
              <a:rPr lang="en-US" sz="1800" dirty="0"/>
              <a:t>Do you think your idea has some realistic need and is beneficial toward that?</a:t>
            </a:r>
          </a:p>
          <a:p>
            <a:pPr lvl="1"/>
            <a:r>
              <a:rPr lang="en-US" sz="1800" dirty="0"/>
              <a:t>Can you pinpoint the issue your idea resolves?</a:t>
            </a:r>
          </a:p>
          <a:p>
            <a:pPr lvl="1"/>
            <a:r>
              <a:rPr lang="en-US" sz="1800" dirty="0"/>
              <a:t>What will be the expected short-term and long-term results and gains of implementation?</a:t>
            </a:r>
          </a:p>
          <a:p>
            <a:pPr lvl="1"/>
            <a:r>
              <a:rPr lang="en-US" sz="1800" dirty="0"/>
              <a:t>Do you know any limitations of the idea? Are there any risk factors involved?</a:t>
            </a:r>
          </a:p>
          <a:p>
            <a:pPr lvl="1"/>
            <a:r>
              <a:rPr lang="en-US" sz="1800" dirty="0"/>
              <a:t>Is the implementation simple or complicated?</a:t>
            </a:r>
          </a:p>
          <a:p>
            <a:pPr lvl="1"/>
            <a:r>
              <a:rPr lang="en-US" sz="1800" dirty="0"/>
              <a:t>Do you think the market can accept your idea? Do you know who your potential customer would be?</a:t>
            </a:r>
          </a:p>
          <a:p>
            <a:pPr lvl="1"/>
            <a:r>
              <a:rPr lang="en-US" sz="1800" dirty="0"/>
              <a:t>Is there a need of your product or service? Alternatively, will it have to be created by marketing and promotion?</a:t>
            </a:r>
          </a:p>
          <a:p>
            <a:endParaRPr lang="en-US" dirty="0"/>
          </a:p>
        </p:txBody>
      </p:sp>
    </p:spTree>
    <p:extLst>
      <p:ext uri="{BB962C8B-B14F-4D97-AF65-F5344CB8AC3E}">
        <p14:creationId xmlns:p14="http://schemas.microsoft.com/office/powerpoint/2010/main" xmlns="" val="4294220352"/>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Communication</a:t>
            </a:r>
            <a:endParaRPr lang="en-US" dirty="0"/>
          </a:p>
        </p:txBody>
      </p:sp>
      <p:sp>
        <p:nvSpPr>
          <p:cNvPr id="3" name="Content Placeholder 2"/>
          <p:cNvSpPr>
            <a:spLocks noGrp="1"/>
          </p:cNvSpPr>
          <p:nvPr>
            <p:ph idx="1"/>
          </p:nvPr>
        </p:nvSpPr>
        <p:spPr/>
        <p:txBody>
          <a:bodyPr/>
          <a:lstStyle/>
          <a:p>
            <a:r>
              <a:rPr lang="en-US" sz="2400" dirty="0"/>
              <a:t>Communication is one of the most frequent activities we engage in on a day-to-day basis. It has been suggested that 75% of our waking time is spent communicating. </a:t>
            </a:r>
            <a:endParaRPr lang="en-US" sz="2400" dirty="0" smtClean="0"/>
          </a:p>
          <a:p>
            <a:r>
              <a:rPr lang="en-US" sz="2400" dirty="0"/>
              <a:t>Communication encompasses speaking, listening, oral presentations, </a:t>
            </a:r>
            <a:r>
              <a:rPr lang="en-US" sz="2400" dirty="0" smtClean="0"/>
              <a:t>working together </a:t>
            </a:r>
            <a:r>
              <a:rPr lang="en-US" sz="2400" dirty="0"/>
              <a:t>as a team and dealing with conflict. </a:t>
            </a:r>
          </a:p>
          <a:p>
            <a:endParaRPr lang="en-US" sz="2400" dirty="0"/>
          </a:p>
        </p:txBody>
      </p:sp>
    </p:spTree>
    <p:extLst>
      <p:ext uri="{BB962C8B-B14F-4D97-AF65-F5344CB8AC3E}">
        <p14:creationId xmlns:p14="http://schemas.microsoft.com/office/powerpoint/2010/main" xmlns="" val="3368121663"/>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Communication – Listening Skills</a:t>
            </a:r>
            <a:endParaRPr lang="en-US" dirty="0"/>
          </a:p>
        </p:txBody>
      </p:sp>
      <p:sp>
        <p:nvSpPr>
          <p:cNvPr id="3" name="Content Placeholder 2"/>
          <p:cNvSpPr>
            <a:spLocks noGrp="1"/>
          </p:cNvSpPr>
          <p:nvPr>
            <p:ph idx="1"/>
          </p:nvPr>
        </p:nvSpPr>
        <p:spPr/>
        <p:txBody>
          <a:bodyPr/>
          <a:lstStyle/>
          <a:p>
            <a:r>
              <a:rPr lang="en-US" dirty="0" smtClean="0"/>
              <a:t>Distribute the Handout No. 1 – Listening skills</a:t>
            </a:r>
          </a:p>
          <a:p>
            <a:r>
              <a:rPr lang="en-US" dirty="0" smtClean="0"/>
              <a:t>Evaluate the results and discuss them</a:t>
            </a:r>
          </a:p>
          <a:p>
            <a:r>
              <a:rPr lang="en-US" dirty="0" smtClean="0"/>
              <a:t>How a good listener can be a successful entrepreneur too?</a:t>
            </a:r>
            <a:endParaRPr lang="en-US" dirty="0"/>
          </a:p>
        </p:txBody>
      </p:sp>
    </p:spTree>
    <p:extLst>
      <p:ext uri="{BB962C8B-B14F-4D97-AF65-F5344CB8AC3E}">
        <p14:creationId xmlns:p14="http://schemas.microsoft.com/office/powerpoint/2010/main" xmlns="" val="2330175968"/>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Exercise – Try not to listen</a:t>
            </a:r>
            <a:endParaRPr lang="en-US" dirty="0"/>
          </a:p>
        </p:txBody>
      </p:sp>
      <p:sp>
        <p:nvSpPr>
          <p:cNvPr id="3" name="Content Placeholder 2"/>
          <p:cNvSpPr>
            <a:spLocks noGrp="1"/>
          </p:cNvSpPr>
          <p:nvPr>
            <p:ph idx="1"/>
          </p:nvPr>
        </p:nvSpPr>
        <p:spPr/>
        <p:txBody>
          <a:bodyPr/>
          <a:lstStyle/>
          <a:p>
            <a:r>
              <a:rPr lang="en-US" sz="2400" dirty="0"/>
              <a:t>Ask the trainees to find a partner to work with.  Each person will take it in turns to talk for 2 minutes, about any subject they like, whilst the other person makes it clear that they are not listening.  </a:t>
            </a:r>
            <a:endParaRPr lang="en-US" sz="2400" dirty="0" smtClean="0"/>
          </a:p>
          <a:p>
            <a:endParaRPr lang="en-US" sz="2400" dirty="0"/>
          </a:p>
          <a:p>
            <a:r>
              <a:rPr lang="en-US" sz="2400" dirty="0" smtClean="0"/>
              <a:t>Call </a:t>
            </a:r>
            <a:r>
              <a:rPr lang="en-US" sz="2400" dirty="0"/>
              <a:t>them A and B, so A talks for 2 minutes and B demonstrates not listening and cannot say anything.  </a:t>
            </a:r>
            <a:endParaRPr lang="en-US" sz="2400" dirty="0" smtClean="0"/>
          </a:p>
          <a:p>
            <a:endParaRPr lang="en-US" sz="2400" dirty="0"/>
          </a:p>
          <a:p>
            <a:r>
              <a:rPr lang="en-US" sz="2400" dirty="0" smtClean="0"/>
              <a:t>They </a:t>
            </a:r>
            <a:r>
              <a:rPr lang="en-US" sz="2400" dirty="0"/>
              <a:t>then swap around and it is B’s turn</a:t>
            </a:r>
            <a:r>
              <a:rPr lang="en-US" sz="2400" dirty="0" smtClean="0"/>
              <a:t>.</a:t>
            </a:r>
          </a:p>
          <a:p>
            <a:endParaRPr lang="en-US" sz="2400" dirty="0"/>
          </a:p>
          <a:p>
            <a:r>
              <a:rPr lang="en-US" sz="2400" dirty="0"/>
              <a:t>Then ask what </a:t>
            </a:r>
            <a:r>
              <a:rPr lang="en-US" sz="2400" dirty="0" err="1"/>
              <a:t>behaviours</a:t>
            </a:r>
            <a:r>
              <a:rPr lang="en-US" sz="2400" dirty="0"/>
              <a:t> they observed in the person who was not listening to them.</a:t>
            </a:r>
          </a:p>
          <a:p>
            <a:endParaRPr lang="en-US" sz="2400" dirty="0" smtClean="0"/>
          </a:p>
          <a:p>
            <a:endParaRPr lang="en-US" sz="2000" dirty="0"/>
          </a:p>
          <a:p>
            <a:endParaRPr lang="en-US" dirty="0"/>
          </a:p>
        </p:txBody>
      </p:sp>
    </p:spTree>
    <p:extLst>
      <p:ext uri="{BB962C8B-B14F-4D97-AF65-F5344CB8AC3E}">
        <p14:creationId xmlns:p14="http://schemas.microsoft.com/office/powerpoint/2010/main" xmlns="" val="4284558902"/>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Non Verbal Communication</a:t>
            </a:r>
            <a:endParaRPr lang="en-US" dirty="0"/>
          </a:p>
        </p:txBody>
      </p:sp>
      <p:sp>
        <p:nvSpPr>
          <p:cNvPr id="3" name="Content Placeholder 2"/>
          <p:cNvSpPr>
            <a:spLocks noGrp="1"/>
          </p:cNvSpPr>
          <p:nvPr>
            <p:ph idx="1"/>
          </p:nvPr>
        </p:nvSpPr>
        <p:spPr>
          <a:xfrm>
            <a:off x="838200" y="1447800"/>
            <a:ext cx="8305800" cy="4343400"/>
          </a:xfrm>
        </p:spPr>
        <p:txBody>
          <a:bodyPr/>
          <a:lstStyle/>
          <a:p>
            <a:r>
              <a:rPr lang="en-US" sz="2000" dirty="0"/>
              <a:t>This exercise is designed to increase awareness of expressed feelings in a non-verbal </a:t>
            </a:r>
            <a:r>
              <a:rPr lang="en-US" sz="2000" dirty="0" smtClean="0"/>
              <a:t>way.</a:t>
            </a:r>
          </a:p>
          <a:p>
            <a:r>
              <a:rPr lang="en-US" sz="2000" dirty="0" smtClean="0"/>
              <a:t>Divide </a:t>
            </a:r>
            <a:r>
              <a:rPr lang="en-US" sz="2000" dirty="0"/>
              <a:t>into groups of three.  Read each situation described and list the possible feelings that may have been behind the nonverbal expression.  Compare your answers with the others in your group.</a:t>
            </a:r>
          </a:p>
          <a:p>
            <a:endParaRPr lang="en-US" sz="2000" dirty="0"/>
          </a:p>
          <a:p>
            <a:pPr lvl="1"/>
            <a:r>
              <a:rPr lang="en-US" sz="1800" dirty="0"/>
              <a:t>The radio is playing in the background while two </a:t>
            </a:r>
            <a:r>
              <a:rPr lang="en-US" sz="1800" dirty="0" err="1"/>
              <a:t>flatmates</a:t>
            </a:r>
            <a:r>
              <a:rPr lang="en-US" sz="1800" dirty="0"/>
              <a:t> are studying.  One of them gives a big sigh, gathers her books and goes to her room.  What might she be feeling</a:t>
            </a:r>
            <a:r>
              <a:rPr lang="en-US" sz="1800" dirty="0" smtClean="0"/>
              <a:t>?</a:t>
            </a:r>
          </a:p>
          <a:p>
            <a:pPr lvl="1"/>
            <a:endParaRPr lang="en-US" sz="1800" dirty="0" smtClean="0"/>
          </a:p>
          <a:p>
            <a:pPr lvl="1"/>
            <a:r>
              <a:rPr lang="en-US" sz="1800" dirty="0" smtClean="0"/>
              <a:t>The </a:t>
            </a:r>
            <a:r>
              <a:rPr lang="en-US" sz="1800" dirty="0"/>
              <a:t>tutorial group is having a lively discussion when one member, without expression, suddenly changes the subject.  What might he be feeling</a:t>
            </a:r>
            <a:r>
              <a:rPr lang="en-US" sz="1800" dirty="0" smtClean="0"/>
              <a:t>?</a:t>
            </a:r>
          </a:p>
          <a:p>
            <a:pPr lvl="1"/>
            <a:endParaRPr lang="en-US" sz="1800" dirty="0"/>
          </a:p>
          <a:p>
            <a:pPr lvl="1"/>
            <a:r>
              <a:rPr lang="en-US" sz="1800" dirty="0"/>
              <a:t>Some friends are chatting.  As the chat continues, one friend starts tapping her feet, drumming her fingers and shifting in her seat.  What might she be feeling</a:t>
            </a:r>
            <a:r>
              <a:rPr lang="en-US" sz="1600" dirty="0" smtClean="0"/>
              <a:t>?</a:t>
            </a:r>
            <a:endParaRPr lang="en-US" sz="1600" dirty="0"/>
          </a:p>
        </p:txBody>
      </p:sp>
    </p:spTree>
    <p:extLst>
      <p:ext uri="{BB962C8B-B14F-4D97-AF65-F5344CB8AC3E}">
        <p14:creationId xmlns:p14="http://schemas.microsoft.com/office/powerpoint/2010/main" xmlns="" val="2418792598"/>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Listening Questionnaire</a:t>
            </a:r>
            <a:endParaRPr lang="en-US" dirty="0"/>
          </a:p>
        </p:txBody>
      </p:sp>
      <p:sp>
        <p:nvSpPr>
          <p:cNvPr id="3" name="Content Placeholder 2"/>
          <p:cNvSpPr>
            <a:spLocks noGrp="1"/>
          </p:cNvSpPr>
          <p:nvPr>
            <p:ph idx="1"/>
          </p:nvPr>
        </p:nvSpPr>
        <p:spPr/>
        <p:txBody>
          <a:bodyPr/>
          <a:lstStyle/>
          <a:p>
            <a:r>
              <a:rPr lang="en-US" dirty="0" smtClean="0"/>
              <a:t>Distribute the Handout No 2 – Listening Questionnaire</a:t>
            </a:r>
          </a:p>
          <a:p>
            <a:endParaRPr lang="en-US" dirty="0" smtClean="0"/>
          </a:p>
          <a:p>
            <a:r>
              <a:rPr lang="en-US" dirty="0" smtClean="0"/>
              <a:t>Evaluate and interpret the results</a:t>
            </a:r>
            <a:endParaRPr lang="en-US" dirty="0"/>
          </a:p>
        </p:txBody>
      </p:sp>
    </p:spTree>
    <p:extLst>
      <p:ext uri="{BB962C8B-B14F-4D97-AF65-F5344CB8AC3E}">
        <p14:creationId xmlns:p14="http://schemas.microsoft.com/office/powerpoint/2010/main" xmlns="" val="2924832286"/>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Exercise – One and two way communication</a:t>
            </a:r>
            <a:endParaRPr lang="en-US" dirty="0"/>
          </a:p>
        </p:txBody>
      </p:sp>
      <p:sp>
        <p:nvSpPr>
          <p:cNvPr id="3" name="Content Placeholder 2"/>
          <p:cNvSpPr>
            <a:spLocks noGrp="1"/>
          </p:cNvSpPr>
          <p:nvPr>
            <p:ph idx="1"/>
          </p:nvPr>
        </p:nvSpPr>
        <p:spPr/>
        <p:txBody>
          <a:bodyPr/>
          <a:lstStyle/>
          <a:p>
            <a:r>
              <a:rPr lang="en-US" sz="2400" dirty="0"/>
              <a:t>Trainees divide into pairs, sitting back to back.  One person will be the sender, the other the receiver.  Each sender gets a copy of a diagram similar to the one below. </a:t>
            </a:r>
            <a:endParaRPr lang="en-US" sz="2400" dirty="0" smtClean="0"/>
          </a:p>
          <a:p>
            <a:pPr marL="0" indent="0">
              <a:buNone/>
            </a:pPr>
            <a:r>
              <a:rPr lang="en-US" sz="2400" dirty="0" smtClean="0"/>
              <a:t> </a:t>
            </a:r>
          </a:p>
          <a:p>
            <a:r>
              <a:rPr lang="en-US" sz="2400" dirty="0" smtClean="0"/>
              <a:t>The </a:t>
            </a:r>
            <a:r>
              <a:rPr lang="en-US" sz="2400" dirty="0"/>
              <a:t>sender describes it to the receiver who must draw it as accurately as possible.  The receiver may not ask questions or look at the diagram.  The sender may not answer any questions or give any reactions</a:t>
            </a:r>
            <a:r>
              <a:rPr lang="en-US" sz="2800" dirty="0"/>
              <a:t>. </a:t>
            </a:r>
          </a:p>
        </p:txBody>
      </p:sp>
    </p:spTree>
    <p:extLst>
      <p:ext uri="{BB962C8B-B14F-4D97-AF65-F5344CB8AC3E}">
        <p14:creationId xmlns:p14="http://schemas.microsoft.com/office/powerpoint/2010/main" xmlns="" val="276336072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Agripreneurship</a:t>
            </a:r>
            <a:r>
              <a:rPr lang="en-US" dirty="0" smtClean="0"/>
              <a:t> Concepts</a:t>
            </a:r>
            <a:endParaRPr lang="en-US" dirty="0"/>
          </a:p>
        </p:txBody>
      </p:sp>
      <p:sp>
        <p:nvSpPr>
          <p:cNvPr id="4" name="Text Box 1"/>
          <p:cNvSpPr txBox="1"/>
          <p:nvPr/>
        </p:nvSpPr>
        <p:spPr>
          <a:xfrm>
            <a:off x="1066799" y="1905244"/>
            <a:ext cx="7772401" cy="4586702"/>
          </a:xfrm>
          <a:prstGeom prst="rect">
            <a:avLst/>
          </a:prstGeom>
          <a:ln/>
          <a:extLst>
            <a:ext uri="{C572A759-6A51-4108-AA02-DFA0A04FC94B}">
              <ma14:wrappingTextBoxFlag xmlns:ma14="http://schemas.microsoft.com/office/mac/drawingml/2011/main" xmlns=""/>
            </a:ext>
          </a:extLst>
        </p:spPr>
        <p:style>
          <a:lnRef idx="3">
            <a:schemeClr val="lt1"/>
          </a:lnRef>
          <a:fillRef idx="1">
            <a:schemeClr val="accent3"/>
          </a:fillRef>
          <a:effectRef idx="1">
            <a:schemeClr val="accent3"/>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just">
              <a:spcBef>
                <a:spcPts val="0"/>
              </a:spcBef>
              <a:spcAft>
                <a:spcPts val="0"/>
              </a:spcAft>
            </a:pPr>
            <a:r>
              <a:rPr lang="en-US" sz="2300" b="1" dirty="0" err="1">
                <a:solidFill>
                  <a:schemeClr val="bg2">
                    <a:lumMod val="90000"/>
                    <a:lumOff val="10000"/>
                  </a:schemeClr>
                </a:solidFill>
                <a:effectLst/>
                <a:ea typeface="ＭＳ 明朝"/>
                <a:cs typeface="Times New Roman"/>
              </a:rPr>
              <a:t>Agripreneurship</a:t>
            </a:r>
            <a:r>
              <a:rPr lang="en-US" sz="2300" b="1" dirty="0">
                <a:solidFill>
                  <a:schemeClr val="bg2">
                    <a:lumMod val="90000"/>
                    <a:lumOff val="10000"/>
                  </a:schemeClr>
                </a:solidFill>
                <a:effectLst/>
                <a:ea typeface="ＭＳ 明朝"/>
                <a:cs typeface="Times New Roman"/>
              </a:rPr>
              <a:t>: </a:t>
            </a:r>
            <a:r>
              <a:rPr lang="en-US" sz="2300" dirty="0">
                <a:solidFill>
                  <a:schemeClr val="bg2">
                    <a:lumMod val="90000"/>
                    <a:lumOff val="10000"/>
                  </a:schemeClr>
                </a:solidFill>
                <a:effectLst/>
                <a:ea typeface="ＭＳ 明朝"/>
                <a:cs typeface="Times New Roman"/>
              </a:rPr>
              <a:t>Entrepreneurship that relates to the marketing and production of various agricultural products, as well as agricultural inputs. </a:t>
            </a:r>
          </a:p>
          <a:p>
            <a:pPr marL="0" marR="0" algn="just">
              <a:spcBef>
                <a:spcPts val="0"/>
              </a:spcBef>
              <a:spcAft>
                <a:spcPts val="0"/>
              </a:spcAft>
            </a:pPr>
            <a:r>
              <a:rPr lang="en-US" sz="2300" b="1" dirty="0">
                <a:solidFill>
                  <a:schemeClr val="bg2">
                    <a:lumMod val="90000"/>
                    <a:lumOff val="10000"/>
                  </a:schemeClr>
                </a:solidFill>
                <a:effectLst/>
                <a:ea typeface="ＭＳ 明朝"/>
                <a:cs typeface="Times New Roman"/>
              </a:rPr>
              <a:t> </a:t>
            </a:r>
          </a:p>
          <a:p>
            <a:pPr marL="0" marR="0" algn="just">
              <a:spcBef>
                <a:spcPts val="0"/>
              </a:spcBef>
              <a:spcAft>
                <a:spcPts val="0"/>
              </a:spcAft>
            </a:pPr>
            <a:r>
              <a:rPr lang="en-US" sz="2300" b="1" dirty="0">
                <a:solidFill>
                  <a:schemeClr val="bg2">
                    <a:lumMod val="90000"/>
                    <a:lumOff val="10000"/>
                  </a:schemeClr>
                </a:solidFill>
                <a:effectLst/>
                <a:ea typeface="ＭＳ 明朝"/>
                <a:cs typeface="Times New Roman"/>
              </a:rPr>
              <a:t>Agricultural inputs: </a:t>
            </a:r>
            <a:r>
              <a:rPr lang="en-US" sz="2300" dirty="0">
                <a:solidFill>
                  <a:schemeClr val="bg2">
                    <a:lumMod val="90000"/>
                    <a:lumOff val="10000"/>
                  </a:schemeClr>
                </a:solidFill>
                <a:effectLst/>
                <a:ea typeface="ＭＳ 明朝"/>
                <a:cs typeface="Times New Roman"/>
              </a:rPr>
              <a:t>Products or resources that farmers use in farm production, e.g. seed, </a:t>
            </a:r>
            <a:r>
              <a:rPr lang="en-US" sz="2300" dirty="0" smtClean="0">
                <a:solidFill>
                  <a:schemeClr val="bg2">
                    <a:lumMod val="90000"/>
                    <a:lumOff val="10000"/>
                  </a:schemeClr>
                </a:solidFill>
                <a:effectLst/>
                <a:ea typeface="ＭＳ 明朝"/>
                <a:cs typeface="Times New Roman"/>
              </a:rPr>
              <a:t>fertilizers </a:t>
            </a:r>
            <a:r>
              <a:rPr lang="en-US" sz="2300" dirty="0">
                <a:solidFill>
                  <a:schemeClr val="bg2">
                    <a:lumMod val="90000"/>
                    <a:lumOff val="10000"/>
                  </a:schemeClr>
                </a:solidFill>
                <a:effectLst/>
                <a:ea typeface="ＭＳ 明朝"/>
                <a:cs typeface="Times New Roman"/>
              </a:rPr>
              <a:t>and agro- chemicals. </a:t>
            </a:r>
          </a:p>
          <a:p>
            <a:pPr marL="0" marR="0" algn="just">
              <a:spcBef>
                <a:spcPts val="0"/>
              </a:spcBef>
              <a:spcAft>
                <a:spcPts val="0"/>
              </a:spcAft>
            </a:pPr>
            <a:r>
              <a:rPr lang="en-US" sz="2300" b="1" dirty="0">
                <a:solidFill>
                  <a:schemeClr val="bg2">
                    <a:lumMod val="90000"/>
                    <a:lumOff val="10000"/>
                  </a:schemeClr>
                </a:solidFill>
                <a:effectLst/>
                <a:ea typeface="ＭＳ 明朝"/>
                <a:cs typeface="Times New Roman"/>
              </a:rPr>
              <a:t> </a:t>
            </a:r>
          </a:p>
          <a:p>
            <a:pPr marL="0" marR="0" algn="just">
              <a:spcBef>
                <a:spcPts val="0"/>
              </a:spcBef>
              <a:spcAft>
                <a:spcPts val="0"/>
              </a:spcAft>
            </a:pPr>
            <a:r>
              <a:rPr lang="en-US" sz="2300" b="1" dirty="0">
                <a:solidFill>
                  <a:schemeClr val="bg2">
                    <a:lumMod val="90000"/>
                    <a:lumOff val="10000"/>
                  </a:schemeClr>
                </a:solidFill>
                <a:effectLst/>
                <a:ea typeface="ＭＳ 明朝"/>
                <a:cs typeface="Times New Roman"/>
              </a:rPr>
              <a:t>Contractual marketing: </a:t>
            </a:r>
            <a:r>
              <a:rPr lang="en-US" sz="2300" dirty="0">
                <a:solidFill>
                  <a:schemeClr val="bg2">
                    <a:lumMod val="90000"/>
                    <a:lumOff val="10000"/>
                  </a:schemeClr>
                </a:solidFill>
                <a:effectLst/>
                <a:ea typeface="ＭＳ 明朝"/>
                <a:cs typeface="Times New Roman"/>
              </a:rPr>
              <a:t>A marketing approach in which companies at different levels of the value chain (e.g. production and distribution) work together to achieve greater financial advantages than they would have on their own.</a:t>
            </a:r>
          </a:p>
        </p:txBody>
      </p:sp>
    </p:spTree>
    <p:extLst>
      <p:ext uri="{BB962C8B-B14F-4D97-AF65-F5344CB8AC3E}">
        <p14:creationId xmlns:p14="http://schemas.microsoft.com/office/powerpoint/2010/main" xmlns="" val="4279532882"/>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Exercise – One and two way communication</a:t>
            </a:r>
          </a:p>
        </p:txBody>
      </p:sp>
      <p:sp>
        <p:nvSpPr>
          <p:cNvPr id="3" name="Content Placeholder 2"/>
          <p:cNvSpPr>
            <a:spLocks noGrp="1"/>
          </p:cNvSpPr>
          <p:nvPr>
            <p:ph idx="1"/>
          </p:nvPr>
        </p:nvSpPr>
        <p:spPr/>
        <p:txBody>
          <a:bodyPr/>
          <a:lstStyle/>
          <a:p>
            <a:r>
              <a:rPr lang="en-US" sz="2400" dirty="0"/>
              <a:t>After a fixed time (approx. 5 minutes) allow receivers to see diagrams and have pairs discuss how the messages could have been improved to enhance the drawings.  </a:t>
            </a:r>
            <a:endParaRPr lang="en-US" sz="2400" dirty="0" smtClean="0"/>
          </a:p>
          <a:p>
            <a:endParaRPr lang="en-US" sz="2400" dirty="0"/>
          </a:p>
          <a:p>
            <a:r>
              <a:rPr lang="en-US" sz="2400" dirty="0" smtClean="0"/>
              <a:t>As </a:t>
            </a:r>
            <a:r>
              <a:rPr lang="en-US" sz="2400" dirty="0"/>
              <a:t>a larger group compare strategies for improving the sending of messages (usually things like giving an overview, clear steps, etc.).  If time permits do the exercise again, this time allowing two-way communication.</a:t>
            </a:r>
          </a:p>
          <a:p>
            <a:endParaRPr lang="en-US" dirty="0"/>
          </a:p>
        </p:txBody>
      </p:sp>
    </p:spTree>
    <p:extLst>
      <p:ext uri="{BB962C8B-B14F-4D97-AF65-F5344CB8AC3E}">
        <p14:creationId xmlns:p14="http://schemas.microsoft.com/office/powerpoint/2010/main" xmlns="" val="631576903"/>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Exercise – One and two way communication</a:t>
            </a:r>
          </a:p>
        </p:txBody>
      </p:sp>
      <p:pic>
        <p:nvPicPr>
          <p:cNvPr id="4" name="Picture 3"/>
          <p:cNvPicPr>
            <a:picLocks noChangeAspect="1"/>
          </p:cNvPicPr>
          <p:nvPr/>
        </p:nvPicPr>
        <p:blipFill>
          <a:blip r:embed="rId2"/>
          <a:stretch>
            <a:fillRect/>
          </a:stretch>
        </p:blipFill>
        <p:spPr>
          <a:xfrm>
            <a:off x="3259644" y="6045200"/>
            <a:ext cx="2599267" cy="812800"/>
          </a:xfrm>
          <a:prstGeom prst="rect">
            <a:avLst/>
          </a:prstGeom>
          <a:solidFill>
            <a:srgbClr val="FFFFFF">
              <a:shade val="85000"/>
            </a:srgbClr>
          </a:solidFill>
          <a:ln w="190500" cap="rnd">
            <a:solidFill>
              <a:srgbClr val="FCAB40"/>
            </a:solidFill>
          </a:ln>
          <a:effectLst>
            <a:outerShdw blurRad="50000" algn="tl" rotWithShape="0">
              <a:srgbClr val="FFFF00">
                <a:alpha val="41000"/>
              </a:srgbClr>
            </a:outerShdw>
          </a:effectLst>
          <a:scene3d>
            <a:camera prst="orthographicFront"/>
            <a:lightRig rig="twoPt" dir="t">
              <a:rot lat="0" lon="0" rev="7800000"/>
            </a:lightRig>
          </a:scene3d>
          <a:sp3d contourW="6350">
            <a:bevelT w="50800" h="16510"/>
            <a:contourClr>
              <a:srgbClr val="C0C0C0"/>
            </a:contourClr>
          </a:sp3d>
        </p:spPr>
      </p:pic>
      <p:sp>
        <p:nvSpPr>
          <p:cNvPr id="5" name="Oval 4"/>
          <p:cNvSpPr>
            <a:spLocks noChangeArrowheads="1"/>
          </p:cNvSpPr>
          <p:nvPr/>
        </p:nvSpPr>
        <p:spPr bwMode="auto">
          <a:xfrm>
            <a:off x="2929440" y="1481672"/>
            <a:ext cx="914400" cy="914400"/>
          </a:xfrm>
          <a:prstGeom prst="ellipse">
            <a:avLst/>
          </a:prstGeom>
          <a:solidFill>
            <a:srgbClr val="DC38EB"/>
          </a:solidFill>
          <a:ln>
            <a:headEnd/>
            <a:tailEnd/>
          </a:ln>
        </p:spPr>
        <p:style>
          <a:lnRef idx="0">
            <a:schemeClr val="accent2"/>
          </a:lnRef>
          <a:fillRef idx="3">
            <a:schemeClr val="accent2"/>
          </a:fillRef>
          <a:effectRef idx="3">
            <a:schemeClr val="accent2"/>
          </a:effectRef>
          <a:fontRef idx="minor">
            <a:schemeClr val="lt1"/>
          </a:fontRef>
        </p:style>
        <p:txBody>
          <a:bodyPr rot="0" vert="horz" wrap="square" lIns="91440" tIns="45720" rIns="91440" bIns="45720" anchor="t" anchorCtr="0" upright="1">
            <a:noAutofit/>
          </a:bodyPr>
          <a:lstStyle/>
          <a:p>
            <a:endParaRPr lang="en-US"/>
          </a:p>
        </p:txBody>
      </p:sp>
      <p:sp>
        <p:nvSpPr>
          <p:cNvPr id="6" name="AutoShape 13"/>
          <p:cNvSpPr>
            <a:spLocks noChangeArrowheads="1"/>
          </p:cNvSpPr>
          <p:nvPr/>
        </p:nvSpPr>
        <p:spPr bwMode="auto">
          <a:xfrm>
            <a:off x="2590780" y="2459571"/>
            <a:ext cx="1485900" cy="1143000"/>
          </a:xfrm>
          <a:prstGeom prst="triangle">
            <a:avLst>
              <a:gd name="adj" fmla="val 50000"/>
            </a:avLst>
          </a:prstGeom>
          <a:solidFill>
            <a:srgbClr val="9B71F9"/>
          </a:solidFill>
          <a:ln>
            <a:headEnd/>
            <a:tailEnd/>
          </a:ln>
        </p:spPr>
        <p:style>
          <a:lnRef idx="0">
            <a:schemeClr val="accent2"/>
          </a:lnRef>
          <a:fillRef idx="3">
            <a:schemeClr val="accent2"/>
          </a:fillRef>
          <a:effectRef idx="3">
            <a:schemeClr val="accent2"/>
          </a:effectRef>
          <a:fontRef idx="minor">
            <a:schemeClr val="lt1"/>
          </a:fontRef>
        </p:style>
        <p:txBody>
          <a:bodyPr rot="0" vert="horz" wrap="square" lIns="91440" tIns="45720" rIns="91440" bIns="45720" anchor="t" anchorCtr="0" upright="1">
            <a:noAutofit/>
          </a:bodyPr>
          <a:lstStyle/>
          <a:p>
            <a:endParaRPr lang="en-US"/>
          </a:p>
        </p:txBody>
      </p:sp>
      <p:sp>
        <p:nvSpPr>
          <p:cNvPr id="7" name="Rectangle 6"/>
          <p:cNvSpPr>
            <a:spLocks noChangeArrowheads="1"/>
          </p:cNvSpPr>
          <p:nvPr/>
        </p:nvSpPr>
        <p:spPr bwMode="auto">
          <a:xfrm>
            <a:off x="4042814" y="3602571"/>
            <a:ext cx="1087961" cy="1020229"/>
          </a:xfrm>
          <a:prstGeom prst="rect">
            <a:avLst/>
          </a:prstGeom>
          <a:ln>
            <a:headEnd/>
            <a:tailEnd/>
          </a:ln>
        </p:spPr>
        <p:style>
          <a:lnRef idx="0">
            <a:schemeClr val="accent1"/>
          </a:lnRef>
          <a:fillRef idx="3">
            <a:schemeClr val="accent1"/>
          </a:fillRef>
          <a:effectRef idx="3">
            <a:schemeClr val="accent1"/>
          </a:effectRef>
          <a:fontRef idx="minor">
            <a:schemeClr val="lt1"/>
          </a:fontRef>
        </p:style>
        <p:txBody>
          <a:bodyPr rot="0" vert="horz" wrap="square" lIns="91440" tIns="45720" rIns="91440" bIns="45720" anchor="t" anchorCtr="0" upright="1">
            <a:noAutofit/>
          </a:bodyPr>
          <a:lstStyle/>
          <a:p>
            <a:endParaRPr lang="en-US"/>
          </a:p>
        </p:txBody>
      </p:sp>
      <p:sp>
        <p:nvSpPr>
          <p:cNvPr id="8" name="AutoShape 10"/>
          <p:cNvSpPr>
            <a:spLocks noChangeArrowheads="1"/>
          </p:cNvSpPr>
          <p:nvPr/>
        </p:nvSpPr>
        <p:spPr bwMode="auto">
          <a:xfrm>
            <a:off x="3890417" y="4639741"/>
            <a:ext cx="1358895" cy="1236129"/>
          </a:xfrm>
          <a:prstGeom prst="diamond">
            <a:avLst/>
          </a:prstGeom>
          <a:solidFill>
            <a:srgbClr val="FF6600"/>
          </a:solidFill>
          <a:ln>
            <a:headEnd/>
            <a:tailEnd/>
          </a:ln>
        </p:spPr>
        <p:style>
          <a:lnRef idx="0">
            <a:schemeClr val="accent2"/>
          </a:lnRef>
          <a:fillRef idx="3">
            <a:schemeClr val="accent2"/>
          </a:fillRef>
          <a:effectRef idx="3">
            <a:schemeClr val="accent2"/>
          </a:effectRef>
          <a:fontRef idx="minor">
            <a:schemeClr val="lt1"/>
          </a:fontRef>
        </p:style>
        <p:txBody>
          <a:bodyPr rot="0" vert="horz" wrap="square" lIns="91440" tIns="45720" rIns="91440" bIns="45720" anchor="t" anchorCtr="0" upright="1">
            <a:noAutofit/>
          </a:bodyPr>
          <a:lstStyle/>
          <a:p>
            <a:endParaRPr lang="en-US"/>
          </a:p>
        </p:txBody>
      </p:sp>
    </p:spTree>
    <p:extLst>
      <p:ext uri="{BB962C8B-B14F-4D97-AF65-F5344CB8AC3E}">
        <p14:creationId xmlns:p14="http://schemas.microsoft.com/office/powerpoint/2010/main" xmlns="" val="1174735167"/>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304800"/>
            <a:ext cx="7772400" cy="1143000"/>
          </a:xfrm>
        </p:spPr>
        <p:txBody>
          <a:bodyPr/>
          <a:lstStyle/>
          <a:p>
            <a:r>
              <a:rPr lang="en-US" dirty="0" smtClean="0"/>
              <a:t>Communicating feedback</a:t>
            </a:r>
            <a:endParaRPr lang="en-US" dirty="0"/>
          </a:p>
        </p:txBody>
      </p:sp>
      <p:sp>
        <p:nvSpPr>
          <p:cNvPr id="3" name="Content Placeholder 2"/>
          <p:cNvSpPr>
            <a:spLocks noGrp="1"/>
          </p:cNvSpPr>
          <p:nvPr>
            <p:ph idx="1"/>
          </p:nvPr>
        </p:nvSpPr>
        <p:spPr/>
        <p:txBody>
          <a:bodyPr/>
          <a:lstStyle/>
          <a:p>
            <a:r>
              <a:rPr lang="en-US" dirty="0" smtClean="0"/>
              <a:t>Read the </a:t>
            </a:r>
            <a:r>
              <a:rPr lang="en-US" dirty="0" err="1" smtClean="0"/>
              <a:t>Handoutr</a:t>
            </a:r>
            <a:r>
              <a:rPr lang="en-US" dirty="0" smtClean="0"/>
              <a:t> No 3 – Giving feedback checklist</a:t>
            </a:r>
          </a:p>
          <a:p>
            <a:r>
              <a:rPr lang="en-US" dirty="0" smtClean="0"/>
              <a:t>Discuss the answers</a:t>
            </a:r>
            <a:endParaRPr lang="en-US" dirty="0"/>
          </a:p>
        </p:txBody>
      </p:sp>
    </p:spTree>
    <p:extLst>
      <p:ext uri="{BB962C8B-B14F-4D97-AF65-F5344CB8AC3E}">
        <p14:creationId xmlns:p14="http://schemas.microsoft.com/office/powerpoint/2010/main" xmlns="" val="3514507153"/>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Leadership</a:t>
            </a:r>
            <a:endParaRPr lang="en-US" dirty="0"/>
          </a:p>
        </p:txBody>
      </p:sp>
      <p:sp>
        <p:nvSpPr>
          <p:cNvPr id="3" name="Content Placeholder 2"/>
          <p:cNvSpPr>
            <a:spLocks noGrp="1"/>
          </p:cNvSpPr>
          <p:nvPr>
            <p:ph idx="1"/>
          </p:nvPr>
        </p:nvSpPr>
        <p:spPr/>
        <p:txBody>
          <a:bodyPr/>
          <a:lstStyle/>
          <a:p>
            <a:r>
              <a:rPr lang="en-US" sz="2400" dirty="0"/>
              <a:t>H</a:t>
            </a:r>
            <a:r>
              <a:rPr lang="en-US" sz="2400" dirty="0" smtClean="0"/>
              <a:t>owever </a:t>
            </a:r>
            <a:r>
              <a:rPr lang="en-US" sz="2400" dirty="0"/>
              <a:t>leadership is defined, a leader is someone who has developed a group of followers. </a:t>
            </a:r>
            <a:endParaRPr lang="en-US" sz="2400" dirty="0" smtClean="0"/>
          </a:p>
          <a:p>
            <a:endParaRPr lang="en-US" sz="2400" dirty="0" smtClean="0"/>
          </a:p>
          <a:p>
            <a:r>
              <a:rPr lang="en-US" sz="2400" dirty="0" smtClean="0"/>
              <a:t>These </a:t>
            </a:r>
            <a:r>
              <a:rPr lang="en-US" sz="2400" dirty="0"/>
              <a:t>followers have found something in that leader that encourages them to “get hitched to his/her wagon.” </a:t>
            </a:r>
            <a:endParaRPr lang="en-US" sz="2400" dirty="0" smtClean="0"/>
          </a:p>
          <a:p>
            <a:endParaRPr lang="en-US" sz="2400" dirty="0" smtClean="0"/>
          </a:p>
          <a:p>
            <a:r>
              <a:rPr lang="en-US" sz="2400" dirty="0" smtClean="0"/>
              <a:t>In </a:t>
            </a:r>
            <a:r>
              <a:rPr lang="en-US" sz="2400" dirty="0"/>
              <a:t>fact, people tend to be attracted to leaders whose values are similar to their own. One measure of leadership is the caliber of people who choose to follow you. </a:t>
            </a:r>
          </a:p>
        </p:txBody>
      </p:sp>
    </p:spTree>
    <p:extLst>
      <p:ext uri="{BB962C8B-B14F-4D97-AF65-F5344CB8AC3E}">
        <p14:creationId xmlns:p14="http://schemas.microsoft.com/office/powerpoint/2010/main" xmlns="" val="78946587"/>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Leadership Definitions</a:t>
            </a:r>
            <a:endParaRPr lang="en-US" dirty="0"/>
          </a:p>
        </p:txBody>
      </p:sp>
      <p:sp>
        <p:nvSpPr>
          <p:cNvPr id="3" name="Content Placeholder 2"/>
          <p:cNvSpPr>
            <a:spLocks noGrp="1"/>
          </p:cNvSpPr>
          <p:nvPr>
            <p:ph idx="1"/>
          </p:nvPr>
        </p:nvSpPr>
        <p:spPr/>
        <p:txBody>
          <a:bodyPr/>
          <a:lstStyle/>
          <a:p>
            <a:r>
              <a:rPr lang="en-US" sz="2400" dirty="0"/>
              <a:t>Dennis A. Peer. </a:t>
            </a:r>
            <a:r>
              <a:rPr lang="en-US" sz="2400" i="1" dirty="0"/>
              <a:t>Leadership is certainly more than “finding a parade and getting in front of it.</a:t>
            </a:r>
            <a:r>
              <a:rPr lang="en-US" sz="2400" i="1" dirty="0" smtClean="0"/>
              <a:t>”</a:t>
            </a:r>
          </a:p>
          <a:p>
            <a:endParaRPr lang="en-US" sz="2400" dirty="0"/>
          </a:p>
          <a:p>
            <a:r>
              <a:rPr lang="en-US" sz="2400" dirty="0"/>
              <a:t>According to Vance Packard, “leadership appears to be the art of getting others to want to do something you are convinced should be done.” </a:t>
            </a:r>
            <a:endParaRPr lang="en-US" sz="2400" dirty="0" smtClean="0"/>
          </a:p>
          <a:p>
            <a:endParaRPr lang="en-US" sz="2400" dirty="0"/>
          </a:p>
          <a:p>
            <a:r>
              <a:rPr lang="en-US" sz="2400" dirty="0"/>
              <a:t>Harry Truman succinctly stated, </a:t>
            </a:r>
            <a:r>
              <a:rPr lang="en-US" sz="2400" i="1" dirty="0"/>
              <a:t>“Leadership is the ability to get men to do what they don’t want to do and like it.</a:t>
            </a:r>
            <a:r>
              <a:rPr lang="en-US" sz="2400" dirty="0"/>
              <a:t>”</a:t>
            </a:r>
          </a:p>
          <a:p>
            <a:pPr marL="0" indent="0">
              <a:buNone/>
            </a:pPr>
            <a:endParaRPr lang="en-US" dirty="0"/>
          </a:p>
        </p:txBody>
      </p:sp>
    </p:spTree>
    <p:extLst>
      <p:ext uri="{BB962C8B-B14F-4D97-AF65-F5344CB8AC3E}">
        <p14:creationId xmlns:p14="http://schemas.microsoft.com/office/powerpoint/2010/main" xmlns="" val="1150934777"/>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Leadership Definition</a:t>
            </a:r>
            <a:endParaRPr lang="en-US" dirty="0"/>
          </a:p>
        </p:txBody>
      </p:sp>
      <p:sp>
        <p:nvSpPr>
          <p:cNvPr id="4" name="Rectangle 3"/>
          <p:cNvSpPr>
            <a:spLocks noGrp="1"/>
          </p:cNvSpPr>
          <p:nvPr>
            <p:ph idx="1"/>
          </p:nvPr>
        </p:nvSpPr>
        <p:spPr/>
        <p:txBody>
          <a:bodyPr/>
          <a:lstStyle/>
          <a:p>
            <a:pPr>
              <a:buFont typeface="Arial" charset="0"/>
              <a:buNone/>
            </a:pPr>
            <a:r>
              <a:rPr lang="en-GB" sz="3600" dirty="0"/>
              <a:t> </a:t>
            </a:r>
            <a:endParaRPr lang="en-GB" dirty="0"/>
          </a:p>
          <a:p>
            <a:pPr>
              <a:buFont typeface="Arial" charset="0"/>
              <a:buNone/>
            </a:pPr>
            <a:r>
              <a:rPr lang="en-GB" i="1" dirty="0" smtClean="0"/>
              <a:t>	”Leadership </a:t>
            </a:r>
            <a:r>
              <a:rPr lang="en-GB" i="1" dirty="0"/>
              <a:t>is a function of knowing yourself, having a </a:t>
            </a:r>
            <a:r>
              <a:rPr lang="en-GB" b="1" i="1" dirty="0"/>
              <a:t>vision</a:t>
            </a:r>
            <a:r>
              <a:rPr lang="en-GB" i="1" dirty="0"/>
              <a:t> that is well communicated, </a:t>
            </a:r>
            <a:r>
              <a:rPr lang="en-GB" b="1" i="1" dirty="0"/>
              <a:t>building trust</a:t>
            </a:r>
            <a:r>
              <a:rPr lang="en-GB" i="1" dirty="0"/>
              <a:t> among colleagues, and </a:t>
            </a:r>
            <a:r>
              <a:rPr lang="en-GB" b="1" i="1" dirty="0"/>
              <a:t>taking effective action</a:t>
            </a:r>
            <a:r>
              <a:rPr lang="en-GB" i="1" dirty="0"/>
              <a:t> to realize your own leadership potential</a:t>
            </a:r>
            <a:r>
              <a:rPr lang="en-GB" i="1" dirty="0" smtClean="0"/>
              <a:t>."</a:t>
            </a:r>
            <a:r>
              <a:rPr lang="en-GB" dirty="0" smtClean="0"/>
              <a:t> </a:t>
            </a:r>
            <a:endParaRPr lang="en-GB" dirty="0"/>
          </a:p>
          <a:p>
            <a:pPr algn="r">
              <a:buFont typeface="Arial" charset="0"/>
              <a:buNone/>
            </a:pPr>
            <a:r>
              <a:rPr lang="en-GB" sz="2400" dirty="0" err="1"/>
              <a:t>Prof.</a:t>
            </a:r>
            <a:r>
              <a:rPr lang="en-GB" sz="2400" dirty="0"/>
              <a:t> Warren </a:t>
            </a:r>
            <a:r>
              <a:rPr lang="en-GB" sz="2400" dirty="0" err="1"/>
              <a:t>Bennis</a:t>
            </a:r>
            <a:endParaRPr lang="en-GB" sz="2400" dirty="0"/>
          </a:p>
          <a:p>
            <a:pPr algn="r">
              <a:buFont typeface="Arial" charset="0"/>
              <a:buNone/>
            </a:pPr>
            <a:endParaRPr lang="en-GB" sz="2800" dirty="0"/>
          </a:p>
        </p:txBody>
      </p:sp>
    </p:spTree>
    <p:extLst>
      <p:ext uri="{BB962C8B-B14F-4D97-AF65-F5344CB8AC3E}">
        <p14:creationId xmlns:p14="http://schemas.microsoft.com/office/powerpoint/2010/main" xmlns="" val="184511926"/>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31334" y="-304787"/>
            <a:ext cx="7772400" cy="1143000"/>
          </a:xfrm>
        </p:spPr>
        <p:txBody>
          <a:bodyPr/>
          <a:lstStyle/>
          <a:p>
            <a:r>
              <a:rPr lang="en-US" dirty="0" smtClean="0"/>
              <a:t>Leadership Traits and Skills</a:t>
            </a:r>
            <a:endParaRPr lang="en-US" dirty="0"/>
          </a:p>
        </p:txBody>
      </p:sp>
      <p:sp>
        <p:nvSpPr>
          <p:cNvPr id="4" name="Rectangle 3"/>
          <p:cNvSpPr txBox="1">
            <a:spLocks/>
          </p:cNvSpPr>
          <p:nvPr/>
        </p:nvSpPr>
        <p:spPr bwMode="auto">
          <a:xfrm>
            <a:off x="755122" y="951450"/>
            <a:ext cx="4608512" cy="47974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lvl1pPr marL="342900" indent="-342900" algn="l" rtl="0" eaLnBrk="1" fontAlgn="base" hangingPunct="1">
              <a:spcBef>
                <a:spcPct val="20000"/>
              </a:spcBef>
              <a:spcAft>
                <a:spcPct val="0"/>
              </a:spcAft>
              <a:buClr>
                <a:srgbClr val="FFFF00"/>
              </a:buClr>
              <a:buSzPct val="80000"/>
              <a:buFont typeface="Wingdings" charset="0"/>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lr>
                <a:srgbClr val="CC0000"/>
              </a:buClr>
              <a:buSzPct val="70000"/>
              <a:buFont typeface="Wingdings" charset="0"/>
              <a:buChar char="®"/>
              <a:defRPr sz="2800">
                <a:solidFill>
                  <a:schemeClr val="tx1"/>
                </a:solidFill>
                <a:latin typeface="+mn-lt"/>
                <a:ea typeface="+mn-ea"/>
              </a:defRPr>
            </a:lvl2pPr>
            <a:lvl3pPr marL="1143000" indent="-228600" algn="l" rtl="0" eaLnBrk="1" fontAlgn="base" hangingPunct="1">
              <a:spcBef>
                <a:spcPct val="20000"/>
              </a:spcBef>
              <a:spcAft>
                <a:spcPct val="0"/>
              </a:spcAft>
              <a:buClr>
                <a:srgbClr val="009900"/>
              </a:buClr>
              <a:buSzPct val="60000"/>
              <a:buFont typeface="Wingdings" charset="0"/>
              <a:buChar char="®"/>
              <a:defRPr sz="2400">
                <a:solidFill>
                  <a:schemeClr val="tx1"/>
                </a:solidFill>
                <a:latin typeface="+mn-lt"/>
                <a:ea typeface="+mn-ea"/>
              </a:defRPr>
            </a:lvl3pPr>
            <a:lvl4pPr marL="1600200" indent="-228600" algn="l" rtl="0" eaLnBrk="1" fontAlgn="base" hangingPunct="1">
              <a:spcBef>
                <a:spcPct val="20000"/>
              </a:spcBef>
              <a:spcAft>
                <a:spcPct val="0"/>
              </a:spcAft>
              <a:buClr>
                <a:schemeClr val="hlink"/>
              </a:buClr>
              <a:buSzPct val="60000"/>
              <a:buFont typeface="Wingdings" charset="0"/>
              <a:buChar char="l"/>
              <a:defRPr sz="2000">
                <a:solidFill>
                  <a:schemeClr val="tx1"/>
                </a:solidFill>
                <a:latin typeface="+mn-lt"/>
                <a:ea typeface="+mn-ea"/>
              </a:defRPr>
            </a:lvl4pPr>
            <a:lvl5pPr marL="2057400" indent="-228600" algn="l" rtl="0" eaLnBrk="1" fontAlgn="base" hangingPunct="1">
              <a:spcBef>
                <a:spcPct val="20000"/>
              </a:spcBef>
              <a:spcAft>
                <a:spcPct val="0"/>
              </a:spcAft>
              <a:buClr>
                <a:schemeClr val="accent2"/>
              </a:buClr>
              <a:buSzPct val="55000"/>
              <a:buFont typeface="Wingdings" charset="0"/>
              <a:buChar char="l"/>
              <a:defRPr sz="2000">
                <a:solidFill>
                  <a:schemeClr val="tx1"/>
                </a:solidFill>
                <a:latin typeface="+mn-lt"/>
                <a:ea typeface="+mn-ea"/>
              </a:defRPr>
            </a:lvl5pPr>
            <a:lvl6pPr marL="2514600" indent="-228600" algn="l" rtl="0" eaLnBrk="1" fontAlgn="base" hangingPunct="1">
              <a:spcBef>
                <a:spcPct val="20000"/>
              </a:spcBef>
              <a:spcAft>
                <a:spcPct val="0"/>
              </a:spcAft>
              <a:buClr>
                <a:schemeClr val="accent2"/>
              </a:buClr>
              <a:buSzPct val="55000"/>
              <a:buFont typeface="Wingdings" charset="0"/>
              <a:buChar char="l"/>
              <a:defRPr sz="2000">
                <a:solidFill>
                  <a:schemeClr val="tx1"/>
                </a:solidFill>
                <a:latin typeface="+mn-lt"/>
                <a:ea typeface="+mn-ea"/>
              </a:defRPr>
            </a:lvl6pPr>
            <a:lvl7pPr marL="2971800" indent="-228600" algn="l" rtl="0" eaLnBrk="1" fontAlgn="base" hangingPunct="1">
              <a:spcBef>
                <a:spcPct val="20000"/>
              </a:spcBef>
              <a:spcAft>
                <a:spcPct val="0"/>
              </a:spcAft>
              <a:buClr>
                <a:schemeClr val="accent2"/>
              </a:buClr>
              <a:buSzPct val="55000"/>
              <a:buFont typeface="Wingdings" charset="0"/>
              <a:buChar char="l"/>
              <a:defRPr sz="2000">
                <a:solidFill>
                  <a:schemeClr val="tx1"/>
                </a:solidFill>
                <a:latin typeface="+mn-lt"/>
                <a:ea typeface="+mn-ea"/>
              </a:defRPr>
            </a:lvl7pPr>
            <a:lvl8pPr marL="3429000" indent="-228600" algn="l" rtl="0" eaLnBrk="1" fontAlgn="base" hangingPunct="1">
              <a:spcBef>
                <a:spcPct val="20000"/>
              </a:spcBef>
              <a:spcAft>
                <a:spcPct val="0"/>
              </a:spcAft>
              <a:buClr>
                <a:schemeClr val="accent2"/>
              </a:buClr>
              <a:buSzPct val="55000"/>
              <a:buFont typeface="Wingdings" charset="0"/>
              <a:buChar char="l"/>
              <a:defRPr sz="2000">
                <a:solidFill>
                  <a:schemeClr val="tx1"/>
                </a:solidFill>
                <a:latin typeface="+mn-lt"/>
                <a:ea typeface="+mn-ea"/>
              </a:defRPr>
            </a:lvl8pPr>
            <a:lvl9pPr marL="3886200" indent="-228600" algn="l" rtl="0" eaLnBrk="1" fontAlgn="base" hangingPunct="1">
              <a:spcBef>
                <a:spcPct val="20000"/>
              </a:spcBef>
              <a:spcAft>
                <a:spcPct val="0"/>
              </a:spcAft>
              <a:buClr>
                <a:schemeClr val="accent2"/>
              </a:buClr>
              <a:buSzPct val="55000"/>
              <a:buFont typeface="Wingdings" charset="0"/>
              <a:buChar char="l"/>
              <a:defRPr sz="2000">
                <a:solidFill>
                  <a:schemeClr val="tx1"/>
                </a:solidFill>
                <a:latin typeface="+mn-lt"/>
                <a:ea typeface="+mn-ea"/>
              </a:defRPr>
            </a:lvl9pPr>
          </a:lstStyle>
          <a:p>
            <a:pPr>
              <a:lnSpc>
                <a:spcPct val="80000"/>
              </a:lnSpc>
              <a:buFont typeface="Arial" charset="0"/>
              <a:buNone/>
            </a:pPr>
            <a:r>
              <a:rPr lang="en-GB" sz="2400" b="1" dirty="0" smtClean="0"/>
              <a:t>Traits </a:t>
            </a:r>
            <a:endParaRPr lang="en-GB" sz="2400" dirty="0" smtClean="0"/>
          </a:p>
          <a:p>
            <a:pPr>
              <a:lnSpc>
                <a:spcPct val="80000"/>
              </a:lnSpc>
            </a:pPr>
            <a:r>
              <a:rPr lang="en-GB" sz="2000" dirty="0" smtClean="0"/>
              <a:t>Adaptable to situations </a:t>
            </a:r>
          </a:p>
          <a:p>
            <a:pPr>
              <a:lnSpc>
                <a:spcPct val="80000"/>
              </a:lnSpc>
            </a:pPr>
            <a:r>
              <a:rPr lang="en-GB" sz="2000" dirty="0" smtClean="0"/>
              <a:t>Alert to social environment </a:t>
            </a:r>
          </a:p>
          <a:p>
            <a:pPr>
              <a:lnSpc>
                <a:spcPct val="80000"/>
              </a:lnSpc>
            </a:pPr>
            <a:r>
              <a:rPr lang="en-GB" sz="2000" dirty="0" smtClean="0"/>
              <a:t>Ambitious and achievement orientated </a:t>
            </a:r>
          </a:p>
          <a:p>
            <a:pPr>
              <a:lnSpc>
                <a:spcPct val="80000"/>
              </a:lnSpc>
            </a:pPr>
            <a:r>
              <a:rPr lang="en-GB" sz="2000" dirty="0" smtClean="0"/>
              <a:t>Assertive </a:t>
            </a:r>
          </a:p>
          <a:p>
            <a:pPr>
              <a:lnSpc>
                <a:spcPct val="80000"/>
              </a:lnSpc>
            </a:pPr>
            <a:r>
              <a:rPr lang="en-GB" sz="2000" dirty="0" smtClean="0"/>
              <a:t>Cooperative </a:t>
            </a:r>
          </a:p>
          <a:p>
            <a:pPr>
              <a:lnSpc>
                <a:spcPct val="80000"/>
              </a:lnSpc>
            </a:pPr>
            <a:r>
              <a:rPr lang="en-GB" sz="2000" dirty="0" smtClean="0"/>
              <a:t>Decisive </a:t>
            </a:r>
          </a:p>
          <a:p>
            <a:pPr>
              <a:lnSpc>
                <a:spcPct val="80000"/>
              </a:lnSpc>
            </a:pPr>
            <a:r>
              <a:rPr lang="en-GB" sz="2000" dirty="0" smtClean="0"/>
              <a:t>Dependable </a:t>
            </a:r>
          </a:p>
          <a:p>
            <a:pPr>
              <a:lnSpc>
                <a:spcPct val="80000"/>
              </a:lnSpc>
            </a:pPr>
            <a:r>
              <a:rPr lang="en-GB" sz="2000" dirty="0" smtClean="0"/>
              <a:t>Dominant (desire to influence others) </a:t>
            </a:r>
          </a:p>
          <a:p>
            <a:pPr>
              <a:lnSpc>
                <a:spcPct val="80000"/>
              </a:lnSpc>
            </a:pPr>
            <a:r>
              <a:rPr lang="en-GB" sz="2000" dirty="0" smtClean="0"/>
              <a:t>Energetic (high activity level) </a:t>
            </a:r>
          </a:p>
          <a:p>
            <a:pPr>
              <a:lnSpc>
                <a:spcPct val="80000"/>
              </a:lnSpc>
            </a:pPr>
            <a:r>
              <a:rPr lang="en-GB" sz="2000" dirty="0" smtClean="0"/>
              <a:t>Persistent </a:t>
            </a:r>
          </a:p>
          <a:p>
            <a:pPr>
              <a:lnSpc>
                <a:spcPct val="80000"/>
              </a:lnSpc>
            </a:pPr>
            <a:r>
              <a:rPr lang="en-GB" sz="2000" dirty="0" smtClean="0"/>
              <a:t>Self-confident </a:t>
            </a:r>
          </a:p>
          <a:p>
            <a:pPr>
              <a:lnSpc>
                <a:spcPct val="80000"/>
              </a:lnSpc>
            </a:pPr>
            <a:r>
              <a:rPr lang="en-GB" sz="2000" dirty="0" smtClean="0"/>
              <a:t>Tolerant of stress </a:t>
            </a:r>
          </a:p>
          <a:p>
            <a:pPr>
              <a:lnSpc>
                <a:spcPct val="80000"/>
              </a:lnSpc>
            </a:pPr>
            <a:r>
              <a:rPr lang="en-GB" sz="2000" dirty="0" smtClean="0"/>
              <a:t>Willing to assume responsibility </a:t>
            </a:r>
          </a:p>
          <a:p>
            <a:pPr>
              <a:lnSpc>
                <a:spcPct val="80000"/>
              </a:lnSpc>
              <a:buFont typeface="Arial" charset="0"/>
              <a:buNone/>
            </a:pPr>
            <a:r>
              <a:rPr lang="en-GB" sz="900" dirty="0" smtClean="0"/>
              <a:t>	</a:t>
            </a:r>
          </a:p>
          <a:p>
            <a:pPr>
              <a:lnSpc>
                <a:spcPct val="80000"/>
              </a:lnSpc>
            </a:pPr>
            <a:endParaRPr lang="en-GB" sz="900" dirty="0"/>
          </a:p>
        </p:txBody>
      </p:sp>
      <p:sp>
        <p:nvSpPr>
          <p:cNvPr id="5" name="Rectangle 5"/>
          <p:cNvSpPr>
            <a:spLocks/>
          </p:cNvSpPr>
          <p:nvPr/>
        </p:nvSpPr>
        <p:spPr bwMode="auto">
          <a:xfrm>
            <a:off x="4968875" y="951450"/>
            <a:ext cx="4067175" cy="365441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marL="342900" indent="-342900" defTabSz="457200">
              <a:lnSpc>
                <a:spcPct val="80000"/>
              </a:lnSpc>
              <a:spcBef>
                <a:spcPct val="20000"/>
              </a:spcBef>
              <a:buFont typeface="Arial" charset="0"/>
              <a:buNone/>
            </a:pPr>
            <a:r>
              <a:rPr lang="en-GB" b="1" dirty="0">
                <a:latin typeface="Calibri" charset="0"/>
              </a:rPr>
              <a:t>Skills</a:t>
            </a:r>
            <a:r>
              <a:rPr lang="en-GB" dirty="0">
                <a:latin typeface="Calibri" charset="0"/>
              </a:rPr>
              <a:t> </a:t>
            </a:r>
            <a:endParaRPr lang="en-GB" b="0" dirty="0">
              <a:latin typeface="Calibri" charset="0"/>
            </a:endParaRPr>
          </a:p>
          <a:p>
            <a:pPr marL="342900" indent="-342900" defTabSz="457200">
              <a:lnSpc>
                <a:spcPct val="80000"/>
              </a:lnSpc>
              <a:spcBef>
                <a:spcPct val="20000"/>
              </a:spcBef>
              <a:buFont typeface="Arial" charset="0"/>
              <a:buChar char="•"/>
            </a:pPr>
            <a:r>
              <a:rPr lang="en-GB" sz="2000" b="0" dirty="0">
                <a:latin typeface="Calibri" charset="0"/>
              </a:rPr>
              <a:t>Clever (intelligent) </a:t>
            </a:r>
          </a:p>
          <a:p>
            <a:pPr marL="342900" indent="-342900" defTabSz="457200">
              <a:lnSpc>
                <a:spcPct val="80000"/>
              </a:lnSpc>
              <a:spcBef>
                <a:spcPct val="20000"/>
              </a:spcBef>
              <a:buFont typeface="Arial" charset="0"/>
              <a:buChar char="•"/>
            </a:pPr>
            <a:r>
              <a:rPr lang="en-GB" sz="2000" b="0" dirty="0">
                <a:latin typeface="Calibri" charset="0"/>
              </a:rPr>
              <a:t>Conceptually skilled </a:t>
            </a:r>
          </a:p>
          <a:p>
            <a:pPr marL="342900" indent="-342900" defTabSz="457200">
              <a:lnSpc>
                <a:spcPct val="80000"/>
              </a:lnSpc>
              <a:spcBef>
                <a:spcPct val="20000"/>
              </a:spcBef>
              <a:buFont typeface="Arial" charset="0"/>
              <a:buChar char="•"/>
            </a:pPr>
            <a:r>
              <a:rPr lang="en-GB" sz="2000" b="0" dirty="0">
                <a:latin typeface="Calibri" charset="0"/>
              </a:rPr>
              <a:t>Creative </a:t>
            </a:r>
          </a:p>
          <a:p>
            <a:pPr marL="342900" indent="-342900" defTabSz="457200">
              <a:lnSpc>
                <a:spcPct val="80000"/>
              </a:lnSpc>
              <a:spcBef>
                <a:spcPct val="20000"/>
              </a:spcBef>
              <a:buFont typeface="Arial" charset="0"/>
              <a:buChar char="•"/>
            </a:pPr>
            <a:r>
              <a:rPr lang="en-GB" sz="2000" b="0" dirty="0">
                <a:latin typeface="Calibri" charset="0"/>
              </a:rPr>
              <a:t>Diplomatic and tactful </a:t>
            </a:r>
          </a:p>
          <a:p>
            <a:pPr marL="342900" indent="-342900" defTabSz="457200">
              <a:lnSpc>
                <a:spcPct val="80000"/>
              </a:lnSpc>
              <a:spcBef>
                <a:spcPct val="20000"/>
              </a:spcBef>
              <a:buFont typeface="Arial" charset="0"/>
              <a:buChar char="•"/>
            </a:pPr>
            <a:r>
              <a:rPr lang="en-GB" sz="2000" b="0" dirty="0">
                <a:latin typeface="Calibri" charset="0"/>
              </a:rPr>
              <a:t>Fluent in speaking </a:t>
            </a:r>
          </a:p>
          <a:p>
            <a:pPr marL="342900" indent="-342900" defTabSz="457200">
              <a:lnSpc>
                <a:spcPct val="80000"/>
              </a:lnSpc>
              <a:spcBef>
                <a:spcPct val="20000"/>
              </a:spcBef>
              <a:buFont typeface="Arial" charset="0"/>
              <a:buChar char="•"/>
            </a:pPr>
            <a:r>
              <a:rPr lang="en-GB" sz="2000" b="0" dirty="0">
                <a:latin typeface="Calibri" charset="0"/>
              </a:rPr>
              <a:t>Knowledgeable about group task </a:t>
            </a:r>
          </a:p>
          <a:p>
            <a:pPr marL="342900" indent="-342900" defTabSz="457200">
              <a:lnSpc>
                <a:spcPct val="80000"/>
              </a:lnSpc>
              <a:spcBef>
                <a:spcPct val="20000"/>
              </a:spcBef>
              <a:buFont typeface="Arial" charset="0"/>
              <a:buChar char="•"/>
            </a:pPr>
            <a:r>
              <a:rPr lang="en-GB" sz="2000" b="0" dirty="0">
                <a:latin typeface="Calibri" charset="0"/>
              </a:rPr>
              <a:t>Organised (administrative ability) </a:t>
            </a:r>
          </a:p>
          <a:p>
            <a:pPr marL="342900" indent="-342900" defTabSz="457200">
              <a:lnSpc>
                <a:spcPct val="80000"/>
              </a:lnSpc>
              <a:spcBef>
                <a:spcPct val="20000"/>
              </a:spcBef>
              <a:buFont typeface="Arial" charset="0"/>
              <a:buChar char="•"/>
            </a:pPr>
            <a:r>
              <a:rPr lang="en-GB" sz="2000" b="0" dirty="0">
                <a:latin typeface="Calibri" charset="0"/>
              </a:rPr>
              <a:t>Persuasive </a:t>
            </a:r>
          </a:p>
          <a:p>
            <a:pPr marL="342900" indent="-342900" defTabSz="457200">
              <a:lnSpc>
                <a:spcPct val="80000"/>
              </a:lnSpc>
              <a:spcBef>
                <a:spcPct val="20000"/>
              </a:spcBef>
              <a:buFont typeface="Arial" charset="0"/>
              <a:buChar char="•"/>
            </a:pPr>
            <a:r>
              <a:rPr lang="en-GB" sz="2000" b="0" dirty="0">
                <a:latin typeface="Calibri" charset="0"/>
              </a:rPr>
              <a:t>Socially skilled </a:t>
            </a:r>
          </a:p>
          <a:p>
            <a:pPr marL="342900" indent="-342900" algn="r" defTabSz="457200">
              <a:lnSpc>
                <a:spcPct val="80000"/>
              </a:lnSpc>
              <a:spcBef>
                <a:spcPct val="20000"/>
              </a:spcBef>
              <a:buFont typeface="Arial" charset="0"/>
              <a:buNone/>
            </a:pPr>
            <a:r>
              <a:rPr lang="en-GB" sz="2000" b="0" dirty="0">
                <a:latin typeface="Calibri" charset="0"/>
              </a:rPr>
              <a:t>	</a:t>
            </a:r>
            <a:r>
              <a:rPr lang="en-GB" sz="2000" b="0" dirty="0" err="1">
                <a:latin typeface="Calibri" charset="0"/>
              </a:rPr>
              <a:t>Stogdill</a:t>
            </a:r>
            <a:r>
              <a:rPr lang="en-GB" sz="2000" b="0" dirty="0">
                <a:latin typeface="Calibri" charset="0"/>
              </a:rPr>
              <a:t>, 1974</a:t>
            </a:r>
          </a:p>
        </p:txBody>
      </p:sp>
      <p:sp>
        <p:nvSpPr>
          <p:cNvPr id="6" name="Rectangle 9"/>
          <p:cNvSpPr>
            <a:spLocks noChangeArrowheads="1"/>
          </p:cNvSpPr>
          <p:nvPr/>
        </p:nvSpPr>
        <p:spPr bwMode="auto">
          <a:xfrm>
            <a:off x="4983162" y="4568315"/>
            <a:ext cx="4032250" cy="10064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spAutoFit/>
          </a:bodyPr>
          <a:lstStyle/>
          <a:p>
            <a:r>
              <a:rPr lang="en-GB" sz="2000" dirty="0">
                <a:latin typeface="Calibri" charset="0"/>
              </a:rPr>
              <a:t>Leaders will also use: </a:t>
            </a:r>
          </a:p>
          <a:p>
            <a:r>
              <a:rPr lang="en-GB" sz="2000" b="0" dirty="0">
                <a:latin typeface="Calibri" charset="0"/>
              </a:rPr>
              <a:t>Integrity, Honesty, Compassion, Humility </a:t>
            </a:r>
          </a:p>
        </p:txBody>
      </p:sp>
    </p:spTree>
    <p:extLst>
      <p:ext uri="{BB962C8B-B14F-4D97-AF65-F5344CB8AC3E}">
        <p14:creationId xmlns:p14="http://schemas.microsoft.com/office/powerpoint/2010/main" xmlns="" val="1133447299"/>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Exercise</a:t>
            </a:r>
            <a:endParaRPr lang="en-US" dirty="0"/>
          </a:p>
        </p:txBody>
      </p:sp>
      <p:sp>
        <p:nvSpPr>
          <p:cNvPr id="4" name="Rectangle 3"/>
          <p:cNvSpPr>
            <a:spLocks noGrp="1"/>
          </p:cNvSpPr>
          <p:nvPr>
            <p:ph idx="1"/>
          </p:nvPr>
        </p:nvSpPr>
        <p:spPr/>
        <p:txBody>
          <a:bodyPr/>
          <a:lstStyle/>
          <a:p>
            <a:pPr>
              <a:buFont typeface="Arial" charset="0"/>
              <a:buNone/>
            </a:pPr>
            <a:r>
              <a:rPr lang="en-GB" b="1" dirty="0"/>
              <a:t>Group Exercise:</a:t>
            </a:r>
          </a:p>
          <a:p>
            <a:r>
              <a:rPr lang="en-GB" dirty="0"/>
              <a:t>Choose leaders YOU admire</a:t>
            </a:r>
          </a:p>
          <a:p>
            <a:r>
              <a:rPr lang="en-GB" dirty="0"/>
              <a:t>What personality traits and skills do they have?</a:t>
            </a:r>
          </a:p>
          <a:p>
            <a:endParaRPr lang="en-GB" dirty="0"/>
          </a:p>
        </p:txBody>
      </p:sp>
    </p:spTree>
    <p:extLst>
      <p:ext uri="{BB962C8B-B14F-4D97-AF65-F5344CB8AC3E}">
        <p14:creationId xmlns:p14="http://schemas.microsoft.com/office/powerpoint/2010/main" xmlns="" val="992691495"/>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Exercise – Handout 4 – Assess leadership skills</a:t>
            </a:r>
            <a:endParaRPr lang="en-US" dirty="0"/>
          </a:p>
        </p:txBody>
      </p:sp>
      <p:sp>
        <p:nvSpPr>
          <p:cNvPr id="3" name="Content Placeholder 2"/>
          <p:cNvSpPr>
            <a:spLocks noGrp="1"/>
          </p:cNvSpPr>
          <p:nvPr>
            <p:ph idx="1"/>
          </p:nvPr>
        </p:nvSpPr>
        <p:spPr/>
        <p:txBody>
          <a:bodyPr/>
          <a:lstStyle/>
          <a:p>
            <a:r>
              <a:rPr lang="en-US" dirty="0" smtClean="0"/>
              <a:t>Distribute the Handout 4 to participants</a:t>
            </a:r>
          </a:p>
          <a:p>
            <a:r>
              <a:rPr lang="en-US" dirty="0" smtClean="0"/>
              <a:t>Fill the questionnaire and discuss the results</a:t>
            </a:r>
            <a:endParaRPr lang="en-US" dirty="0"/>
          </a:p>
        </p:txBody>
      </p:sp>
    </p:spTree>
    <p:extLst>
      <p:ext uri="{BB962C8B-B14F-4D97-AF65-F5344CB8AC3E}">
        <p14:creationId xmlns:p14="http://schemas.microsoft.com/office/powerpoint/2010/main" xmlns="" val="750689288"/>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Business leadership</a:t>
            </a:r>
            <a:endParaRPr lang="en-US" dirty="0"/>
          </a:p>
        </p:txBody>
      </p:sp>
      <p:sp>
        <p:nvSpPr>
          <p:cNvPr id="3" name="Content Placeholder 2"/>
          <p:cNvSpPr>
            <a:spLocks noGrp="1"/>
          </p:cNvSpPr>
          <p:nvPr>
            <p:ph idx="1"/>
          </p:nvPr>
        </p:nvSpPr>
        <p:spPr/>
        <p:txBody>
          <a:bodyPr/>
          <a:lstStyle/>
          <a:p>
            <a:r>
              <a:rPr lang="en-US" sz="2400" dirty="0"/>
              <a:t>The importance of business leadership is well articulated by this observation: A good leader can make a success of a weak business plan, but a poor leader can ruin even the best plan. That’s why developing effective leadership by using a consistent talent management program at all levels across the organization can return significant business value. </a:t>
            </a:r>
            <a:endParaRPr lang="en-US" sz="2400" dirty="0" smtClean="0"/>
          </a:p>
          <a:p>
            <a:endParaRPr lang="en-US" sz="2400" dirty="0"/>
          </a:p>
          <a:p>
            <a:r>
              <a:rPr lang="en-US" sz="2400" dirty="0" smtClean="0"/>
              <a:t>To </a:t>
            </a:r>
            <a:r>
              <a:rPr lang="en-US" sz="2400" dirty="0"/>
              <a:t>identify, attract, fill, and retain corporate leadership talent, companies need leadership development programs focused on hiring strategies, employee development, and career and succession planning</a:t>
            </a:r>
          </a:p>
          <a:p>
            <a:endParaRPr lang="en-US" dirty="0"/>
          </a:p>
        </p:txBody>
      </p:sp>
    </p:spTree>
    <p:extLst>
      <p:ext uri="{BB962C8B-B14F-4D97-AF65-F5344CB8AC3E}">
        <p14:creationId xmlns:p14="http://schemas.microsoft.com/office/powerpoint/2010/main" xmlns="" val="412609633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93789" y="304800"/>
            <a:ext cx="8098331" cy="1143000"/>
          </a:xfrm>
        </p:spPr>
        <p:txBody>
          <a:bodyPr/>
          <a:lstStyle/>
          <a:p>
            <a:r>
              <a:rPr lang="en-US" dirty="0" smtClean="0"/>
              <a:t>Entrepreneurial spirit</a:t>
            </a:r>
            <a:endParaRPr lang="en-US" dirty="0"/>
          </a:p>
        </p:txBody>
      </p:sp>
      <p:sp>
        <p:nvSpPr>
          <p:cNvPr id="3" name="Content Placeholder 2"/>
          <p:cNvSpPr>
            <a:spLocks noGrp="1"/>
          </p:cNvSpPr>
          <p:nvPr>
            <p:ph idx="1"/>
          </p:nvPr>
        </p:nvSpPr>
        <p:spPr>
          <a:xfrm>
            <a:off x="864347" y="1676400"/>
            <a:ext cx="8279653" cy="4114800"/>
          </a:xfrm>
        </p:spPr>
        <p:txBody>
          <a:bodyPr/>
          <a:lstStyle/>
          <a:p>
            <a:r>
              <a:rPr lang="en-US" sz="2400" dirty="0"/>
              <a:t>Some would argue that working for a multi-national or a company would be totally against the concept of entrepreneurship </a:t>
            </a:r>
            <a:endParaRPr lang="en-US" sz="2400" dirty="0" smtClean="0"/>
          </a:p>
          <a:p>
            <a:r>
              <a:rPr lang="en-US" sz="2400" dirty="0"/>
              <a:t>If we study a range of start - up businesses we are as likely to find a lack of entrepreneurial spirit, as we are if we study a large company </a:t>
            </a:r>
            <a:endParaRPr lang="en-US" sz="2400" dirty="0" smtClean="0"/>
          </a:p>
          <a:p>
            <a:r>
              <a:rPr lang="en-US" sz="2400" dirty="0"/>
              <a:t>In other words, small is not always beautiful and large is not always bad </a:t>
            </a:r>
            <a:endParaRPr lang="en-US" sz="2400" dirty="0" smtClean="0"/>
          </a:p>
          <a:p>
            <a:r>
              <a:rPr lang="en-US" sz="2400" dirty="0"/>
              <a:t>Today the world changes faster than it ever has in the history of mankind. In the three years since we may have bought a car the engineers have taught cars how to park themselves, turn on the lights and operate the windscreen </a:t>
            </a:r>
            <a:r>
              <a:rPr lang="en-US" sz="2400" dirty="0" smtClean="0"/>
              <a:t>wipers</a:t>
            </a:r>
            <a:endParaRPr lang="en-US" sz="2400" dirty="0"/>
          </a:p>
        </p:txBody>
      </p:sp>
    </p:spTree>
    <p:extLst>
      <p:ext uri="{BB962C8B-B14F-4D97-AF65-F5344CB8AC3E}">
        <p14:creationId xmlns:p14="http://schemas.microsoft.com/office/powerpoint/2010/main" xmlns="" val="4290103168"/>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Checklist for leadership development</a:t>
            </a:r>
            <a:endParaRPr lang="en-US" dirty="0"/>
          </a:p>
        </p:txBody>
      </p:sp>
      <p:sp>
        <p:nvSpPr>
          <p:cNvPr id="3" name="Content Placeholder 2"/>
          <p:cNvSpPr>
            <a:spLocks noGrp="1"/>
          </p:cNvSpPr>
          <p:nvPr>
            <p:ph idx="1"/>
          </p:nvPr>
        </p:nvSpPr>
        <p:spPr/>
        <p:txBody>
          <a:bodyPr/>
          <a:lstStyle/>
          <a:p>
            <a:pPr lvl="0"/>
            <a:r>
              <a:rPr lang="en-US" sz="2400" dirty="0"/>
              <a:t>Determine the best leadership style</a:t>
            </a:r>
          </a:p>
          <a:p>
            <a:pPr lvl="0"/>
            <a:r>
              <a:rPr lang="en-US" sz="2400" dirty="0"/>
              <a:t>Identify current and potential leaders within company</a:t>
            </a:r>
          </a:p>
          <a:p>
            <a:pPr lvl="0"/>
            <a:r>
              <a:rPr lang="en-US" sz="2400" dirty="0"/>
              <a:t>Identify leadership gaps</a:t>
            </a:r>
          </a:p>
          <a:p>
            <a:pPr lvl="0"/>
            <a:r>
              <a:rPr lang="en-US" sz="2400" dirty="0"/>
              <a:t>Develop succession plans for critical roles</a:t>
            </a:r>
          </a:p>
          <a:p>
            <a:pPr lvl="0"/>
            <a:r>
              <a:rPr lang="en-US" sz="2400" dirty="0"/>
              <a:t>Develop career goals for potential leaders</a:t>
            </a:r>
          </a:p>
          <a:p>
            <a:pPr lvl="0"/>
            <a:r>
              <a:rPr lang="en-US" sz="2400" dirty="0"/>
              <a:t>Develop skills roadmap for future leaders</a:t>
            </a:r>
          </a:p>
          <a:p>
            <a:r>
              <a:rPr lang="en-US" sz="2400" dirty="0"/>
              <a:t>Develop retention programs for current and future leaders </a:t>
            </a:r>
            <a:endParaRPr lang="en-US" dirty="0"/>
          </a:p>
        </p:txBody>
      </p:sp>
    </p:spTree>
    <p:extLst>
      <p:ext uri="{BB962C8B-B14F-4D97-AF65-F5344CB8AC3E}">
        <p14:creationId xmlns:p14="http://schemas.microsoft.com/office/powerpoint/2010/main" xmlns="" val="2268731029"/>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Exercise</a:t>
            </a:r>
            <a:endParaRPr lang="en-US" dirty="0"/>
          </a:p>
        </p:txBody>
      </p:sp>
      <p:sp>
        <p:nvSpPr>
          <p:cNvPr id="5" name="Rectangle 5"/>
          <p:cNvSpPr>
            <a:spLocks noChangeArrowheads="1"/>
          </p:cNvSpPr>
          <p:nvPr/>
        </p:nvSpPr>
        <p:spPr bwMode="auto">
          <a:xfrm>
            <a:off x="917575" y="1510242"/>
            <a:ext cx="7921625" cy="651870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spAutoFit/>
          </a:bodyPr>
          <a:lstStyle/>
          <a:p>
            <a:pPr marL="457200" indent="-457200" algn="ctr"/>
            <a:endParaRPr lang="en-GB" sz="1200" dirty="0">
              <a:latin typeface="Calibri" charset="0"/>
            </a:endParaRPr>
          </a:p>
          <a:p>
            <a:pPr marL="457200" indent="-457200">
              <a:buFontTx/>
              <a:buAutoNum type="arabicPeriod"/>
            </a:pPr>
            <a:r>
              <a:rPr lang="en-GB" sz="2800" dirty="0">
                <a:latin typeface="Calibri" charset="0"/>
              </a:rPr>
              <a:t>Assess yourself as a Leader </a:t>
            </a:r>
          </a:p>
          <a:p>
            <a:pPr marL="914400" lvl="1" indent="-457200">
              <a:buFontTx/>
              <a:buChar char="•"/>
            </a:pPr>
            <a:r>
              <a:rPr lang="en-GB" sz="2800" dirty="0">
                <a:latin typeface="Calibri" charset="0"/>
              </a:rPr>
              <a:t>Conduct a SWOT analysis - Strengths, Weaknesses, Opportunities, Threats</a:t>
            </a:r>
          </a:p>
          <a:p>
            <a:pPr marL="457200" indent="-457200"/>
            <a:r>
              <a:rPr lang="en-GB" dirty="0">
                <a:latin typeface="Calibri" charset="0"/>
              </a:rPr>
              <a:t>	(Use the Results of Leadership Questionnaire you have been completed prior to attending the session)</a:t>
            </a:r>
            <a:br>
              <a:rPr lang="en-GB" dirty="0">
                <a:latin typeface="Calibri" charset="0"/>
              </a:rPr>
            </a:br>
            <a:endParaRPr lang="en-GB" dirty="0">
              <a:latin typeface="Calibri" charset="0"/>
            </a:endParaRPr>
          </a:p>
          <a:p>
            <a:pPr marL="457200" indent="-457200">
              <a:buFontTx/>
              <a:buAutoNum type="arabicPeriod" startAt="2"/>
            </a:pPr>
            <a:r>
              <a:rPr lang="en-GB" sz="2800" dirty="0">
                <a:latin typeface="Calibri" charset="0"/>
              </a:rPr>
              <a:t>Develop an Action Plan to improve as a leader</a:t>
            </a:r>
          </a:p>
          <a:p>
            <a:pPr marL="914400" lvl="1" indent="-457200">
              <a:buFontTx/>
              <a:buChar char="•"/>
            </a:pPr>
            <a:r>
              <a:rPr lang="en-GB" sz="2800" dirty="0">
                <a:latin typeface="Calibri" charset="0"/>
              </a:rPr>
              <a:t>list 2 actions you will undertake to address Weaknesses or capitalise on Opportunities identified</a:t>
            </a:r>
          </a:p>
          <a:p>
            <a:pPr marL="914400" lvl="1" indent="-457200">
              <a:buFontTx/>
              <a:buChar char="•"/>
            </a:pPr>
            <a:r>
              <a:rPr lang="en-GB" sz="2800" dirty="0">
                <a:latin typeface="Calibri" charset="0"/>
              </a:rPr>
              <a:t>Apply SMART targets to your actions – Specific,</a:t>
            </a:r>
          </a:p>
          <a:p>
            <a:pPr marL="457200" indent="-457200"/>
            <a:r>
              <a:rPr lang="en-GB" sz="2800" dirty="0">
                <a:latin typeface="Calibri" charset="0"/>
              </a:rPr>
              <a:t>		Measurable, Achievable, Realistic, Time-bound</a:t>
            </a:r>
          </a:p>
          <a:p>
            <a:pPr marL="457200" indent="-457200"/>
            <a:endParaRPr lang="en-GB" dirty="0">
              <a:latin typeface="Calibri" charset="0"/>
            </a:endParaRPr>
          </a:p>
          <a:p>
            <a:pPr marL="457200" indent="-457200" algn="ctr"/>
            <a:endParaRPr lang="en-GB" dirty="0">
              <a:latin typeface="Calibri" charset="0"/>
            </a:endParaRPr>
          </a:p>
          <a:p>
            <a:pPr marL="457200" indent="-457200">
              <a:spcBef>
                <a:spcPct val="20000"/>
              </a:spcBef>
              <a:buFont typeface="Arial" charset="0"/>
              <a:buChar char="•"/>
            </a:pPr>
            <a:endParaRPr lang="en-GB" sz="2800" dirty="0">
              <a:latin typeface="Calibri" charset="0"/>
            </a:endParaRPr>
          </a:p>
        </p:txBody>
      </p:sp>
    </p:spTree>
    <p:extLst>
      <p:ext uri="{BB962C8B-B14F-4D97-AF65-F5344CB8AC3E}">
        <p14:creationId xmlns:p14="http://schemas.microsoft.com/office/powerpoint/2010/main" xmlns="" val="2293856355"/>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066800" y="2523067"/>
            <a:ext cx="7772400" cy="1219200"/>
          </a:xfrm>
        </p:spPr>
        <p:txBody>
          <a:bodyPr/>
          <a:lstStyle/>
          <a:p>
            <a:pPr marL="0" indent="0" algn="ctr">
              <a:buNone/>
            </a:pPr>
            <a:r>
              <a:rPr lang="en-US" sz="9600" b="1"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rPr>
              <a:t>Thank You!</a:t>
            </a:r>
            <a:endParaRPr lang="en-US" sz="9600" b="1"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endParaRPr>
          </a:p>
        </p:txBody>
      </p:sp>
    </p:spTree>
    <p:extLst>
      <p:ext uri="{BB962C8B-B14F-4D97-AF65-F5344CB8AC3E}">
        <p14:creationId xmlns:p14="http://schemas.microsoft.com/office/powerpoint/2010/main" xmlns="" val="13738589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dirty="0" smtClean="0"/>
              <a:t>Where applies entrepreneurship?</a:t>
            </a:r>
            <a:endParaRPr lang="en-US" sz="4000" dirty="0"/>
          </a:p>
        </p:txBody>
      </p:sp>
      <p:sp>
        <p:nvSpPr>
          <p:cNvPr id="3" name="Content Placeholder 2"/>
          <p:cNvSpPr>
            <a:spLocks noGrp="1"/>
          </p:cNvSpPr>
          <p:nvPr>
            <p:ph idx="1"/>
          </p:nvPr>
        </p:nvSpPr>
        <p:spPr>
          <a:xfrm>
            <a:off x="1066800" y="1483571"/>
            <a:ext cx="7772400" cy="5114221"/>
          </a:xfrm>
        </p:spPr>
        <p:txBody>
          <a:bodyPr/>
          <a:lstStyle/>
          <a:p>
            <a:r>
              <a:rPr lang="en-US" sz="2400" dirty="0"/>
              <a:t>One of the problems of identifying entrepreneurs is that too often it is the social and educational system that militates against entrepreneurial thinking that tries to identify and measure the entrepreneur </a:t>
            </a:r>
            <a:endParaRPr lang="en-US" sz="2400" dirty="0" smtClean="0"/>
          </a:p>
          <a:p>
            <a:endParaRPr lang="en-US" sz="2400" dirty="0" smtClean="0"/>
          </a:p>
          <a:p>
            <a:r>
              <a:rPr lang="en-US" sz="2400" dirty="0"/>
              <a:t>The impression is created that entrepreneurship only applies to a certain sector of the community. It is similar to the way that the word ‘innovation’ has been </a:t>
            </a:r>
            <a:r>
              <a:rPr lang="en-US" sz="2400" dirty="0" smtClean="0"/>
              <a:t>high jacked </a:t>
            </a:r>
            <a:r>
              <a:rPr lang="en-US" sz="2400" dirty="0"/>
              <a:t>by the technology industry. </a:t>
            </a:r>
            <a:endParaRPr lang="en-US" sz="2400" dirty="0" smtClean="0"/>
          </a:p>
          <a:p>
            <a:endParaRPr lang="en-US" sz="2400" dirty="0" smtClean="0"/>
          </a:p>
          <a:p>
            <a:r>
              <a:rPr lang="en-US" sz="2400" dirty="0"/>
              <a:t>There is also a belief that entrepreneurship and innovation are the prerogative of the business community and the intelligent. This is also not true. </a:t>
            </a:r>
            <a:endParaRPr lang="en-US" sz="2400" b="1" dirty="0"/>
          </a:p>
        </p:txBody>
      </p:sp>
    </p:spTree>
    <p:extLst>
      <p:ext uri="{BB962C8B-B14F-4D97-AF65-F5344CB8AC3E}">
        <p14:creationId xmlns:p14="http://schemas.microsoft.com/office/powerpoint/2010/main" xmlns="" val="234296601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Entrepreneurial Mindset</a:t>
            </a:r>
            <a:endParaRPr lang="en-US" dirty="0"/>
          </a:p>
        </p:txBody>
      </p:sp>
      <p:sp>
        <p:nvSpPr>
          <p:cNvPr id="3" name="Content Placeholder 2"/>
          <p:cNvSpPr>
            <a:spLocks noGrp="1"/>
          </p:cNvSpPr>
          <p:nvPr>
            <p:ph idx="1"/>
          </p:nvPr>
        </p:nvSpPr>
        <p:spPr>
          <a:xfrm>
            <a:off x="1066800" y="1676400"/>
            <a:ext cx="7772400" cy="4321594"/>
          </a:xfrm>
        </p:spPr>
        <p:txBody>
          <a:bodyPr/>
          <a:lstStyle/>
          <a:p>
            <a:pPr marL="0" indent="0">
              <a:buNone/>
            </a:pPr>
            <a:r>
              <a:rPr lang="en-US" sz="2400" dirty="0"/>
              <a:t>Although business examples are the easiest to understand, the differentiation of an entrepreneur is in the way in which they think and react. </a:t>
            </a:r>
            <a:endParaRPr lang="en-US" sz="2400" dirty="0" smtClean="0"/>
          </a:p>
          <a:p>
            <a:pPr marL="0" indent="0">
              <a:buNone/>
            </a:pPr>
            <a:endParaRPr lang="en-US" sz="2400" dirty="0"/>
          </a:p>
          <a:p>
            <a:pPr marL="0" indent="0">
              <a:buNone/>
            </a:pPr>
            <a:r>
              <a:rPr lang="en-US" sz="2400" dirty="0" smtClean="0"/>
              <a:t>This </a:t>
            </a:r>
            <a:r>
              <a:rPr lang="en-US" sz="2400" dirty="0"/>
              <a:t>aspect of an entrepreneur we refer to as the mindset. </a:t>
            </a:r>
            <a:endParaRPr lang="en-US" sz="2400" dirty="0" smtClean="0"/>
          </a:p>
          <a:p>
            <a:pPr marL="0" indent="0">
              <a:buNone/>
            </a:pPr>
            <a:endParaRPr lang="en-US" sz="2400" dirty="0" smtClean="0"/>
          </a:p>
          <a:p>
            <a:pPr marL="0" indent="0">
              <a:buNone/>
            </a:pPr>
            <a:r>
              <a:rPr lang="en-US" sz="2800" b="1" i="1" dirty="0" smtClean="0"/>
              <a:t>A </a:t>
            </a:r>
            <a:r>
              <a:rPr lang="en-US" sz="2800" b="1" i="1" dirty="0"/>
              <a:t>mindset is not any one characteristic, but a whole group of thoughts and reactions that come together to create the whole.</a:t>
            </a:r>
          </a:p>
          <a:p>
            <a:endParaRPr lang="en-US" dirty="0"/>
          </a:p>
        </p:txBody>
      </p:sp>
    </p:spTree>
    <p:extLst>
      <p:ext uri="{BB962C8B-B14F-4D97-AF65-F5344CB8AC3E}">
        <p14:creationId xmlns:p14="http://schemas.microsoft.com/office/powerpoint/2010/main" xmlns="" val="615919819"/>
      </p:ext>
    </p:extLst>
  </p:cSld>
  <p:clrMapOvr>
    <a:masterClrMapping/>
  </p:clrMapOvr>
</p:sld>
</file>

<file path=ppt/theme/theme1.xml><?xml version="1.0" encoding="utf-8"?>
<a:theme xmlns:a="http://schemas.openxmlformats.org/drawingml/2006/main" name="Theme blue">
  <a:themeElements>
    <a:clrScheme name="Manufacturing 1">
      <a:dk1>
        <a:srgbClr val="000054"/>
      </a:dk1>
      <a:lt1>
        <a:srgbClr val="EAEAEA"/>
      </a:lt1>
      <a:dk2>
        <a:srgbClr val="00007A"/>
      </a:dk2>
      <a:lt2>
        <a:srgbClr val="EBD189"/>
      </a:lt2>
      <a:accent1>
        <a:srgbClr val="FCAB40"/>
      </a:accent1>
      <a:accent2>
        <a:srgbClr val="555BAD"/>
      </a:accent2>
      <a:accent3>
        <a:srgbClr val="AAAABE"/>
      </a:accent3>
      <a:accent4>
        <a:srgbClr val="C8C8C8"/>
      </a:accent4>
      <a:accent5>
        <a:srgbClr val="FDD2AF"/>
      </a:accent5>
      <a:accent6>
        <a:srgbClr val="4C529C"/>
      </a:accent6>
      <a:hlink>
        <a:srgbClr val="B97C01"/>
      </a:hlink>
      <a:folHlink>
        <a:srgbClr val="CCFF33"/>
      </a:folHlink>
    </a:clrScheme>
    <a:fontScheme name="Manufacturing">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effectLst/>
        <a:extLst>
          <a:ext uri="{AF507438-7753-43e0-B8FC-AC1667EBCBE1}">
            <a14:hiddenEffects xmlns:a14="http://schemas.microsoft.com/office/drawing/2010/main" xmlns="">
              <a:effectLst>
                <a:outerShdw blurRad="63500" dist="35921" dir="2700000" algn="ctr" rotWithShape="0">
                  <a:schemeClr val="bg2"/>
                </a:outerShdw>
              </a:effectLst>
            </a14:hiddenEffects>
          </a:ext>
        </a:ex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GB" sz="2400" b="0" i="0" u="none" strike="noStrike" cap="none" normalizeH="0" baseline="0">
            <a:ln>
              <a:noFill/>
            </a:ln>
            <a:solidFill>
              <a:schemeClr val="tx1"/>
            </a:solidFill>
            <a:effectLst/>
            <a:latin typeface="Arial Narrow" charset="0"/>
            <a:ea typeface="ＭＳ Ｐゴシック"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effectLst/>
        <a:extLst>
          <a:ext uri="{AF507438-7753-43e0-B8FC-AC1667EBCBE1}">
            <a14:hiddenEffects xmlns:a14="http://schemas.microsoft.com/office/drawing/2010/main" xmlns="">
              <a:effectLst>
                <a:outerShdw blurRad="63500" dist="35921" dir="2700000" algn="ctr" rotWithShape="0">
                  <a:schemeClr val="bg2"/>
                </a:outerShdw>
              </a:effectLst>
            </a14:hiddenEffects>
          </a:ext>
        </a:ex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GB" sz="2400" b="0" i="0" u="none" strike="noStrike" cap="none" normalizeH="0" baseline="0">
            <a:ln>
              <a:noFill/>
            </a:ln>
            <a:solidFill>
              <a:schemeClr val="tx1"/>
            </a:solidFill>
            <a:effectLst/>
            <a:latin typeface="Arial Narrow" charset="0"/>
            <a:ea typeface="ＭＳ Ｐゴシック" charset="0"/>
          </a:defRPr>
        </a:defPPr>
      </a:lstStyle>
    </a:lnDef>
  </a:objectDefaults>
  <a:extraClrSchemeLst>
    <a:extraClrScheme>
      <a:clrScheme name="Manufacturing 1">
        <a:dk1>
          <a:srgbClr val="000054"/>
        </a:dk1>
        <a:lt1>
          <a:srgbClr val="EAEAEA"/>
        </a:lt1>
        <a:dk2>
          <a:srgbClr val="00007A"/>
        </a:dk2>
        <a:lt2>
          <a:srgbClr val="EBD189"/>
        </a:lt2>
        <a:accent1>
          <a:srgbClr val="FCAB40"/>
        </a:accent1>
        <a:accent2>
          <a:srgbClr val="555BAD"/>
        </a:accent2>
        <a:accent3>
          <a:srgbClr val="AAAABE"/>
        </a:accent3>
        <a:accent4>
          <a:srgbClr val="C8C8C8"/>
        </a:accent4>
        <a:accent5>
          <a:srgbClr val="FDD2AF"/>
        </a:accent5>
        <a:accent6>
          <a:srgbClr val="4C529C"/>
        </a:accent6>
        <a:hlink>
          <a:srgbClr val="B97C01"/>
        </a:hlink>
        <a:folHlink>
          <a:srgbClr val="CCFF33"/>
        </a:folHlink>
      </a:clrScheme>
      <a:clrMap bg1="dk2" tx1="lt1" bg2="dk1" tx2="lt2" accent1="accent1" accent2="accent2" accent3="accent3" accent4="accent4" accent5="accent5" accent6="accent6" hlink="hlink" folHlink="folHlink"/>
    </a:extraClrScheme>
    <a:extraClrScheme>
      <a:clrScheme name="Manufacturing 2">
        <a:dk1>
          <a:srgbClr val="000000"/>
        </a:dk1>
        <a:lt1>
          <a:srgbClr val="FFFFCC"/>
        </a:lt1>
        <a:dk2>
          <a:srgbClr val="993300"/>
        </a:dk2>
        <a:lt2>
          <a:srgbClr val="EDE1AF"/>
        </a:lt2>
        <a:accent1>
          <a:srgbClr val="CAC0E2"/>
        </a:accent1>
        <a:accent2>
          <a:srgbClr val="DFC977"/>
        </a:accent2>
        <a:accent3>
          <a:srgbClr val="FFFFE2"/>
        </a:accent3>
        <a:accent4>
          <a:srgbClr val="000000"/>
        </a:accent4>
        <a:accent5>
          <a:srgbClr val="E1DCEE"/>
        </a:accent5>
        <a:accent6>
          <a:srgbClr val="CAB66B"/>
        </a:accent6>
        <a:hlink>
          <a:srgbClr val="660033"/>
        </a:hlink>
        <a:folHlink>
          <a:srgbClr val="993366"/>
        </a:folHlink>
      </a:clrScheme>
      <a:clrMap bg1="lt1" tx1="dk1" bg2="lt2" tx2="dk2" accent1="accent1" accent2="accent2" accent3="accent3" accent4="accent4" accent5="accent5" accent6="accent6" hlink="hlink" folHlink="folHlink"/>
    </a:extraClrScheme>
    <a:extraClrScheme>
      <a:clrScheme name="Manufacturing 3">
        <a:dk1>
          <a:srgbClr val="000000"/>
        </a:dk1>
        <a:lt1>
          <a:srgbClr val="FFFFFF"/>
        </a:lt1>
        <a:dk2>
          <a:srgbClr val="000000"/>
        </a:dk2>
        <a:lt2>
          <a:srgbClr val="EAEAEA"/>
        </a:lt2>
        <a:accent1>
          <a:srgbClr val="DDDDDD"/>
        </a:accent1>
        <a:accent2>
          <a:srgbClr val="B2B2B2"/>
        </a:accent2>
        <a:accent3>
          <a:srgbClr val="FFFFFF"/>
        </a:accent3>
        <a:accent4>
          <a:srgbClr val="000000"/>
        </a:accent4>
        <a:accent5>
          <a:srgbClr val="EBEBEB"/>
        </a:accent5>
        <a:accent6>
          <a:srgbClr val="A1A1A1"/>
        </a:accent6>
        <a:hlink>
          <a:srgbClr val="4D4D4D"/>
        </a:hlink>
        <a:folHlink>
          <a:srgbClr val="969696"/>
        </a:folHlink>
      </a:clrScheme>
      <a:clrMap bg1="lt1" tx1="dk1" bg2="lt2" tx2="dk2" accent1="accent1" accent2="accent2" accent3="accent3" accent4="accent4" accent5="accent5" accent6="accent6" hlink="hlink" folHlink="folHlink"/>
    </a:extraClrScheme>
    <a:extraClrScheme>
      <a:clrScheme name="Manufacturing 4">
        <a:dk1>
          <a:srgbClr val="481800"/>
        </a:dk1>
        <a:lt1>
          <a:srgbClr val="EAEAEA"/>
        </a:lt1>
        <a:dk2>
          <a:srgbClr val="762700"/>
        </a:dk2>
        <a:lt2>
          <a:srgbClr val="EBD189"/>
        </a:lt2>
        <a:accent1>
          <a:srgbClr val="FCAB40"/>
        </a:accent1>
        <a:accent2>
          <a:srgbClr val="AD717F"/>
        </a:accent2>
        <a:accent3>
          <a:srgbClr val="BDACAA"/>
        </a:accent3>
        <a:accent4>
          <a:srgbClr val="C8C8C8"/>
        </a:accent4>
        <a:accent5>
          <a:srgbClr val="FDD2AF"/>
        </a:accent5>
        <a:accent6>
          <a:srgbClr val="9C6672"/>
        </a:accent6>
        <a:hlink>
          <a:srgbClr val="FFFF99"/>
        </a:hlink>
        <a:folHlink>
          <a:srgbClr val="CC9900"/>
        </a:folHlink>
      </a:clrScheme>
      <a:clrMap bg1="dk2" tx1="lt1" bg2="dk1" tx2="lt2" accent1="accent1" accent2="accent2" accent3="accent3" accent4="accent4" accent5="accent5" accent6="accent6" hlink="hlink" folHlink="folHlink"/>
    </a:extraClrScheme>
    <a:extraClrScheme>
      <a:clrScheme name="Manufacturing 5">
        <a:dk1>
          <a:srgbClr val="330066"/>
        </a:dk1>
        <a:lt1>
          <a:srgbClr val="EAEAEA"/>
        </a:lt1>
        <a:dk2>
          <a:srgbClr val="4E009C"/>
        </a:dk2>
        <a:lt2>
          <a:srgbClr val="EBD189"/>
        </a:lt2>
        <a:accent1>
          <a:srgbClr val="FCAB40"/>
        </a:accent1>
        <a:accent2>
          <a:srgbClr val="8871BB"/>
        </a:accent2>
        <a:accent3>
          <a:srgbClr val="B2AACB"/>
        </a:accent3>
        <a:accent4>
          <a:srgbClr val="C8C8C8"/>
        </a:accent4>
        <a:accent5>
          <a:srgbClr val="FDD2AF"/>
        </a:accent5>
        <a:accent6>
          <a:srgbClr val="7B66A9"/>
        </a:accent6>
        <a:hlink>
          <a:srgbClr val="99CC00"/>
        </a:hlink>
        <a:folHlink>
          <a:srgbClr val="808000"/>
        </a:folHlink>
      </a:clrScheme>
      <a:clrMap bg1="dk2" tx1="lt1" bg2="dk1" tx2="lt2" accent1="accent1" accent2="accent2" accent3="accent3" accent4="accent4" accent5="accent5" accent6="accent6" hlink="hlink" folHlink="folHlink"/>
    </a:extraClrScheme>
    <a:extraClrScheme>
      <a:clrScheme name="Manufacturing 6">
        <a:dk1>
          <a:srgbClr val="454425"/>
        </a:dk1>
        <a:lt1>
          <a:srgbClr val="EAEAEA"/>
        </a:lt1>
        <a:dk2>
          <a:srgbClr val="4D6A2A"/>
        </a:dk2>
        <a:lt2>
          <a:srgbClr val="EBD189"/>
        </a:lt2>
        <a:accent1>
          <a:srgbClr val="FCAB40"/>
        </a:accent1>
        <a:accent2>
          <a:srgbClr val="A59E79"/>
        </a:accent2>
        <a:accent3>
          <a:srgbClr val="B2B9AC"/>
        </a:accent3>
        <a:accent4>
          <a:srgbClr val="C8C8C8"/>
        </a:accent4>
        <a:accent5>
          <a:srgbClr val="FDD2AF"/>
        </a:accent5>
        <a:accent6>
          <a:srgbClr val="958F6D"/>
        </a:accent6>
        <a:hlink>
          <a:srgbClr val="FFCC00"/>
        </a:hlink>
        <a:folHlink>
          <a:srgbClr val="CCCC00"/>
        </a:folHlink>
      </a:clrScheme>
      <a:clrMap bg1="dk2" tx1="lt1" bg2="dk1" tx2="lt2" accent1="accent1" accent2="accent2" accent3="accent3" accent4="accent4" accent5="accent5" accent6="accent6" hlink="hlink" folHlink="folHlink"/>
    </a:extraClrScheme>
    <a:extraClrScheme>
      <a:clrScheme name="Manufacturing 7">
        <a:dk1>
          <a:srgbClr val="3C2924"/>
        </a:dk1>
        <a:lt1>
          <a:srgbClr val="EAEAEA"/>
        </a:lt1>
        <a:dk2>
          <a:srgbClr val="0D0A46"/>
        </a:dk2>
        <a:lt2>
          <a:srgbClr val="EBD189"/>
        </a:lt2>
        <a:accent1>
          <a:srgbClr val="FCAB40"/>
        </a:accent1>
        <a:accent2>
          <a:srgbClr val="633D4E"/>
        </a:accent2>
        <a:accent3>
          <a:srgbClr val="AAAAB0"/>
        </a:accent3>
        <a:accent4>
          <a:srgbClr val="C8C8C8"/>
        </a:accent4>
        <a:accent5>
          <a:srgbClr val="FDD2AF"/>
        </a:accent5>
        <a:accent6>
          <a:srgbClr val="593646"/>
        </a:accent6>
        <a:hlink>
          <a:srgbClr val="FFCC66"/>
        </a:hlink>
        <a:folHlink>
          <a:srgbClr val="99CC0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Theme blue.thmx</Template>
  <TotalTime>366</TotalTime>
  <Words>4521</Words>
  <Application>Microsoft Office PowerPoint</Application>
  <PresentationFormat>Προβολή στην οθόνη (4:3)</PresentationFormat>
  <Paragraphs>377</Paragraphs>
  <Slides>72</Slides>
  <Notes>1</Notes>
  <HiddenSlides>0</HiddenSlides>
  <MMClips>0</MMClips>
  <ScaleCrop>false</ScaleCrop>
  <HeadingPairs>
    <vt:vector size="6" baseType="variant">
      <vt:variant>
        <vt:lpstr>Γραμματοσειρές που χρησιμοποιούνται</vt:lpstr>
      </vt:variant>
      <vt:variant>
        <vt:i4>7</vt:i4>
      </vt:variant>
      <vt:variant>
        <vt:lpstr>Θέμα</vt:lpstr>
      </vt:variant>
      <vt:variant>
        <vt:i4>1</vt:i4>
      </vt:variant>
      <vt:variant>
        <vt:lpstr>Τίτλοι διαφανειών</vt:lpstr>
      </vt:variant>
      <vt:variant>
        <vt:i4>72</vt:i4>
      </vt:variant>
    </vt:vector>
  </HeadingPairs>
  <TitlesOfParts>
    <vt:vector size="80" baseType="lpstr">
      <vt:lpstr>Arial</vt:lpstr>
      <vt:lpstr>ＭＳ Ｐゴシック</vt:lpstr>
      <vt:lpstr>Wingdings</vt:lpstr>
      <vt:lpstr>Times New Roman</vt:lpstr>
      <vt:lpstr>ＭＳ 明朝</vt:lpstr>
      <vt:lpstr>Arial Narrow</vt:lpstr>
      <vt:lpstr>Calibri</vt:lpstr>
      <vt:lpstr>Theme blue</vt:lpstr>
      <vt:lpstr>Entrepreneurial Mindset</vt:lpstr>
      <vt:lpstr>What is Entrepreneurship?</vt:lpstr>
      <vt:lpstr>Entrepreneurship and Entrepreneurs</vt:lpstr>
      <vt:lpstr>Agripreneurship</vt:lpstr>
      <vt:lpstr>Agripreneurs</vt:lpstr>
      <vt:lpstr>Agripreneurship Concepts</vt:lpstr>
      <vt:lpstr>Entrepreneurial spirit</vt:lpstr>
      <vt:lpstr>Where applies entrepreneurship?</vt:lpstr>
      <vt:lpstr>Entrepreneurial Mindset</vt:lpstr>
      <vt:lpstr>Entrepreneurial Mindset</vt:lpstr>
      <vt:lpstr>Entrepreneurial Mindset</vt:lpstr>
      <vt:lpstr>Entrepreneurial Mindset</vt:lpstr>
      <vt:lpstr>Entrepreneurial Mindset</vt:lpstr>
      <vt:lpstr>Entrepreneurial Mindset</vt:lpstr>
      <vt:lpstr>Entrepreneurial Mindset</vt:lpstr>
      <vt:lpstr>How Entrepreneurial are you?</vt:lpstr>
      <vt:lpstr>Activity – The third eye</vt:lpstr>
      <vt:lpstr>Activity – Joining the dots</vt:lpstr>
      <vt:lpstr>Activity – Black and white hats</vt:lpstr>
      <vt:lpstr>Persistence</vt:lpstr>
      <vt:lpstr>What persistence means for starting a new venture?</vt:lpstr>
      <vt:lpstr>What persistence means for starting a new venture?</vt:lpstr>
      <vt:lpstr>Rules to master Persistence</vt:lpstr>
      <vt:lpstr>Rules to master Persistence</vt:lpstr>
      <vt:lpstr>Rules to master Persistence</vt:lpstr>
      <vt:lpstr>Rules to master Persistence</vt:lpstr>
      <vt:lpstr>Rules to master Persistence</vt:lpstr>
      <vt:lpstr>Opportunity Recognition </vt:lpstr>
      <vt:lpstr>Opportunity recognition</vt:lpstr>
      <vt:lpstr>Opportunity recognition</vt:lpstr>
      <vt:lpstr> Exercise A  – Opportunity Recognition </vt:lpstr>
      <vt:lpstr>Exercise A  – Opportunity Recognition </vt:lpstr>
      <vt:lpstr>Exercise B  – Opportunity Recognition </vt:lpstr>
      <vt:lpstr>Exercise C – Opportunity Recognition</vt:lpstr>
      <vt:lpstr>Creativity</vt:lpstr>
      <vt:lpstr>Creativity</vt:lpstr>
      <vt:lpstr>Creativity</vt:lpstr>
      <vt:lpstr>Importance of creativity to entrepreneurs</vt:lpstr>
      <vt:lpstr>Importance of creativity to entrepreneurs</vt:lpstr>
      <vt:lpstr>Importance of creativity to entrepreneurs</vt:lpstr>
      <vt:lpstr>Importance of creativity to entrepreneurs</vt:lpstr>
      <vt:lpstr>Importance of creativity to entrepreneurs</vt:lpstr>
      <vt:lpstr>Features of a creative entrepreneur</vt:lpstr>
      <vt:lpstr>Features of a creative entrepreneur</vt:lpstr>
      <vt:lpstr>Features of a creative entrepreneur</vt:lpstr>
      <vt:lpstr>Features of a creative entrepreneur</vt:lpstr>
      <vt:lpstr>How to be creative?</vt:lpstr>
      <vt:lpstr>How to be creative?</vt:lpstr>
      <vt:lpstr>Think freely</vt:lpstr>
      <vt:lpstr>Brainstorm</vt:lpstr>
      <vt:lpstr>Encourage and reward creative ideas of your team</vt:lpstr>
      <vt:lpstr>Share ideas and solicit feedback</vt:lpstr>
      <vt:lpstr>Evaluate your ideas</vt:lpstr>
      <vt:lpstr>Communication</vt:lpstr>
      <vt:lpstr>Communication – Listening Skills</vt:lpstr>
      <vt:lpstr>Exercise – Try not to listen</vt:lpstr>
      <vt:lpstr>Non Verbal Communication</vt:lpstr>
      <vt:lpstr>Listening Questionnaire</vt:lpstr>
      <vt:lpstr>Exercise – One and two way communication</vt:lpstr>
      <vt:lpstr>Exercise – One and two way communication</vt:lpstr>
      <vt:lpstr>Exercise – One and two way communication</vt:lpstr>
      <vt:lpstr>Communicating feedback</vt:lpstr>
      <vt:lpstr>Leadership</vt:lpstr>
      <vt:lpstr>Leadership Definitions</vt:lpstr>
      <vt:lpstr>Leadership Definition</vt:lpstr>
      <vt:lpstr>Leadership Traits and Skills</vt:lpstr>
      <vt:lpstr>Exercise</vt:lpstr>
      <vt:lpstr>Exercise – Handout 4 – Assess leadership skills</vt:lpstr>
      <vt:lpstr>Business leadership</vt:lpstr>
      <vt:lpstr>Checklist for leadership development</vt:lpstr>
      <vt:lpstr>Exercise</vt:lpstr>
      <vt:lpstr>Διαφάνεια 72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dc:creator>
  <cp:lastModifiedBy>user</cp:lastModifiedBy>
  <cp:revision>60</cp:revision>
  <dcterms:created xsi:type="dcterms:W3CDTF">2019-02-04T06:02:42Z</dcterms:created>
  <dcterms:modified xsi:type="dcterms:W3CDTF">2019-02-12T15:10:19Z</dcterms:modified>
</cp:coreProperties>
</file>