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81" r:id="rId4"/>
    <p:sldId id="280" r:id="rId5"/>
    <p:sldId id="279" r:id="rId6"/>
    <p:sldId id="278" r:id="rId7"/>
    <p:sldId id="277" r:id="rId8"/>
    <p:sldId id="276" r:id="rId9"/>
    <p:sldId id="275" r:id="rId10"/>
    <p:sldId id="274" r:id="rId11"/>
    <p:sldId id="273" r:id="rId12"/>
    <p:sldId id="272" r:id="rId13"/>
    <p:sldId id="271" r:id="rId14"/>
    <p:sldId id="270" r:id="rId15"/>
    <p:sldId id="269" r:id="rId16"/>
    <p:sldId id="268" r:id="rId17"/>
    <p:sldId id="267" r:id="rId18"/>
    <p:sldId id="266" r:id="rId19"/>
    <p:sldId id="265" r:id="rId20"/>
    <p:sldId id="264" r:id="rId21"/>
    <p:sldId id="263" r:id="rId22"/>
    <p:sldId id="262" r:id="rId23"/>
    <p:sldId id="260" r:id="rId24"/>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1320"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178245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4031797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3788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2493089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2359376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108061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pPr/>
              <a:t>10/2/2019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384204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pPr/>
              <a:t>10/2/2019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1112296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pPr/>
              <a:t>10/2/2019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2743709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288547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3352603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pPr/>
              <a:t>10/2/2019</a:t>
            </a:fld>
            <a:endParaRPr lang="el-G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pPr/>
              <a:t>‹#›</a:t>
            </a:fld>
            <a:endParaRPr lang="el-GR"/>
          </a:p>
        </p:txBody>
      </p:sp>
    </p:spTree>
    <p:extLst>
      <p:ext uri="{BB962C8B-B14F-4D97-AF65-F5344CB8AC3E}">
        <p14:creationId xmlns="" xmlns:p14="http://schemas.microsoft.com/office/powerpoint/2010/main" val="819990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87141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6253B27C-F797-48D7-8647-3BA9E787319D}"/>
              </a:ext>
            </a:extLst>
          </p:cNvPr>
          <p:cNvSpPr/>
          <p:nvPr/>
        </p:nvSpPr>
        <p:spPr>
          <a:xfrm>
            <a:off x="208625" y="3196324"/>
            <a:ext cx="8726750" cy="2646878"/>
          </a:xfrm>
          <a:prstGeom prst="rect">
            <a:avLst/>
          </a:prstGeom>
        </p:spPr>
        <p:txBody>
          <a:bodyPr wrap="square">
            <a:spAutoFit/>
          </a:bodyPr>
          <a:lstStyle/>
          <a:p>
            <a:r>
              <a:rPr lang="en-US" sz="4000" dirty="0"/>
              <a:t>Pitching</a:t>
            </a:r>
          </a:p>
          <a:p>
            <a:endParaRPr lang="en-US" dirty="0"/>
          </a:p>
          <a:p>
            <a:r>
              <a:rPr lang="en-US" dirty="0"/>
              <a:t>• Tell a story that flows. Putting facts on slides is important, but it will not get your message across as well as having slides that consecutively build on the next. A good sanity check is to go through your deck and assign one key sentence for what each slide is trying to say and see if the concepts connect. </a:t>
            </a:r>
          </a:p>
          <a:p>
            <a:endParaRPr lang="en-US" dirty="0"/>
          </a:p>
          <a:p>
            <a:r>
              <a:rPr lang="en-US" dirty="0"/>
              <a:t>• Pitch by analogy. Don’t be afraid to compare yourself to other, similar companies. </a:t>
            </a:r>
          </a:p>
        </p:txBody>
      </p:sp>
      <p:pic>
        <p:nvPicPr>
          <p:cNvPr id="3" name="Picture 2">
            <a:extLst>
              <a:ext uri="{FF2B5EF4-FFF2-40B4-BE49-F238E27FC236}">
                <a16:creationId xmlns="" xmlns:a16="http://schemas.microsoft.com/office/drawing/2014/main" id="{41BE163C-60EA-48B9-BEFB-04E82A84E9F6}"/>
              </a:ext>
            </a:extLst>
          </p:cNvPr>
          <p:cNvPicPr>
            <a:picLocks noChangeAspect="1"/>
          </p:cNvPicPr>
          <p:nvPr/>
        </p:nvPicPr>
        <p:blipFill>
          <a:blip r:embed="rId3" cstate="print"/>
          <a:stretch>
            <a:fillRect/>
          </a:stretch>
        </p:blipFill>
        <p:spPr>
          <a:xfrm>
            <a:off x="4833349" y="1703633"/>
            <a:ext cx="4017688" cy="2308323"/>
          </a:xfrm>
          <a:prstGeom prst="rect">
            <a:avLst/>
          </a:prstGeom>
        </p:spPr>
      </p:pic>
    </p:spTree>
    <p:extLst>
      <p:ext uri="{BB962C8B-B14F-4D97-AF65-F5344CB8AC3E}">
        <p14:creationId xmlns="" xmlns:p14="http://schemas.microsoft.com/office/powerpoint/2010/main" val="367742331"/>
      </p:ext>
    </p:extLst>
  </p:cSld>
  <p:clrMapOvr>
    <a:masterClrMapping/>
  </p:clrMapOvr>
  <mc:AlternateContent xmlns:mc="http://schemas.openxmlformats.org/markup-compatibility/2006">
    <mc:Choice xmlns="" xmlns:p14="http://schemas.microsoft.com/office/powerpoint/2010/main" Requires="p14">
      <p:transition spd="slow" p14:dur="2000" advTm="7192"/>
    </mc:Choice>
    <mc:Fallback>
      <p:transition spd="slow" advTm="7192"/>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0CDE1ECF-F34D-4734-833E-C795811A9342}"/>
              </a:ext>
            </a:extLst>
          </p:cNvPr>
          <p:cNvSpPr/>
          <p:nvPr/>
        </p:nvSpPr>
        <p:spPr>
          <a:xfrm>
            <a:off x="106532" y="1878770"/>
            <a:ext cx="8930936" cy="3693319"/>
          </a:xfrm>
          <a:prstGeom prst="rect">
            <a:avLst/>
          </a:prstGeom>
        </p:spPr>
        <p:txBody>
          <a:bodyPr wrap="square">
            <a:spAutoFit/>
          </a:bodyPr>
          <a:lstStyle/>
          <a:p>
            <a:r>
              <a:rPr lang="en-US" dirty="0"/>
              <a:t>• Let the best presenter present. There is no shame in letting someone else from your team present if presentation skills are not your personal strength. There is no hard rule that requires the CEO to do the pitch. It’s certainly more commonplace for the CEO to present, but not absolutely required. The CEO needs to convey leadership; so one way of demonstrating that you can leverage the capabilities of your team is to empower them to present. </a:t>
            </a:r>
          </a:p>
          <a:p>
            <a:endParaRPr lang="en-US" dirty="0"/>
          </a:p>
          <a:p>
            <a:endParaRPr lang="en-US" dirty="0"/>
          </a:p>
          <a:p>
            <a:r>
              <a:rPr lang="en-US" dirty="0"/>
              <a:t>• Don’t get defensive. Be prepared to take criticism without getting defensive, even if you think the person you are pitching to is dead wrong. They may have experience you don’t or may simply be trying to find holes in your story to see how you handle the situation. Their mentality may be that they are also trying to figure out if they will be able to work with you through various issues that may arise. They don’t want to be stuck in a deal in which adversity is just going to bring up conflict. Would you hire someone like that for your company? </a:t>
            </a:r>
          </a:p>
        </p:txBody>
      </p:sp>
    </p:spTree>
    <p:extLst>
      <p:ext uri="{BB962C8B-B14F-4D97-AF65-F5344CB8AC3E}">
        <p14:creationId xmlns="" xmlns:p14="http://schemas.microsoft.com/office/powerpoint/2010/main" val="1394469250"/>
      </p:ext>
    </p:extLst>
  </p:cSld>
  <p:clrMapOvr>
    <a:masterClrMapping/>
  </p:clrMapOvr>
  <mc:AlternateContent xmlns:mc="http://schemas.openxmlformats.org/markup-compatibility/2006">
    <mc:Choice xmlns="" xmlns:p14="http://schemas.microsoft.com/office/powerpoint/2010/main" Requires="p14">
      <p:transition spd="slow" p14:dur="2000" advTm="29147"/>
    </mc:Choice>
    <mc:Fallback>
      <p:transition spd="slow" advTm="29147"/>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12B47B6B-EE98-45DB-83D3-61D948EFE9CA}"/>
              </a:ext>
            </a:extLst>
          </p:cNvPr>
          <p:cNvSpPr/>
          <p:nvPr/>
        </p:nvSpPr>
        <p:spPr>
          <a:xfrm>
            <a:off x="250424" y="3805340"/>
            <a:ext cx="4572000" cy="2585323"/>
          </a:xfrm>
          <a:prstGeom prst="rect">
            <a:avLst/>
          </a:prstGeom>
        </p:spPr>
        <p:txBody>
          <a:bodyPr>
            <a:spAutoFit/>
          </a:bodyPr>
          <a:lstStyle/>
          <a:p>
            <a:r>
              <a:rPr lang="en-US" dirty="0"/>
              <a:t>• Avoid investment ambiguity. In order to ensure the investor is even interested in your company and that you meet the criteria necessary to receive their funding, do advance research or ask them upfront to clarify their preferences for investment. One of the biggest mistake’s entrepreneurs make is not understanding right up front what an investor is looking for in an investment. </a:t>
            </a:r>
          </a:p>
        </p:txBody>
      </p:sp>
      <p:pic>
        <p:nvPicPr>
          <p:cNvPr id="3" name="Picture 2">
            <a:extLst>
              <a:ext uri="{FF2B5EF4-FFF2-40B4-BE49-F238E27FC236}">
                <a16:creationId xmlns="" xmlns:a16="http://schemas.microsoft.com/office/drawing/2014/main" id="{71193E7F-C1B1-496E-8F38-93CF6EE73905}"/>
              </a:ext>
            </a:extLst>
          </p:cNvPr>
          <p:cNvPicPr>
            <a:picLocks noChangeAspect="1"/>
          </p:cNvPicPr>
          <p:nvPr/>
        </p:nvPicPr>
        <p:blipFill>
          <a:blip r:embed="rId3" cstate="print"/>
          <a:stretch>
            <a:fillRect/>
          </a:stretch>
        </p:blipFill>
        <p:spPr>
          <a:xfrm>
            <a:off x="4740676" y="1604962"/>
            <a:ext cx="4152900" cy="2339060"/>
          </a:xfrm>
          <a:prstGeom prst="rect">
            <a:avLst/>
          </a:prstGeom>
        </p:spPr>
      </p:pic>
    </p:spTree>
    <p:extLst>
      <p:ext uri="{BB962C8B-B14F-4D97-AF65-F5344CB8AC3E}">
        <p14:creationId xmlns="" xmlns:p14="http://schemas.microsoft.com/office/powerpoint/2010/main" val="1297814185"/>
      </p:ext>
    </p:extLst>
  </p:cSld>
  <p:clrMapOvr>
    <a:masterClrMapping/>
  </p:clrMapOvr>
  <mc:AlternateContent xmlns:mc="http://schemas.openxmlformats.org/markup-compatibility/2006">
    <mc:Choice xmlns="" xmlns:p14="http://schemas.microsoft.com/office/powerpoint/2010/main" Requires="p14">
      <p:transition spd="slow" p14:dur="2000" advTm="17497"/>
    </mc:Choice>
    <mc:Fallback>
      <p:transition spd="slow" advTm="17497"/>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15F7F848-19C4-4C15-AC65-44EFCC326338}"/>
              </a:ext>
            </a:extLst>
          </p:cNvPr>
          <p:cNvSpPr/>
          <p:nvPr/>
        </p:nvSpPr>
        <p:spPr>
          <a:xfrm>
            <a:off x="284084" y="1525453"/>
            <a:ext cx="8637973" cy="4585871"/>
          </a:xfrm>
          <a:prstGeom prst="rect">
            <a:avLst/>
          </a:prstGeom>
        </p:spPr>
        <p:txBody>
          <a:bodyPr wrap="square">
            <a:spAutoFit/>
          </a:bodyPr>
          <a:lstStyle/>
          <a:p>
            <a:r>
              <a:rPr lang="en-US" sz="4000" dirty="0"/>
              <a:t>The basics in designing a Pitch Deck</a:t>
            </a:r>
          </a:p>
          <a:p>
            <a:endParaRPr lang="en-US" dirty="0"/>
          </a:p>
          <a:p>
            <a:endParaRPr lang="el-GR" dirty="0"/>
          </a:p>
          <a:p>
            <a:r>
              <a:rPr lang="en-US" dirty="0"/>
              <a:t>The building blocks of a pitch deck are the slides. Slides are like the panels of a comic strip; they break down the story of your venture into discrete digestible chunks. Each slide highlights a different aspect of the venture and furthers the plot of the pitch. Eventually, you’ll have a whole archive of slides to draw from and sequence for each meeting or presentation. These are the essential ten (not including your cover page):</a:t>
            </a:r>
          </a:p>
          <a:p>
            <a:r>
              <a:rPr lang="en-US" dirty="0"/>
              <a:t>• Overview</a:t>
            </a:r>
          </a:p>
          <a:p>
            <a:r>
              <a:rPr lang="en-US" dirty="0"/>
              <a:t>• Opportunity</a:t>
            </a:r>
          </a:p>
          <a:p>
            <a:r>
              <a:rPr lang="en-US" dirty="0"/>
              <a:t>• Problem</a:t>
            </a:r>
          </a:p>
          <a:p>
            <a:r>
              <a:rPr lang="en-US" dirty="0"/>
              <a:t>• Solution</a:t>
            </a:r>
          </a:p>
          <a:p>
            <a:r>
              <a:rPr lang="en-US" dirty="0"/>
              <a:t>• Traction</a:t>
            </a:r>
          </a:p>
          <a:p>
            <a:r>
              <a:rPr lang="en-US" dirty="0"/>
              <a:t>• Customer or Market</a:t>
            </a:r>
          </a:p>
          <a:p>
            <a:r>
              <a:rPr lang="en-US" dirty="0"/>
              <a:t>• Competition</a:t>
            </a:r>
          </a:p>
        </p:txBody>
      </p:sp>
    </p:spTree>
    <p:extLst>
      <p:ext uri="{BB962C8B-B14F-4D97-AF65-F5344CB8AC3E}">
        <p14:creationId xmlns="" xmlns:p14="http://schemas.microsoft.com/office/powerpoint/2010/main" val="358057177"/>
      </p:ext>
    </p:extLst>
  </p:cSld>
  <p:clrMapOvr>
    <a:masterClrMapping/>
  </p:clrMapOvr>
  <mc:AlternateContent xmlns:mc="http://schemas.openxmlformats.org/markup-compatibility/2006">
    <mc:Choice xmlns="" xmlns:p14="http://schemas.microsoft.com/office/powerpoint/2010/main" Requires="p14">
      <p:transition spd="slow" p14:dur="2000" advTm="15737"/>
    </mc:Choice>
    <mc:Fallback>
      <p:transition spd="slow" advTm="15737"/>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8DD7E843-5811-4276-8407-4B316F7FE166}"/>
              </a:ext>
            </a:extLst>
          </p:cNvPr>
          <p:cNvSpPr/>
          <p:nvPr/>
        </p:nvSpPr>
        <p:spPr>
          <a:xfrm>
            <a:off x="270767" y="1877134"/>
            <a:ext cx="8482616" cy="1754326"/>
          </a:xfrm>
          <a:prstGeom prst="rect">
            <a:avLst/>
          </a:prstGeom>
        </p:spPr>
        <p:txBody>
          <a:bodyPr wrap="square">
            <a:spAutoFit/>
          </a:bodyPr>
          <a:lstStyle/>
          <a:p>
            <a:r>
              <a:rPr lang="en-US" dirty="0"/>
              <a:t>• Business Model</a:t>
            </a:r>
          </a:p>
          <a:p>
            <a:r>
              <a:rPr lang="en-US" dirty="0"/>
              <a:t>• Team</a:t>
            </a:r>
          </a:p>
          <a:p>
            <a:r>
              <a:rPr lang="en-US" dirty="0"/>
              <a:t>• Use of Funds</a:t>
            </a:r>
          </a:p>
          <a:p>
            <a:r>
              <a:rPr lang="en-US" dirty="0"/>
              <a:t>• Inviting picture. You might include an engaging picture of your product or customer.</a:t>
            </a:r>
          </a:p>
          <a:p>
            <a:r>
              <a:rPr lang="en-US" dirty="0"/>
              <a:t>• Descriptive title. Put “Investor Briefing” or “Investor Presentation” somewhere on the front cover with the date. Dates help you keep track of different versions.</a:t>
            </a:r>
          </a:p>
        </p:txBody>
      </p:sp>
      <p:pic>
        <p:nvPicPr>
          <p:cNvPr id="3" name="Picture 2">
            <a:extLst>
              <a:ext uri="{FF2B5EF4-FFF2-40B4-BE49-F238E27FC236}">
                <a16:creationId xmlns="" xmlns:a16="http://schemas.microsoft.com/office/drawing/2014/main" id="{A1335A36-1D6B-48E2-B417-9A43B903EB38}"/>
              </a:ext>
            </a:extLst>
          </p:cNvPr>
          <p:cNvPicPr>
            <a:picLocks noChangeAspect="1"/>
          </p:cNvPicPr>
          <p:nvPr/>
        </p:nvPicPr>
        <p:blipFill>
          <a:blip r:embed="rId3" cstate="print"/>
          <a:stretch>
            <a:fillRect/>
          </a:stretch>
        </p:blipFill>
        <p:spPr>
          <a:xfrm>
            <a:off x="3817398" y="4123191"/>
            <a:ext cx="4669654" cy="1818439"/>
          </a:xfrm>
          <a:prstGeom prst="rect">
            <a:avLst/>
          </a:prstGeom>
        </p:spPr>
      </p:pic>
    </p:spTree>
    <p:extLst>
      <p:ext uri="{BB962C8B-B14F-4D97-AF65-F5344CB8AC3E}">
        <p14:creationId xmlns="" xmlns:p14="http://schemas.microsoft.com/office/powerpoint/2010/main" val="3971925161"/>
      </p:ext>
    </p:extLst>
  </p:cSld>
  <p:clrMapOvr>
    <a:masterClrMapping/>
  </p:clrMapOvr>
  <mc:AlternateContent xmlns:mc="http://schemas.openxmlformats.org/markup-compatibility/2006">
    <mc:Choice xmlns="" xmlns:p14="http://schemas.microsoft.com/office/powerpoint/2010/main" Requires="p14">
      <p:transition spd="slow" p14:dur="2000" advTm="7460"/>
    </mc:Choice>
    <mc:Fallback>
      <p:transition spd="slow" advTm="746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A3EB98D2-53B4-44D1-8D48-46AC46BCB085}"/>
              </a:ext>
            </a:extLst>
          </p:cNvPr>
          <p:cNvSpPr/>
          <p:nvPr/>
        </p:nvSpPr>
        <p:spPr>
          <a:xfrm>
            <a:off x="39949" y="1687003"/>
            <a:ext cx="9064101" cy="4801314"/>
          </a:xfrm>
          <a:prstGeom prst="rect">
            <a:avLst/>
          </a:prstGeom>
        </p:spPr>
        <p:txBody>
          <a:bodyPr wrap="square">
            <a:spAutoFit/>
          </a:bodyPr>
          <a:lstStyle/>
          <a:p>
            <a:r>
              <a:rPr lang="en-US" dirty="0"/>
              <a:t>Company Purpose / Introduction</a:t>
            </a:r>
          </a:p>
          <a:p>
            <a:endParaRPr lang="en-US" dirty="0"/>
          </a:p>
          <a:p>
            <a:r>
              <a:rPr lang="en-US" dirty="0"/>
              <a:t>• This is your chance to begin to orient your audience with who you are, what you do, and</a:t>
            </a:r>
          </a:p>
          <a:p>
            <a:r>
              <a:rPr lang="en-US" dirty="0"/>
              <a:t>how you do it. Don’t get detailed, just scratch the surface.</a:t>
            </a:r>
          </a:p>
          <a:p>
            <a:endParaRPr lang="en-US" dirty="0"/>
          </a:p>
          <a:p>
            <a:r>
              <a:rPr lang="en-US" dirty="0"/>
              <a:t>• The opening slide should be clean and simple.</a:t>
            </a:r>
          </a:p>
          <a:p>
            <a:endParaRPr lang="en-US" dirty="0"/>
          </a:p>
          <a:p>
            <a:r>
              <a:rPr lang="en-US" dirty="0"/>
              <a:t>• Some say your opening slide should just have your company’s name, logo, and a single</a:t>
            </a:r>
          </a:p>
          <a:p>
            <a:r>
              <a:rPr lang="en-US" dirty="0"/>
              <a:t>declarative statement with a more-or-less blank background. Others would say that along</a:t>
            </a:r>
          </a:p>
          <a:p>
            <a:r>
              <a:rPr lang="en-US" dirty="0"/>
              <a:t>with your name, logo, and your declarative statement, you shouldn’t be afraid to include an</a:t>
            </a:r>
          </a:p>
          <a:p>
            <a:r>
              <a:rPr lang="en-US" dirty="0"/>
              <a:t>image that helps describe what your company does. For example, if you are in the hotel</a:t>
            </a:r>
          </a:p>
          <a:p>
            <a:r>
              <a:rPr lang="en-US" dirty="0"/>
              <a:t>booking industry but your company’s name/logo doesn’t allude to this, you may want to</a:t>
            </a:r>
          </a:p>
          <a:p>
            <a:r>
              <a:rPr lang="en-US" dirty="0"/>
              <a:t>include an image of a clean hotel room.</a:t>
            </a:r>
          </a:p>
          <a:p>
            <a:endParaRPr lang="en-US" dirty="0"/>
          </a:p>
          <a:p>
            <a:r>
              <a:rPr lang="en-US" dirty="0"/>
              <a:t>• Prepare a one-page tear-sheet to handout if helpful to support the presentation.</a:t>
            </a:r>
          </a:p>
          <a:p>
            <a:endParaRPr lang="en-US" dirty="0"/>
          </a:p>
          <a:p>
            <a:r>
              <a:rPr lang="en-US" dirty="0"/>
              <a:t>• Include your contact info on the opening slide. </a:t>
            </a:r>
          </a:p>
        </p:txBody>
      </p:sp>
    </p:spTree>
    <p:extLst>
      <p:ext uri="{BB962C8B-B14F-4D97-AF65-F5344CB8AC3E}">
        <p14:creationId xmlns="" xmlns:p14="http://schemas.microsoft.com/office/powerpoint/2010/main" val="823026723"/>
      </p:ext>
    </p:extLst>
  </p:cSld>
  <p:clrMapOvr>
    <a:masterClrMapping/>
  </p:clrMapOvr>
  <mc:AlternateContent xmlns:mc="http://schemas.openxmlformats.org/markup-compatibility/2006">
    <mc:Choice xmlns="" xmlns:p14="http://schemas.microsoft.com/office/powerpoint/2010/main" Requires="p14">
      <p:transition spd="slow" p14:dur="2000" advTm="38367"/>
    </mc:Choice>
    <mc:Fallback>
      <p:transition spd="slow" advTm="38367"/>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EA849AFC-0E31-49F8-A098-3D38446B2F3E}"/>
              </a:ext>
            </a:extLst>
          </p:cNvPr>
          <p:cNvSpPr/>
          <p:nvPr/>
        </p:nvSpPr>
        <p:spPr>
          <a:xfrm>
            <a:off x="306280" y="1836211"/>
            <a:ext cx="8531440" cy="3693319"/>
          </a:xfrm>
          <a:prstGeom prst="rect">
            <a:avLst/>
          </a:prstGeom>
        </p:spPr>
        <p:txBody>
          <a:bodyPr wrap="square">
            <a:spAutoFit/>
          </a:bodyPr>
          <a:lstStyle/>
          <a:p>
            <a:r>
              <a:rPr lang="en-US" dirty="0"/>
              <a:t>When positioning the problem, this is exactly what you are trying to do, but with your own product/solution.</a:t>
            </a:r>
          </a:p>
          <a:p>
            <a:endParaRPr lang="en-US" dirty="0"/>
          </a:p>
          <a:p>
            <a:r>
              <a:rPr lang="en-US" dirty="0"/>
              <a:t>•Describe THE PROBLEM OR PAIN POINT, your product or service will solve for without talking about your product. Someone has got to buy into the problem before they hear about solving it (that will come next section, Solution/Product/Service).</a:t>
            </a:r>
          </a:p>
          <a:p>
            <a:endParaRPr lang="en-US" dirty="0"/>
          </a:p>
          <a:p>
            <a:r>
              <a:rPr lang="en-US" dirty="0"/>
              <a:t>•Define THE NEED (nice to have or need to have) </a:t>
            </a:r>
          </a:p>
          <a:p>
            <a:endParaRPr lang="en-US" dirty="0"/>
          </a:p>
          <a:p>
            <a:r>
              <a:rPr lang="en-US" dirty="0"/>
              <a:t>•Define THE PAIN </a:t>
            </a:r>
          </a:p>
          <a:p>
            <a:endParaRPr lang="en-US" dirty="0"/>
          </a:p>
          <a:p>
            <a:r>
              <a:rPr lang="en-US" dirty="0"/>
              <a:t>•Define THE STATUS QUO - how does the customer currently addresses the problem and the extent to which the current solutions solve the problem. </a:t>
            </a:r>
          </a:p>
        </p:txBody>
      </p:sp>
    </p:spTree>
    <p:extLst>
      <p:ext uri="{BB962C8B-B14F-4D97-AF65-F5344CB8AC3E}">
        <p14:creationId xmlns="" xmlns:p14="http://schemas.microsoft.com/office/powerpoint/2010/main" val="4011071421"/>
      </p:ext>
    </p:extLst>
  </p:cSld>
  <p:clrMapOvr>
    <a:masterClrMapping/>
  </p:clrMapOvr>
  <mc:AlternateContent xmlns:mc="http://schemas.openxmlformats.org/markup-compatibility/2006">
    <mc:Choice xmlns="" xmlns:p14="http://schemas.microsoft.com/office/powerpoint/2010/main" Requires="p14">
      <p:transition spd="slow" p14:dur="2000" advTm="20008"/>
    </mc:Choice>
    <mc:Fallback>
      <p:transition spd="slow" advTm="20008"/>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3DB59EA2-C61F-481D-B4E2-87B7BB606990}"/>
              </a:ext>
            </a:extLst>
          </p:cNvPr>
          <p:cNvSpPr/>
          <p:nvPr/>
        </p:nvSpPr>
        <p:spPr>
          <a:xfrm>
            <a:off x="488272" y="1978253"/>
            <a:ext cx="7466121" cy="3416320"/>
          </a:xfrm>
          <a:prstGeom prst="rect">
            <a:avLst/>
          </a:prstGeom>
        </p:spPr>
        <p:txBody>
          <a:bodyPr wrap="square">
            <a:spAutoFit/>
          </a:bodyPr>
          <a:lstStyle/>
          <a:p>
            <a:r>
              <a:rPr lang="en-US" dirty="0"/>
              <a:t>What to Do:</a:t>
            </a:r>
          </a:p>
          <a:p>
            <a:endParaRPr lang="en-US" dirty="0"/>
          </a:p>
          <a:p>
            <a:r>
              <a:rPr lang="en-US" dirty="0"/>
              <a:t>•Consider situations that will help you connect with the investors (assuming that is your audience), which may involve doing a little research into their background. Assume that they don’t have the same background as you. Their understanding of the market problem might be unclear. It is your job to not only make them understand, but also to make them excited about it.</a:t>
            </a:r>
          </a:p>
          <a:p>
            <a:endParaRPr lang="en-US" dirty="0"/>
          </a:p>
          <a:p>
            <a:r>
              <a:rPr lang="en-US" dirty="0"/>
              <a:t>•Display market data supportive of the size, extent, or number of people affected by the problem. You need numbers. Who? How much? How often?</a:t>
            </a:r>
          </a:p>
          <a:p>
            <a:endParaRPr lang="en-US" dirty="0"/>
          </a:p>
          <a:p>
            <a:r>
              <a:rPr lang="en-US" dirty="0"/>
              <a:t>•Make sure to establish how serious the problem is in the market.</a:t>
            </a:r>
          </a:p>
        </p:txBody>
      </p:sp>
    </p:spTree>
    <p:extLst>
      <p:ext uri="{BB962C8B-B14F-4D97-AF65-F5344CB8AC3E}">
        <p14:creationId xmlns="" xmlns:p14="http://schemas.microsoft.com/office/powerpoint/2010/main" val="1266639993"/>
      </p:ext>
    </p:extLst>
  </p:cSld>
  <p:clrMapOvr>
    <a:masterClrMapping/>
  </p:clrMapOvr>
  <mc:AlternateContent xmlns:mc="http://schemas.openxmlformats.org/markup-compatibility/2006">
    <mc:Choice xmlns="" xmlns:p14="http://schemas.microsoft.com/office/powerpoint/2010/main" Requires="p14">
      <p:transition spd="slow" p14:dur="2000" advTm="23392"/>
    </mc:Choice>
    <mc:Fallback>
      <p:transition spd="slow" advTm="23392"/>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C69C6599-ED57-4B09-8AC2-26D9FF65100F}"/>
              </a:ext>
            </a:extLst>
          </p:cNvPr>
          <p:cNvSpPr/>
          <p:nvPr/>
        </p:nvSpPr>
        <p:spPr>
          <a:xfrm>
            <a:off x="346229" y="2225076"/>
            <a:ext cx="7723573" cy="2862322"/>
          </a:xfrm>
          <a:prstGeom prst="rect">
            <a:avLst/>
          </a:prstGeom>
        </p:spPr>
        <p:txBody>
          <a:bodyPr wrap="square">
            <a:spAutoFit/>
          </a:bodyPr>
          <a:lstStyle/>
          <a:p>
            <a:r>
              <a:rPr lang="en-US" dirty="0"/>
              <a:t>•Have a story to illustrate the problem. There is no better way to bring it down to a personal level for an audience that might have no knowledge of your market. Tell the audience how it affects “Bob, my next door neighbor”. If you can’t bring it down to a human level, then your audience can’t really buy into this being a real problem.</a:t>
            </a:r>
          </a:p>
          <a:p>
            <a:endParaRPr lang="en-US" dirty="0"/>
          </a:p>
          <a:p>
            <a:r>
              <a:rPr lang="en-US" dirty="0"/>
              <a:t>•If the problem is complex, make sure to use visuals.</a:t>
            </a:r>
          </a:p>
          <a:p>
            <a:endParaRPr lang="en-US" dirty="0"/>
          </a:p>
          <a:p>
            <a:r>
              <a:rPr lang="en-US" dirty="0"/>
              <a:t>•Explain if there was a change or evolution in the industry that has led to the need for your solution. A good question to be able to answer is “why now?”</a:t>
            </a:r>
          </a:p>
        </p:txBody>
      </p:sp>
    </p:spTree>
    <p:extLst>
      <p:ext uri="{BB962C8B-B14F-4D97-AF65-F5344CB8AC3E}">
        <p14:creationId xmlns="" xmlns:p14="http://schemas.microsoft.com/office/powerpoint/2010/main" val="1413010890"/>
      </p:ext>
    </p:extLst>
  </p:cSld>
  <p:clrMapOvr>
    <a:masterClrMapping/>
  </p:clrMapOvr>
  <mc:AlternateContent xmlns:mc="http://schemas.openxmlformats.org/markup-compatibility/2006">
    <mc:Choice xmlns="" xmlns:p14="http://schemas.microsoft.com/office/powerpoint/2010/main" Requires="p14">
      <p:transition spd="slow" p14:dur="2000" advTm="17167"/>
    </mc:Choice>
    <mc:Fallback>
      <p:transition spd="slow" advTm="17167"/>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7734878F-07CC-487D-AD2A-67E5DCDAEDA4}"/>
              </a:ext>
            </a:extLst>
          </p:cNvPr>
          <p:cNvSpPr/>
          <p:nvPr/>
        </p:nvSpPr>
        <p:spPr>
          <a:xfrm>
            <a:off x="288656" y="1664110"/>
            <a:ext cx="2760692" cy="369332"/>
          </a:xfrm>
          <a:prstGeom prst="rect">
            <a:avLst/>
          </a:prstGeom>
        </p:spPr>
        <p:txBody>
          <a:bodyPr wrap="none">
            <a:spAutoFit/>
          </a:bodyPr>
          <a:lstStyle/>
          <a:p>
            <a:r>
              <a:rPr lang="en-US" dirty="0"/>
              <a:t>Solution / Product / Service</a:t>
            </a:r>
          </a:p>
        </p:txBody>
      </p:sp>
      <p:sp>
        <p:nvSpPr>
          <p:cNvPr id="3" name="Rectangle 2">
            <a:extLst>
              <a:ext uri="{FF2B5EF4-FFF2-40B4-BE49-F238E27FC236}">
                <a16:creationId xmlns="" xmlns:a16="http://schemas.microsoft.com/office/drawing/2014/main" id="{D37B828F-E6CD-4E5E-8BA2-EED9433E3A38}"/>
              </a:ext>
            </a:extLst>
          </p:cNvPr>
          <p:cNvSpPr/>
          <p:nvPr/>
        </p:nvSpPr>
        <p:spPr>
          <a:xfrm>
            <a:off x="128595" y="2239171"/>
            <a:ext cx="8664606" cy="4524315"/>
          </a:xfrm>
          <a:prstGeom prst="rect">
            <a:avLst/>
          </a:prstGeom>
        </p:spPr>
        <p:txBody>
          <a:bodyPr wrap="square">
            <a:spAutoFit/>
          </a:bodyPr>
          <a:lstStyle/>
          <a:p>
            <a:r>
              <a:rPr lang="en-US" dirty="0"/>
              <a:t>What to Do:</a:t>
            </a:r>
          </a:p>
          <a:p>
            <a:r>
              <a:rPr lang="en-US" dirty="0"/>
              <a:t>•Be clear about how your product works in delivering the value. If you can’t explain how your solution solves a problem in a single sentence, then you run the risk of confusing your audience. Try to have one sentence for every value you believe your product delivers.</a:t>
            </a:r>
          </a:p>
          <a:p>
            <a:r>
              <a:rPr lang="en-US" dirty="0"/>
              <a:t>•If your product’s features offer multiple solutions, ensure that each solution ties back to a problem your listed in your previous “Problem” slide. Investors will be keeping track of this as you present.</a:t>
            </a:r>
          </a:p>
          <a:p>
            <a:r>
              <a:rPr lang="en-US" dirty="0"/>
              <a:t>•A popular way to relate the problem to the solution is to have a “Before Solution vs After Solution” slide that highlights how it was before the solution and how it is after the solution.</a:t>
            </a:r>
          </a:p>
          <a:p>
            <a:r>
              <a:rPr lang="en-US" dirty="0"/>
              <a:t>•Quantify the value, in a chart if appropriate. </a:t>
            </a:r>
          </a:p>
          <a:p>
            <a:r>
              <a:rPr lang="en-US" dirty="0"/>
              <a:t>•You can choose to follow up with an additional slide on how your early customers have benefited.  </a:t>
            </a:r>
          </a:p>
          <a:p>
            <a:r>
              <a:rPr lang="en-US" dirty="0"/>
              <a:t>•If there is intellectual property considerations for your product, articulate the underlying claims.</a:t>
            </a:r>
          </a:p>
          <a:p>
            <a:r>
              <a:rPr lang="en-US" dirty="0"/>
              <a:t>•Your solution should ideally be a “must have” vs a “nice to have.”</a:t>
            </a:r>
          </a:p>
        </p:txBody>
      </p:sp>
    </p:spTree>
    <p:extLst>
      <p:ext uri="{BB962C8B-B14F-4D97-AF65-F5344CB8AC3E}">
        <p14:creationId xmlns="" xmlns:p14="http://schemas.microsoft.com/office/powerpoint/2010/main" val="3583691522"/>
      </p:ext>
    </p:extLst>
  </p:cSld>
  <p:clrMapOvr>
    <a:masterClrMapping/>
  </p:clrMapOvr>
  <mc:AlternateContent xmlns:mc="http://schemas.openxmlformats.org/markup-compatibility/2006">
    <mc:Choice xmlns="" xmlns:p14="http://schemas.microsoft.com/office/powerpoint/2010/main" Requires="p14">
      <p:transition spd="slow" p14:dur="2000" advTm="50811"/>
    </mc:Choice>
    <mc:Fallback>
      <p:transition spd="slow" advTm="50811"/>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n-US" dirty="0"/>
              <a:t>Module </a:t>
            </a:r>
            <a:r>
              <a:rPr lang="en-US" dirty="0" smtClean="0"/>
              <a:t>14</a:t>
            </a:r>
            <a:endParaRPr lang="el-GR" dirty="0"/>
          </a:p>
        </p:txBody>
      </p:sp>
      <p:sp>
        <p:nvSpPr>
          <p:cNvPr id="3" name="Θέση κειμένου 2"/>
          <p:cNvSpPr>
            <a:spLocks noGrp="1"/>
          </p:cNvSpPr>
          <p:nvPr>
            <p:ph type="body" idx="1"/>
          </p:nvPr>
        </p:nvSpPr>
        <p:spPr/>
        <p:txBody>
          <a:bodyPr/>
          <a:lstStyle/>
          <a:p>
            <a:r>
              <a:rPr lang="en-US" dirty="0"/>
              <a:t>Business Tool Pitch Deck</a:t>
            </a:r>
          </a:p>
          <a:p>
            <a:endParaRPr lang="el-GR" dirty="0"/>
          </a:p>
        </p:txBody>
      </p:sp>
    </p:spTree>
    <p:extLst>
      <p:ext uri="{BB962C8B-B14F-4D97-AF65-F5344CB8AC3E}">
        <p14:creationId xmlns="" xmlns:p14="http://schemas.microsoft.com/office/powerpoint/2010/main" val="1066384777"/>
      </p:ext>
    </p:extLst>
  </p:cSld>
  <p:clrMapOvr>
    <a:masterClrMapping/>
  </p:clrMapOvr>
  <mc:AlternateContent xmlns:mc="http://schemas.openxmlformats.org/markup-compatibility/2006">
    <mc:Choice xmlns="" xmlns:p14="http://schemas.microsoft.com/office/powerpoint/2010/main" Requires="p14">
      <p:transition spd="slow" p14:dur="2000" advTm="5180"/>
    </mc:Choice>
    <mc:Fallback>
      <p:transition spd="slow" advTm="518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26BFE91D-8759-4D39-8306-342A989C4CF1}"/>
              </a:ext>
            </a:extLst>
          </p:cNvPr>
          <p:cNvSpPr/>
          <p:nvPr/>
        </p:nvSpPr>
        <p:spPr>
          <a:xfrm>
            <a:off x="164235" y="1846880"/>
            <a:ext cx="8624658" cy="3970318"/>
          </a:xfrm>
          <a:prstGeom prst="rect">
            <a:avLst/>
          </a:prstGeom>
        </p:spPr>
        <p:txBody>
          <a:bodyPr wrap="square">
            <a:spAutoFit/>
          </a:bodyPr>
          <a:lstStyle/>
          <a:p>
            <a:r>
              <a:rPr lang="en-US" dirty="0"/>
              <a:t> Traction</a:t>
            </a:r>
          </a:p>
          <a:p>
            <a:endParaRPr lang="en-US" dirty="0"/>
          </a:p>
          <a:p>
            <a:r>
              <a:rPr lang="en-US" dirty="0"/>
              <a:t>•Growth metrics are key for an early stage startup.</a:t>
            </a:r>
          </a:p>
          <a:p>
            <a:endParaRPr lang="en-US" dirty="0"/>
          </a:p>
          <a:p>
            <a:r>
              <a:rPr lang="en-US" dirty="0"/>
              <a:t>•Show growing demand for your solution due to time/money saved or attention gained.</a:t>
            </a:r>
          </a:p>
          <a:p>
            <a:endParaRPr lang="en-US" dirty="0"/>
          </a:p>
          <a:p>
            <a:r>
              <a:rPr lang="en-US" dirty="0"/>
              <a:t>What to Do: </a:t>
            </a:r>
          </a:p>
          <a:p>
            <a:endParaRPr lang="en-US" dirty="0"/>
          </a:p>
          <a:p>
            <a:r>
              <a:rPr lang="en-US" dirty="0"/>
              <a:t>• Include customer stories or testimonials. Quotes will go a long way. </a:t>
            </a:r>
          </a:p>
          <a:p>
            <a:endParaRPr lang="en-US" dirty="0"/>
          </a:p>
          <a:p>
            <a:r>
              <a:rPr lang="en-US" dirty="0"/>
              <a:t>• Include accolades or press mentions that are relevant. </a:t>
            </a:r>
          </a:p>
          <a:p>
            <a:endParaRPr lang="en-US" dirty="0"/>
          </a:p>
          <a:p>
            <a:r>
              <a:rPr lang="en-US" dirty="0"/>
              <a:t>• Display LOIs (Letters of Intent). They demonstrate a more realistic version of potential traction.</a:t>
            </a:r>
          </a:p>
        </p:txBody>
      </p:sp>
    </p:spTree>
    <p:extLst>
      <p:ext uri="{BB962C8B-B14F-4D97-AF65-F5344CB8AC3E}">
        <p14:creationId xmlns="" xmlns:p14="http://schemas.microsoft.com/office/powerpoint/2010/main" val="3296702449"/>
      </p:ext>
    </p:extLst>
  </p:cSld>
  <p:clrMapOvr>
    <a:masterClrMapping/>
  </p:clrMapOvr>
  <mc:AlternateContent xmlns:mc="http://schemas.openxmlformats.org/markup-compatibility/2006">
    <mc:Choice xmlns="" xmlns:p14="http://schemas.microsoft.com/office/powerpoint/2010/main" Requires="p14">
      <p:transition spd="slow" p14:dur="2000" advTm="11526"/>
    </mc:Choice>
    <mc:Fallback>
      <p:transition spd="slow" advTm="11526"/>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4A1BE2B8-6D85-4097-B30F-7363383FA3FC}"/>
              </a:ext>
            </a:extLst>
          </p:cNvPr>
          <p:cNvSpPr/>
          <p:nvPr/>
        </p:nvSpPr>
        <p:spPr>
          <a:xfrm>
            <a:off x="270767" y="1885972"/>
            <a:ext cx="8420472" cy="4247317"/>
          </a:xfrm>
          <a:prstGeom prst="rect">
            <a:avLst/>
          </a:prstGeom>
        </p:spPr>
        <p:txBody>
          <a:bodyPr wrap="square">
            <a:spAutoFit/>
          </a:bodyPr>
          <a:lstStyle/>
          <a:p>
            <a:r>
              <a:rPr lang="en-US" dirty="0"/>
              <a:t>Market Size/Opportunity </a:t>
            </a:r>
          </a:p>
          <a:p>
            <a:endParaRPr lang="en-US" dirty="0"/>
          </a:p>
          <a:p>
            <a:r>
              <a:rPr lang="en-US" dirty="0"/>
              <a:t>• Identify your target market. </a:t>
            </a:r>
          </a:p>
          <a:p>
            <a:endParaRPr lang="en-US" dirty="0"/>
          </a:p>
          <a:p>
            <a:r>
              <a:rPr lang="en-US" dirty="0"/>
              <a:t>• Must show large and addressable market.</a:t>
            </a:r>
          </a:p>
          <a:p>
            <a:endParaRPr lang="en-US" dirty="0"/>
          </a:p>
          <a:p>
            <a:r>
              <a:rPr lang="en-US" dirty="0"/>
              <a:t>What to Do: </a:t>
            </a:r>
          </a:p>
          <a:p>
            <a:endParaRPr lang="en-US" dirty="0"/>
          </a:p>
          <a:p>
            <a:r>
              <a:rPr lang="en-US" dirty="0"/>
              <a:t>• Provide references for any data included. </a:t>
            </a:r>
          </a:p>
          <a:p>
            <a:endParaRPr lang="en-US" dirty="0"/>
          </a:p>
          <a:p>
            <a:r>
              <a:rPr lang="en-US" dirty="0"/>
              <a:t>• Should have third party validation of market size and growth. </a:t>
            </a:r>
          </a:p>
          <a:p>
            <a:endParaRPr lang="en-US" dirty="0"/>
          </a:p>
          <a:p>
            <a:r>
              <a:rPr lang="en-US" dirty="0"/>
              <a:t>• It’s helpful to distinguish.</a:t>
            </a:r>
          </a:p>
          <a:p>
            <a:endParaRPr lang="en-US" dirty="0"/>
          </a:p>
          <a:p>
            <a:r>
              <a:rPr lang="en-US" dirty="0"/>
              <a:t>• Understand and be able to articulate what are the drivers of your market size. </a:t>
            </a:r>
          </a:p>
        </p:txBody>
      </p:sp>
    </p:spTree>
    <p:extLst>
      <p:ext uri="{BB962C8B-B14F-4D97-AF65-F5344CB8AC3E}">
        <p14:creationId xmlns="" xmlns:p14="http://schemas.microsoft.com/office/powerpoint/2010/main" val="353517466"/>
      </p:ext>
    </p:extLst>
  </p:cSld>
  <p:clrMapOvr>
    <a:masterClrMapping/>
  </p:clrMapOvr>
  <mc:AlternateContent xmlns:mc="http://schemas.openxmlformats.org/markup-compatibility/2006">
    <mc:Choice xmlns="" xmlns:p14="http://schemas.microsoft.com/office/powerpoint/2010/main" Requires="p14">
      <p:transition spd="slow" p14:dur="2000" advTm="8992"/>
    </mc:Choice>
    <mc:Fallback>
      <p:transition spd="slow" advTm="8992"/>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137FCFAA-D468-4B55-A14D-073C26A4D135}"/>
              </a:ext>
            </a:extLst>
          </p:cNvPr>
          <p:cNvSpPr/>
          <p:nvPr/>
        </p:nvSpPr>
        <p:spPr>
          <a:xfrm>
            <a:off x="248574" y="1600058"/>
            <a:ext cx="8833281" cy="4801314"/>
          </a:xfrm>
          <a:prstGeom prst="rect">
            <a:avLst/>
          </a:prstGeom>
        </p:spPr>
        <p:txBody>
          <a:bodyPr wrap="square">
            <a:spAutoFit/>
          </a:bodyPr>
          <a:lstStyle/>
          <a:p>
            <a:r>
              <a:rPr lang="en-US" dirty="0"/>
              <a:t>Competition</a:t>
            </a:r>
          </a:p>
          <a:p>
            <a:endParaRPr lang="en-US" dirty="0"/>
          </a:p>
          <a:p>
            <a:r>
              <a:rPr lang="en-US" dirty="0"/>
              <a:t>• List competitors and where you compare in the competitive landscape.</a:t>
            </a:r>
          </a:p>
          <a:p>
            <a:endParaRPr lang="en-US" dirty="0"/>
          </a:p>
          <a:p>
            <a:r>
              <a:rPr lang="en-US" dirty="0"/>
              <a:t>• No matter how you illustrate this slide, always highlight your company’s unique competitive advantages in contrast to your competition.</a:t>
            </a:r>
          </a:p>
          <a:p>
            <a:endParaRPr lang="en-US" dirty="0"/>
          </a:p>
          <a:p>
            <a:r>
              <a:rPr lang="en-US" dirty="0"/>
              <a:t>What to Do: </a:t>
            </a:r>
          </a:p>
          <a:p>
            <a:endParaRPr lang="en-US" dirty="0"/>
          </a:p>
          <a:p>
            <a:r>
              <a:rPr lang="en-US" dirty="0"/>
              <a:t>• Show all types of competition and explain your competitive advantage. </a:t>
            </a:r>
          </a:p>
          <a:p>
            <a:endParaRPr lang="en-US" dirty="0"/>
          </a:p>
          <a:p>
            <a:r>
              <a:rPr lang="en-US" dirty="0"/>
              <a:t>• Steer into risk factors, be honest and transparent.</a:t>
            </a:r>
          </a:p>
          <a:p>
            <a:endParaRPr lang="en-US" dirty="0"/>
          </a:p>
          <a:p>
            <a:r>
              <a:rPr lang="en-US" dirty="0"/>
              <a:t>• If required, use a secondary slide to show how you differ from the competition.</a:t>
            </a:r>
          </a:p>
          <a:p>
            <a:endParaRPr lang="en-US" dirty="0"/>
          </a:p>
          <a:p>
            <a:r>
              <a:rPr lang="en-US" dirty="0"/>
              <a:t>• Does your business model differentiate you from your competition? If so, you should clarify.</a:t>
            </a:r>
          </a:p>
        </p:txBody>
      </p:sp>
    </p:spTree>
    <p:extLst>
      <p:ext uri="{BB962C8B-B14F-4D97-AF65-F5344CB8AC3E}">
        <p14:creationId xmlns="" xmlns:p14="http://schemas.microsoft.com/office/powerpoint/2010/main" val="3701566230"/>
      </p:ext>
    </p:extLst>
  </p:cSld>
  <p:clrMapOvr>
    <a:masterClrMapping/>
  </p:clrMapOvr>
  <mc:AlternateContent xmlns:mc="http://schemas.openxmlformats.org/markup-compatibility/2006">
    <mc:Choice xmlns="" xmlns:p14="http://schemas.microsoft.com/office/powerpoint/2010/main" Requires="p14">
      <p:transition spd="slow" p14:dur="2000" advTm="16503"/>
    </mc:Choice>
    <mc:Fallback>
      <p:transition spd="slow" advTm="16503"/>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B63A9217-422B-4B65-81CE-CFA6AB13F841}"/>
              </a:ext>
            </a:extLst>
          </p:cNvPr>
          <p:cNvPicPr>
            <a:picLocks noChangeAspect="1"/>
          </p:cNvPicPr>
          <p:nvPr/>
        </p:nvPicPr>
        <p:blipFill>
          <a:blip r:embed="rId3" cstate="print"/>
          <a:stretch>
            <a:fillRect/>
          </a:stretch>
        </p:blipFill>
        <p:spPr>
          <a:xfrm>
            <a:off x="237298" y="1447060"/>
            <a:ext cx="6749428" cy="5282213"/>
          </a:xfrm>
          <a:prstGeom prst="rect">
            <a:avLst/>
          </a:prstGeom>
        </p:spPr>
      </p:pic>
    </p:spTree>
    <p:extLst>
      <p:ext uri="{BB962C8B-B14F-4D97-AF65-F5344CB8AC3E}">
        <p14:creationId xmlns="" xmlns:p14="http://schemas.microsoft.com/office/powerpoint/2010/main" val="3813342657"/>
      </p:ext>
    </p:extLst>
  </p:cSld>
  <p:clrMapOvr>
    <a:masterClrMapping/>
  </p:clrMapOvr>
  <mc:AlternateContent xmlns:mc="http://schemas.openxmlformats.org/markup-compatibility/2006">
    <mc:Choice xmlns="" xmlns:p14="http://schemas.microsoft.com/office/powerpoint/2010/main" Requires="p14">
      <p:transition spd="slow" p14:dur="2000" advTm="1414"/>
    </mc:Choice>
    <mc:Fallback>
      <p:transition spd="slow" advTm="1414"/>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 xmlns:a16="http://schemas.microsoft.com/office/drawing/2014/main" id="{937FD4AD-918E-4939-BF9B-75CB1E55C2C3}"/>
              </a:ext>
            </a:extLst>
          </p:cNvPr>
          <p:cNvSpPr/>
          <p:nvPr/>
        </p:nvSpPr>
        <p:spPr>
          <a:xfrm>
            <a:off x="150919" y="2127344"/>
            <a:ext cx="8673484" cy="3139321"/>
          </a:xfrm>
          <a:prstGeom prst="rect">
            <a:avLst/>
          </a:prstGeom>
        </p:spPr>
        <p:txBody>
          <a:bodyPr wrap="square">
            <a:spAutoFit/>
          </a:bodyPr>
          <a:lstStyle/>
          <a:p>
            <a:r>
              <a:rPr lang="en-US" b="1" dirty="0"/>
              <a:t>What is a Pitch Deck?</a:t>
            </a:r>
          </a:p>
          <a:p>
            <a:endParaRPr lang="en-US" b="1" dirty="0"/>
          </a:p>
          <a:p>
            <a:r>
              <a:rPr lang="en-US" dirty="0"/>
              <a:t>The term "pitch deck" can mean a variety of things. Most often, the idea is that the pitch will lead to investment in your company in exchange for a piece of it. But, that's not the only time that you can use the pitch deck format.</a:t>
            </a:r>
          </a:p>
          <a:p>
            <a:endParaRPr lang="en-US" dirty="0"/>
          </a:p>
          <a:p>
            <a:r>
              <a:rPr lang="en-US" dirty="0"/>
              <a:t>In general, think of a pitch deck as inspiring action for your business. You could be pitching for new business, investment in your company, or even new employees to come on board. The point is that you share the vision you've got for what you do with the audience and inspire them to join you. </a:t>
            </a:r>
          </a:p>
          <a:p>
            <a:endParaRPr lang="en-US" dirty="0"/>
          </a:p>
        </p:txBody>
      </p:sp>
    </p:spTree>
    <p:extLst>
      <p:ext uri="{BB962C8B-B14F-4D97-AF65-F5344CB8AC3E}">
        <p14:creationId xmlns="" xmlns:p14="http://schemas.microsoft.com/office/powerpoint/2010/main" val="336032056"/>
      </p:ext>
    </p:extLst>
  </p:cSld>
  <p:clrMapOvr>
    <a:masterClrMapping/>
  </p:clrMapOvr>
  <mc:AlternateContent xmlns:mc="http://schemas.openxmlformats.org/markup-compatibility/2006">
    <mc:Choice xmlns="" xmlns:p14="http://schemas.microsoft.com/office/powerpoint/2010/main" Requires="p14">
      <p:transition spd="slow" p14:dur="2000" advTm="20986"/>
    </mc:Choice>
    <mc:Fallback>
      <p:transition spd="slow" advTm="20986"/>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852FC620-CAEB-4A9B-9146-1A95B6D0B098}"/>
              </a:ext>
            </a:extLst>
          </p:cNvPr>
          <p:cNvSpPr/>
          <p:nvPr/>
        </p:nvSpPr>
        <p:spPr>
          <a:xfrm>
            <a:off x="181994" y="3857349"/>
            <a:ext cx="8296182" cy="2031325"/>
          </a:xfrm>
          <a:prstGeom prst="rect">
            <a:avLst/>
          </a:prstGeom>
        </p:spPr>
        <p:txBody>
          <a:bodyPr wrap="square">
            <a:spAutoFit/>
          </a:bodyPr>
          <a:lstStyle/>
          <a:p>
            <a:r>
              <a:rPr lang="en-US" dirty="0"/>
              <a:t>There are two kinds of pitch decks:</a:t>
            </a:r>
          </a:p>
          <a:p>
            <a:endParaRPr lang="en-US" dirty="0"/>
          </a:p>
          <a:p>
            <a:r>
              <a:rPr lang="en-US" dirty="0"/>
              <a:t>1. Presentation deck. A visual to assist your oral presentation in an investor meeting or on stage at a demo day.</a:t>
            </a:r>
          </a:p>
          <a:p>
            <a:endParaRPr lang="en-US" dirty="0"/>
          </a:p>
          <a:p>
            <a:r>
              <a:rPr lang="en-US" dirty="0"/>
              <a:t>2. Reading deck. A more thorough and detailed deck that can be read and understood without you there.</a:t>
            </a:r>
          </a:p>
        </p:txBody>
      </p:sp>
      <p:pic>
        <p:nvPicPr>
          <p:cNvPr id="1026" name="Picture 2" descr="Image result for pitch deck">
            <a:extLst>
              <a:ext uri="{FF2B5EF4-FFF2-40B4-BE49-F238E27FC236}">
                <a16:creationId xmlns="" xmlns:a16="http://schemas.microsoft.com/office/drawing/2014/main" id="{F3F2BFC9-D520-4378-8E58-4214097FE5F6}"/>
              </a:ext>
            </a:extLst>
          </p:cNvPr>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3948592" y="1695635"/>
            <a:ext cx="4662748" cy="248574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158923825"/>
      </p:ext>
    </p:extLst>
  </p:cSld>
  <p:clrMapOvr>
    <a:masterClrMapping/>
  </p:clrMapOvr>
  <mc:AlternateContent xmlns:mc="http://schemas.openxmlformats.org/markup-compatibility/2006">
    <mc:Choice xmlns="" xmlns:p14="http://schemas.microsoft.com/office/powerpoint/2010/main" Requires="p14">
      <p:transition spd="slow" p14:dur="2000" advTm="19742"/>
    </mc:Choice>
    <mc:Fallback>
      <p:transition spd="slow" advTm="19742"/>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4AE390CA-EC2F-4C8D-AC91-8B92092F136D}"/>
              </a:ext>
            </a:extLst>
          </p:cNvPr>
          <p:cNvSpPr/>
          <p:nvPr/>
        </p:nvSpPr>
        <p:spPr>
          <a:xfrm>
            <a:off x="124287" y="1663914"/>
            <a:ext cx="8717872" cy="4524315"/>
          </a:xfrm>
          <a:prstGeom prst="rect">
            <a:avLst/>
          </a:prstGeom>
        </p:spPr>
        <p:txBody>
          <a:bodyPr wrap="square">
            <a:spAutoFit/>
          </a:bodyPr>
          <a:lstStyle/>
          <a:p>
            <a:r>
              <a:rPr lang="en-US" dirty="0"/>
              <a:t>Preparation:</a:t>
            </a:r>
          </a:p>
          <a:p>
            <a:r>
              <a:rPr lang="en-US" dirty="0"/>
              <a:t> • Investors are busy people. If you can’t grab their attention in the first 30 seconds then you risk losing them for the entire pitch. The best way to avoid this is to QUICKLY get to the problem you are solving. </a:t>
            </a:r>
          </a:p>
          <a:p>
            <a:endParaRPr lang="en-US" dirty="0"/>
          </a:p>
          <a:p>
            <a:r>
              <a:rPr lang="en-US" dirty="0"/>
              <a:t>• Do homework on your audience/investors. Why? Because the more you are able to relate your company to what they do or care about, the more likely you are to spark their interest. Find out what kind of companies they fund. It never hurts to attempt to contact a company that was successfully funded by the investors you are going to pitch to and see if the company will give you some guidance on what to expect and best practices. </a:t>
            </a:r>
          </a:p>
          <a:p>
            <a:endParaRPr lang="en-US" dirty="0"/>
          </a:p>
          <a:p>
            <a:r>
              <a:rPr lang="en-US" dirty="0"/>
              <a:t>• Understand one size does not fit all. Based on your market, business model and technology, you may choose to introduce the product before you introduce the market, or the other way around, for example. You will need to gauge your approach based on your audience and the novelty of the technology. The underlying rule is that the presentation should flow smoothly, while taking the audience through your story. </a:t>
            </a:r>
          </a:p>
        </p:txBody>
      </p:sp>
    </p:spTree>
    <p:extLst>
      <p:ext uri="{BB962C8B-B14F-4D97-AF65-F5344CB8AC3E}">
        <p14:creationId xmlns="" xmlns:p14="http://schemas.microsoft.com/office/powerpoint/2010/main" val="737884138"/>
      </p:ext>
    </p:extLst>
  </p:cSld>
  <p:clrMapOvr>
    <a:masterClrMapping/>
  </p:clrMapOvr>
  <mc:AlternateContent xmlns:mc="http://schemas.openxmlformats.org/markup-compatibility/2006">
    <mc:Choice xmlns="" xmlns:p14="http://schemas.microsoft.com/office/powerpoint/2010/main" Requires="p14">
      <p:transition spd="slow" p14:dur="2000" advTm="50960"/>
    </mc:Choice>
    <mc:Fallback>
      <p:transition spd="slow" advTm="5096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76ABCB3E-3C2D-4A36-8A1D-69D96457B5AA}"/>
              </a:ext>
            </a:extLst>
          </p:cNvPr>
          <p:cNvSpPr/>
          <p:nvPr/>
        </p:nvSpPr>
        <p:spPr>
          <a:xfrm>
            <a:off x="150919" y="2226752"/>
            <a:ext cx="8593585" cy="3416320"/>
          </a:xfrm>
          <a:prstGeom prst="rect">
            <a:avLst/>
          </a:prstGeom>
        </p:spPr>
        <p:txBody>
          <a:bodyPr wrap="square">
            <a:spAutoFit/>
          </a:bodyPr>
          <a:lstStyle/>
          <a:p>
            <a:r>
              <a:rPr lang="en-US" dirty="0"/>
              <a:t>• Ensure every slide has a purpose. For every slide, ask yourself “what is the takeaway for the audience from this slide?” and “does the content here communicate my message”? If you can’t clearly explain that…then modify or eliminate the slide. Every slide counts in telling the story and an extra slide can confuse your audience. Any confusion can undermine your credibility. </a:t>
            </a:r>
          </a:p>
          <a:p>
            <a:endParaRPr lang="en-US" dirty="0"/>
          </a:p>
          <a:p>
            <a:r>
              <a:rPr lang="en-US" dirty="0"/>
              <a:t>• Understand that less is more. No investor wants to or will read a wall of text on a slide. Use images and key words that the audience can connect to while listening along.</a:t>
            </a:r>
          </a:p>
          <a:p>
            <a:r>
              <a:rPr lang="en-US" dirty="0"/>
              <a:t> </a:t>
            </a:r>
          </a:p>
          <a:p>
            <a:r>
              <a:rPr lang="en-US" dirty="0"/>
              <a:t>• Cite your facts. Reference every statistic and claim that you are using to validate your business. You will lose the investor if they don’t believe your claim is credible. </a:t>
            </a:r>
          </a:p>
          <a:p>
            <a:endParaRPr lang="en-US" dirty="0"/>
          </a:p>
        </p:txBody>
      </p:sp>
    </p:spTree>
    <p:extLst>
      <p:ext uri="{BB962C8B-B14F-4D97-AF65-F5344CB8AC3E}">
        <p14:creationId xmlns="" xmlns:p14="http://schemas.microsoft.com/office/powerpoint/2010/main" val="3034809245"/>
      </p:ext>
    </p:extLst>
  </p:cSld>
  <p:clrMapOvr>
    <a:masterClrMapping/>
  </p:clrMapOvr>
  <mc:AlternateContent xmlns:mc="http://schemas.openxmlformats.org/markup-compatibility/2006">
    <mc:Choice xmlns="" xmlns:p14="http://schemas.microsoft.com/office/powerpoint/2010/main" Requires="p14">
      <p:transition spd="slow" p14:dur="2000" advTm="19725"/>
    </mc:Choice>
    <mc:Fallback>
      <p:transition spd="slow" advTm="19725"/>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1A1620DD-7282-4474-B1B7-BACA5D59E728}"/>
              </a:ext>
            </a:extLst>
          </p:cNvPr>
          <p:cNvSpPr/>
          <p:nvPr/>
        </p:nvSpPr>
        <p:spPr>
          <a:xfrm>
            <a:off x="230819" y="1996061"/>
            <a:ext cx="8371643" cy="4247317"/>
          </a:xfrm>
          <a:prstGeom prst="rect">
            <a:avLst/>
          </a:prstGeom>
        </p:spPr>
        <p:txBody>
          <a:bodyPr wrap="square">
            <a:spAutoFit/>
          </a:bodyPr>
          <a:lstStyle/>
          <a:p>
            <a:r>
              <a:rPr lang="en-US" dirty="0"/>
              <a:t>• Sell the investor on your business. The pitch deck is the most important SALES pitch you need to make. Don’t just make it informational. You need to convince the investor that your solution solves a big problem if you want them to “buy” into your business. If it lacks the reasoning on why an investor should invest in your company (it’s an investment not a purchase), then don’t expect it to happen.</a:t>
            </a:r>
          </a:p>
          <a:p>
            <a:endParaRPr lang="en-US" dirty="0"/>
          </a:p>
          <a:p>
            <a:r>
              <a:rPr lang="en-US" dirty="0">
                <a:sym typeface="Symbol" panose="05050102010706020507" pitchFamily="18" charset="2"/>
              </a:rPr>
              <a:t></a:t>
            </a:r>
            <a:r>
              <a:rPr lang="en-US" dirty="0"/>
              <a:t> Stress the ROI. For an investor to invest in your business, you have to make it very clear how they will generate returns on their investment, not how great you think your product really is. You have a great opportunity for the investor if he/she believes that they will make significant returns on their investment, otherwise why would you expect someone to invest? A savvy investor will always be focused on how much funding you will need to raise to be successful, how many different funding rounds you should expect to have over the life of your company and how much dilution their investment will be subject to. </a:t>
            </a:r>
          </a:p>
          <a:p>
            <a:endParaRPr lang="en-US" dirty="0"/>
          </a:p>
        </p:txBody>
      </p:sp>
    </p:spTree>
    <p:extLst>
      <p:ext uri="{BB962C8B-B14F-4D97-AF65-F5344CB8AC3E}">
        <p14:creationId xmlns="" xmlns:p14="http://schemas.microsoft.com/office/powerpoint/2010/main" val="250120428"/>
      </p:ext>
    </p:extLst>
  </p:cSld>
  <p:clrMapOvr>
    <a:masterClrMapping/>
  </p:clrMapOvr>
  <mc:AlternateContent xmlns:mc="http://schemas.openxmlformats.org/markup-compatibility/2006">
    <mc:Choice xmlns="" xmlns:p14="http://schemas.microsoft.com/office/powerpoint/2010/main" Requires="p14">
      <p:transition spd="slow" p14:dur="2000" advTm="25636"/>
    </mc:Choice>
    <mc:Fallback>
      <p:transition spd="slow" advTm="2563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C704EC64-1193-48E4-B431-E6F74EA209DE}"/>
              </a:ext>
            </a:extLst>
          </p:cNvPr>
          <p:cNvSpPr/>
          <p:nvPr/>
        </p:nvSpPr>
        <p:spPr>
          <a:xfrm>
            <a:off x="179772" y="2521466"/>
            <a:ext cx="8784455" cy="3139321"/>
          </a:xfrm>
          <a:prstGeom prst="rect">
            <a:avLst/>
          </a:prstGeom>
        </p:spPr>
        <p:txBody>
          <a:bodyPr wrap="square">
            <a:spAutoFit/>
          </a:bodyPr>
          <a:lstStyle/>
          <a:p>
            <a:r>
              <a:rPr lang="en-US" dirty="0"/>
              <a:t>• Convey adaptability. Investors are looking for entrepreneurs who are willing to pivot as time goes on. Convey that you are ready to make necessary changes down the road if needed. Very rarely are founder’s initial pathways to success 100% accurate. For example, industry changes or regulations often cannot be predicted and are events that a founder will have no control over…or you might find a better use for your technology in another industry. </a:t>
            </a:r>
          </a:p>
          <a:p>
            <a:endParaRPr lang="en-US" dirty="0"/>
          </a:p>
          <a:p>
            <a:r>
              <a:rPr lang="en-US" dirty="0"/>
              <a:t>• Don’t give them a reason to not invest. Investors are looking for a reason, any reason, not to invest. If there is anything in your message or slides that gives them pause, then they may pass. At the end of the day, it’s smarter and safer to pass on an investment. Don’t give them a reason. Investors are looking for low risk, high reward. </a:t>
            </a:r>
          </a:p>
          <a:p>
            <a:endParaRPr lang="en-US" dirty="0"/>
          </a:p>
        </p:txBody>
      </p:sp>
    </p:spTree>
    <p:extLst>
      <p:ext uri="{BB962C8B-B14F-4D97-AF65-F5344CB8AC3E}">
        <p14:creationId xmlns="" xmlns:p14="http://schemas.microsoft.com/office/powerpoint/2010/main" val="2427321209"/>
      </p:ext>
    </p:extLst>
  </p:cSld>
  <p:clrMapOvr>
    <a:masterClrMapping/>
  </p:clrMapOvr>
  <mc:AlternateContent xmlns:mc="http://schemas.openxmlformats.org/markup-compatibility/2006">
    <mc:Choice xmlns="" xmlns:p14="http://schemas.microsoft.com/office/powerpoint/2010/main" Requires="p14">
      <p:transition spd="slow" p14:dur="2000" advTm="34284"/>
    </mc:Choice>
    <mc:Fallback>
      <p:transition spd="slow" advTm="34284"/>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C4CA8084-0A72-4C03-87E1-C665404AFEF7}"/>
              </a:ext>
            </a:extLst>
          </p:cNvPr>
          <p:cNvSpPr/>
          <p:nvPr/>
        </p:nvSpPr>
        <p:spPr>
          <a:xfrm>
            <a:off x="235257" y="2175393"/>
            <a:ext cx="8438227" cy="3139321"/>
          </a:xfrm>
          <a:prstGeom prst="rect">
            <a:avLst/>
          </a:prstGeom>
        </p:spPr>
        <p:txBody>
          <a:bodyPr wrap="square">
            <a:spAutoFit/>
          </a:bodyPr>
          <a:lstStyle/>
          <a:p>
            <a:r>
              <a:rPr lang="en-US" dirty="0"/>
              <a:t>• Don’t dismiss it as a one-time-interaction. After the presentation, if you are not funded, take the opportunity (if available) to hear the investors’ feedback. Find out what you could have done differently and what they would want to see you improve on if you were going to pitch to them again in the future. Don’t ever look at an investor pitch as a one-time interaction with no second chance. In some cases, companies have pitched to the same investor several times before getting funded. </a:t>
            </a:r>
          </a:p>
          <a:p>
            <a:endParaRPr lang="en-US" dirty="0"/>
          </a:p>
          <a:p>
            <a:endParaRPr lang="en-US" dirty="0"/>
          </a:p>
          <a:p>
            <a:r>
              <a:rPr lang="en-US" dirty="0"/>
              <a:t>• Prepare in advance for funding.  Prepare a straightforward overview of topics such as: preparing your company for the financing process, the different sources of capital, and legal and regulatory considerations. </a:t>
            </a:r>
          </a:p>
        </p:txBody>
      </p:sp>
    </p:spTree>
    <p:extLst>
      <p:ext uri="{BB962C8B-B14F-4D97-AF65-F5344CB8AC3E}">
        <p14:creationId xmlns="" xmlns:p14="http://schemas.microsoft.com/office/powerpoint/2010/main" val="1404970837"/>
      </p:ext>
    </p:extLst>
  </p:cSld>
  <p:clrMapOvr>
    <a:masterClrMapping/>
  </p:clrMapOvr>
  <mc:AlternateContent xmlns:mc="http://schemas.openxmlformats.org/markup-compatibility/2006">
    <mc:Choice xmlns="" xmlns:p14="http://schemas.microsoft.com/office/powerpoint/2010/main" Requires="p14">
      <p:transition spd="slow" p14:dur="2000" advTm="25672"/>
    </mc:Choice>
    <mc:Fallback>
      <p:transition spd="slow" advTm="25672"/>
    </mc:Fallback>
  </mc:AlternateContent>
</p:sld>
</file>

<file path=ppt/theme/theme1.xml><?xml version="1.0" encoding="utf-8"?>
<a:theme xmlns:a="http://schemas.openxmlformats.org/drawingml/2006/main" name="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391</TotalTime>
  <Words>2361</Words>
  <Application>Microsoft Office PowerPoint</Application>
  <PresentationFormat>Προβολή στην οθόνη (4:3)</PresentationFormat>
  <Paragraphs>149</Paragraphs>
  <Slides>23</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23</vt:i4>
      </vt:variant>
    </vt:vector>
  </HeadingPairs>
  <TitlesOfParts>
    <vt:vector size="24" baseType="lpstr">
      <vt:lpstr>Θέμα του Office</vt:lpstr>
      <vt:lpstr>Διαφάνεια 1</vt:lpstr>
      <vt:lpstr>Module 14</vt:lpstr>
      <vt:lpstr>Διαφάνεια 3</vt:lpstr>
      <vt:lpstr>Διαφάνεια 4</vt:lpstr>
      <vt:lpstr>Διαφάνεια 5</vt:lpstr>
      <vt:lpstr>Διαφάνεια 6</vt:lpstr>
      <vt:lpstr>Διαφάνεια 7</vt:lpstr>
      <vt:lpstr>Διαφάνεια 8</vt:lpstr>
      <vt:lpstr>Διαφάνεια 9</vt:lpstr>
      <vt:lpstr>Διαφάνεια 10</vt:lpstr>
      <vt:lpstr>Διαφάνεια 11</vt:lpstr>
      <vt:lpstr>Διαφάνεια 12</vt:lpstr>
      <vt:lpstr>Διαφάνεια 13</vt:lpstr>
      <vt:lpstr>Διαφάνεια 14</vt:lpstr>
      <vt:lpstr>Διαφάνεια 15</vt:lpstr>
      <vt:lpstr>Διαφάνεια 16</vt:lpstr>
      <vt:lpstr>Διαφάνεια 17</vt:lpstr>
      <vt:lpstr>Διαφάνεια 18</vt:lpstr>
      <vt:lpstr>Διαφάνεια 19</vt:lpstr>
      <vt:lpstr>Διαφάνεια 20</vt:lpstr>
      <vt:lpstr>Διαφάνεια 21</vt:lpstr>
      <vt:lpstr>Διαφάνεια 22</vt:lpstr>
      <vt:lpstr>Διαφάνεια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nikos-maria</dc:creator>
  <cp:lastModifiedBy>Panagiotis Vafeidis</cp:lastModifiedBy>
  <cp:revision>23</cp:revision>
  <dcterms:created xsi:type="dcterms:W3CDTF">2018-04-11T10:41:41Z</dcterms:created>
  <dcterms:modified xsi:type="dcterms:W3CDTF">2019-02-10T11:06:02Z</dcterms:modified>
</cp:coreProperties>
</file>