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58" r:id="rId4"/>
    <p:sldId id="281" r:id="rId5"/>
    <p:sldId id="280" r:id="rId6"/>
    <p:sldId id="279" r:id="rId7"/>
    <p:sldId id="278" r:id="rId8"/>
    <p:sldId id="276" r:id="rId9"/>
    <p:sldId id="275" r:id="rId10"/>
    <p:sldId id="274" r:id="rId11"/>
    <p:sldId id="273" r:id="rId12"/>
    <p:sldId id="272" r:id="rId13"/>
    <p:sldId id="271" r:id="rId14"/>
    <p:sldId id="270" r:id="rId15"/>
    <p:sldId id="269" r:id="rId16"/>
    <p:sldId id="268" r:id="rId17"/>
    <p:sldId id="267" r:id="rId18"/>
    <p:sldId id="266" r:id="rId19"/>
    <p:sldId id="265" r:id="rId20"/>
    <p:sldId id="264" r:id="rId21"/>
    <p:sldId id="263" r:id="rId22"/>
    <p:sldId id="262" r:id="rId23"/>
    <p:sldId id="261" r:id="rId24"/>
    <p:sldId id="260" r:id="rId2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1320"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178245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403179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3788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2493089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2359376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108061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pPr/>
              <a:t>10/2/2019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384204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pPr/>
              <a:t>10/2/2019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1112296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pPr/>
              <a:t>10/2/2019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2743709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288547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3352603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pPr/>
              <a:t>10/2/2019</a:t>
            </a:fld>
            <a:endParaRPr lang="el-G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819990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87141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ACEBFA1E-ED35-4C8F-A68D-3E24ED957C2A}"/>
              </a:ext>
            </a:extLst>
          </p:cNvPr>
          <p:cNvPicPr>
            <a:picLocks noChangeAspect="1"/>
          </p:cNvPicPr>
          <p:nvPr/>
        </p:nvPicPr>
        <p:blipFill>
          <a:blip r:embed="rId3" cstate="print"/>
          <a:stretch>
            <a:fillRect/>
          </a:stretch>
        </p:blipFill>
        <p:spPr>
          <a:xfrm>
            <a:off x="935437" y="1980052"/>
            <a:ext cx="6397518" cy="3604001"/>
          </a:xfrm>
          <a:prstGeom prst="rect">
            <a:avLst/>
          </a:prstGeom>
        </p:spPr>
      </p:pic>
    </p:spTree>
    <p:extLst>
      <p:ext uri="{BB962C8B-B14F-4D97-AF65-F5344CB8AC3E}">
        <p14:creationId xmlns="" xmlns:p14="http://schemas.microsoft.com/office/powerpoint/2010/main" val="3366747453"/>
      </p:ext>
    </p:extLst>
  </p:cSld>
  <p:clrMapOvr>
    <a:masterClrMapping/>
  </p:clrMapOvr>
  <mc:AlternateContent xmlns:mc="http://schemas.openxmlformats.org/markup-compatibility/2006">
    <mc:Choice xmlns="" xmlns:p14="http://schemas.microsoft.com/office/powerpoint/2010/main" Requires="p14">
      <p:transition spd="slow" p14:dur="2000" advTm="990"/>
    </mc:Choice>
    <mc:Fallback>
      <p:transition spd="slow" advTm="99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ADFFE6F2-108D-434D-82C0-1CFFD422238E}"/>
              </a:ext>
            </a:extLst>
          </p:cNvPr>
          <p:cNvPicPr>
            <a:picLocks noChangeAspect="1"/>
          </p:cNvPicPr>
          <p:nvPr/>
        </p:nvPicPr>
        <p:blipFill>
          <a:blip r:embed="rId3" cstate="print"/>
          <a:stretch>
            <a:fillRect/>
          </a:stretch>
        </p:blipFill>
        <p:spPr>
          <a:xfrm>
            <a:off x="516221" y="1535837"/>
            <a:ext cx="6346218" cy="5246703"/>
          </a:xfrm>
          <a:prstGeom prst="rect">
            <a:avLst/>
          </a:prstGeom>
        </p:spPr>
      </p:pic>
    </p:spTree>
    <p:extLst>
      <p:ext uri="{BB962C8B-B14F-4D97-AF65-F5344CB8AC3E}">
        <p14:creationId xmlns="" xmlns:p14="http://schemas.microsoft.com/office/powerpoint/2010/main" val="3931918080"/>
      </p:ext>
    </p:extLst>
  </p:cSld>
  <p:clrMapOvr>
    <a:masterClrMapping/>
  </p:clrMapOvr>
  <mc:AlternateContent xmlns:mc="http://schemas.openxmlformats.org/markup-compatibility/2006">
    <mc:Choice xmlns="" xmlns:p14="http://schemas.microsoft.com/office/powerpoint/2010/main" Requires="p14">
      <p:transition spd="slow" p14:dur="2000" advTm="783"/>
    </mc:Choice>
    <mc:Fallback>
      <p:transition spd="slow" advTm="783"/>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1EC08E02-DEBC-4358-94B0-AC257018A79C}"/>
              </a:ext>
            </a:extLst>
          </p:cNvPr>
          <p:cNvPicPr>
            <a:picLocks noChangeAspect="1"/>
          </p:cNvPicPr>
          <p:nvPr/>
        </p:nvPicPr>
        <p:blipFill>
          <a:blip r:embed="rId3" cstate="print"/>
          <a:stretch>
            <a:fillRect/>
          </a:stretch>
        </p:blipFill>
        <p:spPr>
          <a:xfrm>
            <a:off x="92702" y="2756370"/>
            <a:ext cx="8443692" cy="2694666"/>
          </a:xfrm>
          <a:prstGeom prst="rect">
            <a:avLst/>
          </a:prstGeom>
        </p:spPr>
      </p:pic>
      <p:sp>
        <p:nvSpPr>
          <p:cNvPr id="4" name="Rectangle 3">
            <a:extLst>
              <a:ext uri="{FF2B5EF4-FFF2-40B4-BE49-F238E27FC236}">
                <a16:creationId xmlns="" xmlns:a16="http://schemas.microsoft.com/office/drawing/2014/main" id="{28096C24-738D-40E3-BC2D-B6FAE9E1D015}"/>
              </a:ext>
            </a:extLst>
          </p:cNvPr>
          <p:cNvSpPr/>
          <p:nvPr/>
        </p:nvSpPr>
        <p:spPr>
          <a:xfrm>
            <a:off x="399028" y="1726252"/>
            <a:ext cx="4004295" cy="707886"/>
          </a:xfrm>
          <a:prstGeom prst="rect">
            <a:avLst/>
          </a:prstGeom>
        </p:spPr>
        <p:txBody>
          <a:bodyPr wrap="square">
            <a:spAutoFit/>
          </a:bodyPr>
          <a:lstStyle/>
          <a:p>
            <a:r>
              <a:rPr lang="en-US" sz="4000" dirty="0"/>
              <a:t>Product life cycle </a:t>
            </a:r>
          </a:p>
        </p:txBody>
      </p:sp>
    </p:spTree>
    <p:extLst>
      <p:ext uri="{BB962C8B-B14F-4D97-AF65-F5344CB8AC3E}">
        <p14:creationId xmlns="" xmlns:p14="http://schemas.microsoft.com/office/powerpoint/2010/main" val="861817201"/>
      </p:ext>
    </p:extLst>
  </p:cSld>
  <p:clrMapOvr>
    <a:masterClrMapping/>
  </p:clrMapOvr>
  <mc:AlternateContent xmlns:mc="http://schemas.openxmlformats.org/markup-compatibility/2006">
    <mc:Choice xmlns="" xmlns:p14="http://schemas.microsoft.com/office/powerpoint/2010/main" Requires="p14">
      <p:transition spd="slow" p14:dur="2000" advTm="6711"/>
    </mc:Choice>
    <mc:Fallback>
      <p:transition spd="slow" advTm="6711"/>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23D37525-6533-41E2-B239-D928951DC0F8}"/>
              </a:ext>
            </a:extLst>
          </p:cNvPr>
          <p:cNvSpPr/>
          <p:nvPr/>
        </p:nvSpPr>
        <p:spPr>
          <a:xfrm>
            <a:off x="425031" y="1832784"/>
            <a:ext cx="3681264" cy="584775"/>
          </a:xfrm>
          <a:prstGeom prst="rect">
            <a:avLst/>
          </a:prstGeom>
        </p:spPr>
        <p:txBody>
          <a:bodyPr wrap="none">
            <a:spAutoFit/>
          </a:bodyPr>
          <a:lstStyle/>
          <a:p>
            <a:r>
              <a:rPr lang="en-US" sz="3200" dirty="0"/>
              <a:t>Stage 1: Introduction</a:t>
            </a:r>
          </a:p>
        </p:txBody>
      </p:sp>
      <p:sp>
        <p:nvSpPr>
          <p:cNvPr id="3" name="Rectangle 2">
            <a:extLst>
              <a:ext uri="{FF2B5EF4-FFF2-40B4-BE49-F238E27FC236}">
                <a16:creationId xmlns="" xmlns:a16="http://schemas.microsoft.com/office/drawing/2014/main" id="{A1F70A61-65C1-49A9-9F20-2D204693817A}"/>
              </a:ext>
            </a:extLst>
          </p:cNvPr>
          <p:cNvSpPr/>
          <p:nvPr/>
        </p:nvSpPr>
        <p:spPr>
          <a:xfrm>
            <a:off x="345131" y="2827045"/>
            <a:ext cx="7049967" cy="2585323"/>
          </a:xfrm>
          <a:prstGeom prst="rect">
            <a:avLst/>
          </a:prstGeom>
        </p:spPr>
        <p:txBody>
          <a:bodyPr wrap="square">
            <a:spAutoFit/>
          </a:bodyPr>
          <a:lstStyle/>
          <a:p>
            <a:pPr marL="285750" indent="-285750">
              <a:buFont typeface="Arial" panose="020B0604020202020204" pitchFamily="34" charset="0"/>
              <a:buChar char="•"/>
            </a:pPr>
            <a:r>
              <a:rPr lang="en-US" dirty="0"/>
              <a:t>Occurs when product first enters marketplace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Promoting consumer awareness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Getting customers to try new product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Millions spent to educate consumers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Major task: getting product in the marketplace</a:t>
            </a:r>
          </a:p>
        </p:txBody>
      </p:sp>
      <p:pic>
        <p:nvPicPr>
          <p:cNvPr id="4" name="Picture 3">
            <a:extLst>
              <a:ext uri="{FF2B5EF4-FFF2-40B4-BE49-F238E27FC236}">
                <a16:creationId xmlns="" xmlns:a16="http://schemas.microsoft.com/office/drawing/2014/main" id="{B207E93A-7738-4CBC-908E-7D22C8E82122}"/>
              </a:ext>
            </a:extLst>
          </p:cNvPr>
          <p:cNvPicPr>
            <a:picLocks noChangeAspect="1"/>
          </p:cNvPicPr>
          <p:nvPr/>
        </p:nvPicPr>
        <p:blipFill>
          <a:blip r:embed="rId3" cstate="print"/>
          <a:stretch>
            <a:fillRect/>
          </a:stretch>
        </p:blipFill>
        <p:spPr>
          <a:xfrm>
            <a:off x="5822252" y="3073482"/>
            <a:ext cx="2546662" cy="2092448"/>
          </a:xfrm>
          <a:prstGeom prst="rect">
            <a:avLst/>
          </a:prstGeom>
        </p:spPr>
      </p:pic>
    </p:spTree>
    <p:extLst>
      <p:ext uri="{BB962C8B-B14F-4D97-AF65-F5344CB8AC3E}">
        <p14:creationId xmlns="" xmlns:p14="http://schemas.microsoft.com/office/powerpoint/2010/main" val="3329784113"/>
      </p:ext>
    </p:extLst>
  </p:cSld>
  <p:clrMapOvr>
    <a:masterClrMapping/>
  </p:clrMapOvr>
  <mc:AlternateContent xmlns:mc="http://schemas.openxmlformats.org/markup-compatibility/2006">
    <mc:Choice xmlns="" xmlns:p14="http://schemas.microsoft.com/office/powerpoint/2010/main" Requires="p14">
      <p:transition spd="slow" p14:dur="2000" advTm="18553"/>
    </mc:Choice>
    <mc:Fallback>
      <p:transition spd="slow" advTm="18553"/>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A4D19E3A-419F-42EF-B128-C07D4D8BF52B}"/>
              </a:ext>
            </a:extLst>
          </p:cNvPr>
          <p:cNvSpPr/>
          <p:nvPr/>
        </p:nvSpPr>
        <p:spPr>
          <a:xfrm>
            <a:off x="457199" y="1997477"/>
            <a:ext cx="6547281" cy="3847207"/>
          </a:xfrm>
          <a:prstGeom prst="rect">
            <a:avLst/>
          </a:prstGeom>
        </p:spPr>
        <p:txBody>
          <a:bodyPr wrap="square">
            <a:spAutoFit/>
          </a:bodyPr>
          <a:lstStyle/>
          <a:p>
            <a:r>
              <a:rPr lang="en-US" sz="3200" dirty="0"/>
              <a:t>Stage 2: Growth</a:t>
            </a:r>
          </a:p>
          <a:p>
            <a:endParaRPr lang="en-US" sz="3200" dirty="0"/>
          </a:p>
          <a:p>
            <a:endParaRPr lang="en-US" dirty="0"/>
          </a:p>
          <a:p>
            <a:pPr marL="285750" indent="-285750">
              <a:buFont typeface="Arial" panose="020B0604020202020204" pitchFamily="34" charset="0"/>
              <a:buChar char="•"/>
            </a:pPr>
            <a:r>
              <a:rPr lang="en-US" dirty="0"/>
              <a:t>More competitors enter the marketplace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Adding distribution outlets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Product improves: adding flavors, features, etc.</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Improved to stay competitive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Sold in more locations</a:t>
            </a:r>
          </a:p>
        </p:txBody>
      </p:sp>
      <p:pic>
        <p:nvPicPr>
          <p:cNvPr id="3" name="Picture 2">
            <a:extLst>
              <a:ext uri="{FF2B5EF4-FFF2-40B4-BE49-F238E27FC236}">
                <a16:creationId xmlns="" xmlns:a16="http://schemas.microsoft.com/office/drawing/2014/main" id="{7A5C622A-6054-44D2-9AEA-2250634552EE}"/>
              </a:ext>
            </a:extLst>
          </p:cNvPr>
          <p:cNvPicPr>
            <a:picLocks noChangeAspect="1"/>
          </p:cNvPicPr>
          <p:nvPr/>
        </p:nvPicPr>
        <p:blipFill>
          <a:blip r:embed="rId3" cstate="print"/>
          <a:stretch>
            <a:fillRect/>
          </a:stretch>
        </p:blipFill>
        <p:spPr>
          <a:xfrm>
            <a:off x="5068055" y="2167827"/>
            <a:ext cx="3791860" cy="2102334"/>
          </a:xfrm>
          <a:prstGeom prst="rect">
            <a:avLst/>
          </a:prstGeom>
        </p:spPr>
      </p:pic>
    </p:spTree>
    <p:extLst>
      <p:ext uri="{BB962C8B-B14F-4D97-AF65-F5344CB8AC3E}">
        <p14:creationId xmlns="" xmlns:p14="http://schemas.microsoft.com/office/powerpoint/2010/main" val="39314271"/>
      </p:ext>
    </p:extLst>
  </p:cSld>
  <p:clrMapOvr>
    <a:masterClrMapping/>
  </p:clrMapOvr>
  <mc:AlternateContent xmlns:mc="http://schemas.openxmlformats.org/markup-compatibility/2006">
    <mc:Choice xmlns="" xmlns:p14="http://schemas.microsoft.com/office/powerpoint/2010/main" Requires="p14">
      <p:transition spd="slow" p14:dur="2000" advTm="18164"/>
    </mc:Choice>
    <mc:Fallback>
      <p:transition spd="slow" advTm="18164"/>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2C7CC165-E86C-4172-970F-DC63CB18FE84}"/>
              </a:ext>
            </a:extLst>
          </p:cNvPr>
          <p:cNvPicPr>
            <a:picLocks noChangeAspect="1"/>
          </p:cNvPicPr>
          <p:nvPr/>
        </p:nvPicPr>
        <p:blipFill>
          <a:blip r:embed="rId3" cstate="print"/>
          <a:stretch>
            <a:fillRect/>
          </a:stretch>
        </p:blipFill>
        <p:spPr>
          <a:xfrm>
            <a:off x="4059222" y="1509549"/>
            <a:ext cx="4898347" cy="1919451"/>
          </a:xfrm>
          <a:prstGeom prst="rect">
            <a:avLst/>
          </a:prstGeom>
        </p:spPr>
      </p:pic>
      <p:sp>
        <p:nvSpPr>
          <p:cNvPr id="3" name="Rectangle 2">
            <a:extLst>
              <a:ext uri="{FF2B5EF4-FFF2-40B4-BE49-F238E27FC236}">
                <a16:creationId xmlns="" xmlns:a16="http://schemas.microsoft.com/office/drawing/2014/main" id="{1D47EA7A-90A0-46B5-9F7F-1023CF16AB05}"/>
              </a:ext>
            </a:extLst>
          </p:cNvPr>
          <p:cNvSpPr/>
          <p:nvPr/>
        </p:nvSpPr>
        <p:spPr>
          <a:xfrm>
            <a:off x="421505" y="3429000"/>
            <a:ext cx="6423178" cy="2800767"/>
          </a:xfrm>
          <a:prstGeom prst="rect">
            <a:avLst/>
          </a:prstGeom>
        </p:spPr>
        <p:txBody>
          <a:bodyPr wrap="square">
            <a:spAutoFit/>
          </a:bodyPr>
          <a:lstStyle/>
          <a:p>
            <a:r>
              <a:rPr lang="en-US" sz="3200" dirty="0"/>
              <a:t>Stage 3: Maturity Stage</a:t>
            </a:r>
          </a:p>
          <a:p>
            <a:endParaRPr lang="en-US" dirty="0"/>
          </a:p>
          <a:p>
            <a:pPr marL="285750" indent="-285750">
              <a:buFont typeface="Arial" panose="020B0604020202020204" pitchFamily="34" charset="0"/>
              <a:buChar char="•"/>
            </a:pPr>
            <a:r>
              <a:rPr lang="en-US" dirty="0"/>
              <a:t>Sales begin to slow down for the product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Repeat customers stop buying the product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Attracting new buyers is a challenge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Product has reached its peak</a:t>
            </a:r>
          </a:p>
        </p:txBody>
      </p:sp>
    </p:spTree>
    <p:extLst>
      <p:ext uri="{BB962C8B-B14F-4D97-AF65-F5344CB8AC3E}">
        <p14:creationId xmlns="" xmlns:p14="http://schemas.microsoft.com/office/powerpoint/2010/main" val="4139608885"/>
      </p:ext>
    </p:extLst>
  </p:cSld>
  <p:clrMapOvr>
    <a:masterClrMapping/>
  </p:clrMapOvr>
  <mc:AlternateContent xmlns:mc="http://schemas.openxmlformats.org/markup-compatibility/2006">
    <mc:Choice xmlns="" xmlns:p14="http://schemas.microsoft.com/office/powerpoint/2010/main" Requires="p14">
      <p:transition spd="slow" p14:dur="2000" advTm="17046"/>
    </mc:Choice>
    <mc:Fallback>
      <p:transition spd="slow" advTm="17046"/>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9C6ACCC9-68E5-43B1-AD64-E5FFD0DF5809}"/>
              </a:ext>
            </a:extLst>
          </p:cNvPr>
          <p:cNvSpPr/>
          <p:nvPr/>
        </p:nvSpPr>
        <p:spPr>
          <a:xfrm>
            <a:off x="477032" y="1841662"/>
            <a:ext cx="4739311" cy="707886"/>
          </a:xfrm>
          <a:prstGeom prst="rect">
            <a:avLst/>
          </a:prstGeom>
        </p:spPr>
        <p:txBody>
          <a:bodyPr wrap="none">
            <a:spAutoFit/>
          </a:bodyPr>
          <a:lstStyle/>
          <a:p>
            <a:r>
              <a:rPr lang="en-US" sz="4000" dirty="0"/>
              <a:t>Manage the Life Cycle</a:t>
            </a:r>
          </a:p>
        </p:txBody>
      </p:sp>
      <p:sp>
        <p:nvSpPr>
          <p:cNvPr id="3" name="Rectangle 2">
            <a:extLst>
              <a:ext uri="{FF2B5EF4-FFF2-40B4-BE49-F238E27FC236}">
                <a16:creationId xmlns="" xmlns:a16="http://schemas.microsoft.com/office/drawing/2014/main" id="{7B46C727-5299-4BCE-9411-0F1F7739E7C9}"/>
              </a:ext>
            </a:extLst>
          </p:cNvPr>
          <p:cNvSpPr/>
          <p:nvPr/>
        </p:nvSpPr>
        <p:spPr>
          <a:xfrm>
            <a:off x="420039" y="2748821"/>
            <a:ext cx="7617041" cy="3693319"/>
          </a:xfrm>
          <a:prstGeom prst="rect">
            <a:avLst/>
          </a:prstGeom>
        </p:spPr>
        <p:txBody>
          <a:bodyPr wrap="square">
            <a:spAutoFit/>
          </a:bodyPr>
          <a:lstStyle/>
          <a:p>
            <a:pPr marL="320040" indent="-320040">
              <a:buFont typeface="Wingdings"/>
              <a:buChar char=""/>
              <a:defRPr/>
            </a:pPr>
            <a:r>
              <a:rPr lang="en-US" b="1" u="sng" dirty="0"/>
              <a:t>Product Modification:</a:t>
            </a:r>
          </a:p>
          <a:p>
            <a:pPr marL="640080" lvl="1" indent="-274320">
              <a:buFont typeface="Wingdings 2"/>
              <a:buChar char=""/>
              <a:defRPr/>
            </a:pPr>
            <a:r>
              <a:rPr lang="en-US" dirty="0"/>
              <a:t>Changing a product’s characteristics </a:t>
            </a:r>
          </a:p>
          <a:p>
            <a:pPr lvl="2">
              <a:buFont typeface="Wingdings"/>
              <a:buChar char=""/>
              <a:defRPr/>
            </a:pPr>
            <a:r>
              <a:rPr lang="en-US" dirty="0"/>
              <a:t>package, features, appearance, quality</a:t>
            </a:r>
          </a:p>
          <a:p>
            <a:pPr marL="640080" lvl="1" indent="-274320">
              <a:buFont typeface="Wingdings 2"/>
              <a:buChar char=""/>
              <a:defRPr/>
            </a:pPr>
            <a:r>
              <a:rPr lang="en-US" dirty="0"/>
              <a:t>Companies market this “new” product to increase sales</a:t>
            </a:r>
          </a:p>
          <a:p>
            <a:pPr marL="640080" lvl="1" indent="-274320">
              <a:buFont typeface="Wingdings 2"/>
              <a:buChar char=""/>
              <a:defRPr/>
            </a:pPr>
            <a:endParaRPr lang="en-US" dirty="0"/>
          </a:p>
          <a:p>
            <a:pPr marL="320040" indent="-320040">
              <a:buFont typeface="Wingdings"/>
              <a:buChar char=""/>
              <a:defRPr/>
            </a:pPr>
            <a:r>
              <a:rPr lang="en-US" b="1" u="sng" dirty="0"/>
              <a:t>Market Modification:</a:t>
            </a:r>
          </a:p>
          <a:p>
            <a:pPr marL="640080" lvl="1" indent="-274320">
              <a:buFont typeface="Wingdings 2"/>
              <a:buChar char=""/>
              <a:defRPr/>
            </a:pPr>
            <a:r>
              <a:rPr lang="en-US" dirty="0"/>
              <a:t>Strategy to find new customers</a:t>
            </a:r>
          </a:p>
          <a:p>
            <a:pPr lvl="2">
              <a:buFont typeface="Wingdings"/>
              <a:buChar char=""/>
              <a:defRPr/>
            </a:pPr>
            <a:r>
              <a:rPr lang="en-US" dirty="0"/>
              <a:t>Modify the product to create new target market</a:t>
            </a:r>
          </a:p>
          <a:p>
            <a:pPr marL="640080" lvl="1" indent="-274320">
              <a:buFont typeface="Wingdings 2"/>
              <a:buChar char=""/>
              <a:defRPr/>
            </a:pPr>
            <a:r>
              <a:rPr lang="en-US" dirty="0"/>
              <a:t>Encourage current customers to use the product more</a:t>
            </a:r>
          </a:p>
          <a:p>
            <a:pPr marL="640080" lvl="1" indent="-274320">
              <a:buFont typeface="Wingdings 2"/>
              <a:buChar char=""/>
              <a:defRPr/>
            </a:pPr>
            <a:endParaRPr lang="en-US" dirty="0"/>
          </a:p>
          <a:p>
            <a:pPr marL="320040" indent="-320040">
              <a:buFont typeface="Wingdings"/>
              <a:buChar char=""/>
              <a:defRPr/>
            </a:pPr>
            <a:r>
              <a:rPr lang="en-US" b="1" u="sng" dirty="0"/>
              <a:t>Repositioning:</a:t>
            </a:r>
          </a:p>
          <a:p>
            <a:pPr marL="640080" lvl="1" indent="-274320">
              <a:buFont typeface="Wingdings 2"/>
              <a:buChar char=""/>
              <a:defRPr/>
            </a:pPr>
            <a:r>
              <a:rPr lang="en-US" dirty="0"/>
              <a:t>Change product’s image in relation to competitor’s image</a:t>
            </a:r>
          </a:p>
          <a:p>
            <a:pPr marL="640080" lvl="1" indent="-274320">
              <a:buFont typeface="Wingdings 2"/>
              <a:buChar char=""/>
              <a:defRPr/>
            </a:pPr>
            <a:r>
              <a:rPr lang="en-US" dirty="0"/>
              <a:t>A change in any of the 4 P’s (Marketing Mix) </a:t>
            </a:r>
          </a:p>
        </p:txBody>
      </p:sp>
    </p:spTree>
    <p:extLst>
      <p:ext uri="{BB962C8B-B14F-4D97-AF65-F5344CB8AC3E}">
        <p14:creationId xmlns="" xmlns:p14="http://schemas.microsoft.com/office/powerpoint/2010/main" val="3316851904"/>
      </p:ext>
    </p:extLst>
  </p:cSld>
  <p:clrMapOvr>
    <a:masterClrMapping/>
  </p:clrMapOvr>
  <mc:AlternateContent xmlns:mc="http://schemas.openxmlformats.org/markup-compatibility/2006">
    <mc:Choice xmlns="" xmlns:p14="http://schemas.microsoft.com/office/powerpoint/2010/main" Requires="p14">
      <p:transition spd="slow" p14:dur="2000" advTm="37717"/>
    </mc:Choice>
    <mc:Fallback>
      <p:transition spd="slow" advTm="37717"/>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85BC05D0-2D69-45C6-8F1B-B6E2A5F19E6E}"/>
              </a:ext>
            </a:extLst>
          </p:cNvPr>
          <p:cNvSpPr/>
          <p:nvPr/>
        </p:nvSpPr>
        <p:spPr>
          <a:xfrm>
            <a:off x="335906" y="1672987"/>
            <a:ext cx="8316379" cy="707886"/>
          </a:xfrm>
          <a:prstGeom prst="rect">
            <a:avLst/>
          </a:prstGeom>
        </p:spPr>
        <p:txBody>
          <a:bodyPr wrap="none">
            <a:spAutoFit/>
          </a:bodyPr>
          <a:lstStyle/>
          <a:p>
            <a:r>
              <a:rPr lang="en-US" sz="4000" dirty="0"/>
              <a:t>Different categories (levels) of life cycle</a:t>
            </a:r>
          </a:p>
        </p:txBody>
      </p:sp>
      <p:sp>
        <p:nvSpPr>
          <p:cNvPr id="3" name="Rectangle 2">
            <a:extLst>
              <a:ext uri="{FF2B5EF4-FFF2-40B4-BE49-F238E27FC236}">
                <a16:creationId xmlns="" xmlns:a16="http://schemas.microsoft.com/office/drawing/2014/main" id="{4AC1325F-2935-4EE3-9C6F-624C8ECFB08C}"/>
              </a:ext>
            </a:extLst>
          </p:cNvPr>
          <p:cNvSpPr/>
          <p:nvPr/>
        </p:nvSpPr>
        <p:spPr>
          <a:xfrm>
            <a:off x="250568" y="2768968"/>
            <a:ext cx="8487053" cy="3416320"/>
          </a:xfrm>
          <a:prstGeom prst="rect">
            <a:avLst/>
          </a:prstGeom>
        </p:spPr>
        <p:txBody>
          <a:bodyPr wrap="square">
            <a:spAutoFit/>
          </a:bodyPr>
          <a:lstStyle/>
          <a:p>
            <a:r>
              <a:rPr lang="en-US" dirty="0"/>
              <a:t>Related to different life cycle patterns we note that there are different categories or levels of life cycle. The same ‘product’ market may be examined at a number of different levels, giving rise to different categories of life cycle:</a:t>
            </a:r>
          </a:p>
          <a:p>
            <a:endParaRPr lang="en-US" dirty="0"/>
          </a:p>
          <a:p>
            <a:r>
              <a:rPr lang="en-US" dirty="0"/>
              <a:t>1) Product category life cycles: Examples include the life cycle for washing powders, cars and cigarettes; i.e. the generic product. Product category life cycles may extend over considerable periods of time and may not even exhibit any sign of decline e.g. shoes. </a:t>
            </a:r>
          </a:p>
          <a:p>
            <a:endParaRPr lang="en-US" dirty="0"/>
          </a:p>
          <a:p>
            <a:r>
              <a:rPr lang="en-US" dirty="0"/>
              <a:t>2) Product form life cycles: Examples are laundry liquid or powder detergents, un-tipped cigarettes or leather shoes. Product form life cycles exhibit shorter cycles than those at the product category level. The S-shaped curve is most prevalent here. </a:t>
            </a:r>
          </a:p>
          <a:p>
            <a:endParaRPr lang="en-US" dirty="0"/>
          </a:p>
        </p:txBody>
      </p:sp>
    </p:spTree>
    <p:extLst>
      <p:ext uri="{BB962C8B-B14F-4D97-AF65-F5344CB8AC3E}">
        <p14:creationId xmlns="" xmlns:p14="http://schemas.microsoft.com/office/powerpoint/2010/main" val="2503012565"/>
      </p:ext>
    </p:extLst>
  </p:cSld>
  <p:clrMapOvr>
    <a:masterClrMapping/>
  </p:clrMapOvr>
  <mc:AlternateContent xmlns:mc="http://schemas.openxmlformats.org/markup-compatibility/2006">
    <mc:Choice xmlns="" xmlns:p14="http://schemas.microsoft.com/office/powerpoint/2010/main" Requires="p14">
      <p:transition spd="slow" p14:dur="2000" advTm="11950"/>
    </mc:Choice>
    <mc:Fallback>
      <p:transition spd="slow" advTm="1195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D636354-6255-479B-A62B-186CB121F146}"/>
              </a:ext>
            </a:extLst>
          </p:cNvPr>
          <p:cNvSpPr/>
          <p:nvPr/>
        </p:nvSpPr>
        <p:spPr>
          <a:xfrm>
            <a:off x="213064" y="3843069"/>
            <a:ext cx="8424908" cy="2585323"/>
          </a:xfrm>
          <a:prstGeom prst="rect">
            <a:avLst/>
          </a:prstGeom>
        </p:spPr>
        <p:txBody>
          <a:bodyPr wrap="square">
            <a:spAutoFit/>
          </a:bodyPr>
          <a:lstStyle/>
          <a:p>
            <a:r>
              <a:rPr lang="en-US" dirty="0"/>
              <a:t>3) Brand life cycles: Examples are Procter &amp; Gamble’s Ariel ‘Ultra’ washing powder, Ford ‘Ka’ cars, Gallagher’s ‘Park Drive’ un-tipped cigarettes and Clark’s ‘big gripper’ shoes. In using the product life cycle for marketing decision making, we must be careful to distinguish between these different levels. Partly owing to criticisms of the product life cycle concept, and based on empirical research, our knowledge about the concept and how to use and interpret it in strategic market planning has improved. There is still controversy surrounding the utility of product life cycles, but like Brassington and Pettit cited earlier, most marketers agree that used with care, tempered by managerial judgement, the concept is of value as a tool of strategic marketing planning. </a:t>
            </a:r>
          </a:p>
        </p:txBody>
      </p:sp>
      <p:pic>
        <p:nvPicPr>
          <p:cNvPr id="3" name="Picture 2">
            <a:extLst>
              <a:ext uri="{FF2B5EF4-FFF2-40B4-BE49-F238E27FC236}">
                <a16:creationId xmlns="" xmlns:a16="http://schemas.microsoft.com/office/drawing/2014/main" id="{59B482B3-B484-479C-88FE-29BDAF28BBE3}"/>
              </a:ext>
            </a:extLst>
          </p:cNvPr>
          <p:cNvPicPr>
            <a:picLocks noChangeAspect="1"/>
          </p:cNvPicPr>
          <p:nvPr/>
        </p:nvPicPr>
        <p:blipFill>
          <a:blip r:embed="rId3" cstate="print"/>
          <a:stretch>
            <a:fillRect/>
          </a:stretch>
        </p:blipFill>
        <p:spPr>
          <a:xfrm>
            <a:off x="5850385" y="1553593"/>
            <a:ext cx="2894120" cy="2170590"/>
          </a:xfrm>
          <a:prstGeom prst="rect">
            <a:avLst/>
          </a:prstGeom>
        </p:spPr>
      </p:pic>
    </p:spTree>
    <p:extLst>
      <p:ext uri="{BB962C8B-B14F-4D97-AF65-F5344CB8AC3E}">
        <p14:creationId xmlns="" xmlns:p14="http://schemas.microsoft.com/office/powerpoint/2010/main" val="1790129305"/>
      </p:ext>
    </p:extLst>
  </p:cSld>
  <p:clrMapOvr>
    <a:masterClrMapping/>
  </p:clrMapOvr>
  <mc:AlternateContent xmlns:mc="http://schemas.openxmlformats.org/markup-compatibility/2006">
    <mc:Choice xmlns="" xmlns:p14="http://schemas.microsoft.com/office/powerpoint/2010/main" Requires="p14">
      <p:transition spd="slow" p14:dur="2000" advTm="2961"/>
    </mc:Choice>
    <mc:Fallback>
      <p:transition spd="slow" advTm="2961"/>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BDC5E66C-EBA2-49BC-B0C6-0274E260A8A8}"/>
              </a:ext>
            </a:extLst>
          </p:cNvPr>
          <p:cNvSpPr/>
          <p:nvPr/>
        </p:nvSpPr>
        <p:spPr>
          <a:xfrm>
            <a:off x="528486" y="1903806"/>
            <a:ext cx="5807744" cy="707886"/>
          </a:xfrm>
          <a:prstGeom prst="rect">
            <a:avLst/>
          </a:prstGeom>
        </p:spPr>
        <p:txBody>
          <a:bodyPr wrap="none">
            <a:spAutoFit/>
          </a:bodyPr>
          <a:lstStyle/>
          <a:p>
            <a:r>
              <a:rPr lang="en-US" sz="4000" dirty="0"/>
              <a:t>Managing the product line </a:t>
            </a:r>
          </a:p>
        </p:txBody>
      </p:sp>
      <p:sp>
        <p:nvSpPr>
          <p:cNvPr id="3" name="Rectangle 2">
            <a:extLst>
              <a:ext uri="{FF2B5EF4-FFF2-40B4-BE49-F238E27FC236}">
                <a16:creationId xmlns="" xmlns:a16="http://schemas.microsoft.com/office/drawing/2014/main" id="{B7514F4E-37C7-47FD-B0F3-FEDC36B4CB34}"/>
              </a:ext>
            </a:extLst>
          </p:cNvPr>
          <p:cNvSpPr/>
          <p:nvPr/>
        </p:nvSpPr>
        <p:spPr>
          <a:xfrm>
            <a:off x="275206" y="3141229"/>
            <a:ext cx="8194089" cy="2585323"/>
          </a:xfrm>
          <a:prstGeom prst="rect">
            <a:avLst/>
          </a:prstGeom>
        </p:spPr>
        <p:txBody>
          <a:bodyPr wrap="square">
            <a:spAutoFit/>
          </a:bodyPr>
          <a:lstStyle/>
          <a:p>
            <a:r>
              <a:rPr lang="en-US" dirty="0"/>
              <a:t>A major use of the product life cycle concept in strategic marketing is in managing the product line and identifying the need for, nature of and timing of product development plans. The premise of this use of the concept is underpinned by the term ‘life cycle’. In the absence of suitable strategies, especially if a company does not take steps to prevent it, the dynamics of the life cycle are such that over time, sales and profits will be eroded and eventually disappear. What is required is a constant program of carefully planned strategies to ensure that long-run profit and sales objectives are met. In particular, the planner must consciously seek to develop a ‘portfolio’ of products to maintain long-run success. </a:t>
            </a:r>
          </a:p>
        </p:txBody>
      </p:sp>
    </p:spTree>
    <p:extLst>
      <p:ext uri="{BB962C8B-B14F-4D97-AF65-F5344CB8AC3E}">
        <p14:creationId xmlns="" xmlns:p14="http://schemas.microsoft.com/office/powerpoint/2010/main" val="2357610418"/>
      </p:ext>
    </p:extLst>
  </p:cSld>
  <p:clrMapOvr>
    <a:masterClrMapping/>
  </p:clrMapOvr>
  <mc:AlternateContent xmlns:mc="http://schemas.openxmlformats.org/markup-compatibility/2006">
    <mc:Choice xmlns="" xmlns:p14="http://schemas.microsoft.com/office/powerpoint/2010/main" Requires="p14">
      <p:transition spd="slow" p14:dur="2000" advTm="60868"/>
    </mc:Choice>
    <mc:Fallback>
      <p:transition spd="slow" advTm="60868"/>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Module 10</a:t>
            </a:r>
            <a:endParaRPr lang="el-GR" dirty="0"/>
          </a:p>
        </p:txBody>
      </p:sp>
      <p:sp>
        <p:nvSpPr>
          <p:cNvPr id="3" name="Θέση κειμένου 2"/>
          <p:cNvSpPr>
            <a:spLocks noGrp="1"/>
          </p:cNvSpPr>
          <p:nvPr>
            <p:ph type="body" idx="1"/>
          </p:nvPr>
        </p:nvSpPr>
        <p:spPr/>
        <p:txBody>
          <a:bodyPr/>
          <a:lstStyle/>
          <a:p>
            <a:r>
              <a:rPr lang="en-US" dirty="0"/>
              <a:t>Business </a:t>
            </a:r>
            <a:r>
              <a:rPr lang="en-US" dirty="0" smtClean="0"/>
              <a:t>Performance &amp; innovation</a:t>
            </a:r>
            <a:endParaRPr lang="en-US" dirty="0"/>
          </a:p>
          <a:p>
            <a:endParaRPr lang="el-GR" dirty="0"/>
          </a:p>
        </p:txBody>
      </p:sp>
    </p:spTree>
    <p:extLst>
      <p:ext uri="{BB962C8B-B14F-4D97-AF65-F5344CB8AC3E}">
        <p14:creationId xmlns="" xmlns:p14="http://schemas.microsoft.com/office/powerpoint/2010/main" val="1066384777"/>
      </p:ext>
    </p:extLst>
  </p:cSld>
  <p:clrMapOvr>
    <a:masterClrMapping/>
  </p:clrMapOvr>
  <mc:AlternateContent xmlns:mc="http://schemas.openxmlformats.org/markup-compatibility/2006">
    <mc:Choice xmlns="" xmlns:p14="http://schemas.microsoft.com/office/powerpoint/2010/main" Requires="p14">
      <p:transition spd="slow" p14:dur="2000" advTm="4173"/>
    </mc:Choice>
    <mc:Fallback>
      <p:transition spd="slow" advTm="4173"/>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7504BAD2-6DCC-4091-A20F-5A7C77D222D3}"/>
              </a:ext>
            </a:extLst>
          </p:cNvPr>
          <p:cNvSpPr/>
          <p:nvPr/>
        </p:nvSpPr>
        <p:spPr>
          <a:xfrm>
            <a:off x="444039" y="1575332"/>
            <a:ext cx="5796202" cy="707886"/>
          </a:xfrm>
          <a:prstGeom prst="rect">
            <a:avLst/>
          </a:prstGeom>
        </p:spPr>
        <p:txBody>
          <a:bodyPr wrap="none">
            <a:spAutoFit/>
          </a:bodyPr>
          <a:lstStyle/>
          <a:p>
            <a:r>
              <a:rPr lang="en-US" sz="4000" dirty="0"/>
              <a:t>Innovation Readiness Level</a:t>
            </a:r>
          </a:p>
        </p:txBody>
      </p:sp>
      <p:sp>
        <p:nvSpPr>
          <p:cNvPr id="3" name="Rectangle 2">
            <a:extLst>
              <a:ext uri="{FF2B5EF4-FFF2-40B4-BE49-F238E27FC236}">
                <a16:creationId xmlns="" xmlns:a16="http://schemas.microsoft.com/office/drawing/2014/main" id="{C8616A3C-7E6D-4AAF-BE3C-44EAABA9F10F}"/>
              </a:ext>
            </a:extLst>
          </p:cNvPr>
          <p:cNvSpPr/>
          <p:nvPr/>
        </p:nvSpPr>
        <p:spPr>
          <a:xfrm>
            <a:off x="301840" y="3000977"/>
            <a:ext cx="8043169" cy="2585323"/>
          </a:xfrm>
          <a:prstGeom prst="rect">
            <a:avLst/>
          </a:prstGeom>
        </p:spPr>
        <p:txBody>
          <a:bodyPr wrap="square">
            <a:spAutoFit/>
          </a:bodyPr>
          <a:lstStyle/>
          <a:p>
            <a:r>
              <a:rPr lang="en-US" dirty="0"/>
              <a:t>Innovation Readiness describes the stage of business development for product, service, technology, or social innovations. Diligently working through each level in the IRL chart may bring you one step closer to taking your idea from concept to market fruition.</a:t>
            </a:r>
          </a:p>
          <a:p>
            <a:endParaRPr lang="en-US" dirty="0"/>
          </a:p>
          <a:p>
            <a:r>
              <a:rPr lang="en-US" dirty="0"/>
              <a:t>You can also use the IRL chart as a roadmap of how your innovation’s value increases as you get closer to successfully launching it into the marketplace. Clearly, the more thought, planning and development that you have put into your innovation, the greater the potential value to investors, licensees, or buyers.</a:t>
            </a:r>
          </a:p>
        </p:txBody>
      </p:sp>
    </p:spTree>
    <p:extLst>
      <p:ext uri="{BB962C8B-B14F-4D97-AF65-F5344CB8AC3E}">
        <p14:creationId xmlns="" xmlns:p14="http://schemas.microsoft.com/office/powerpoint/2010/main" val="2909139341"/>
      </p:ext>
    </p:extLst>
  </p:cSld>
  <p:clrMapOvr>
    <a:masterClrMapping/>
  </p:clrMapOvr>
  <mc:AlternateContent xmlns:mc="http://schemas.openxmlformats.org/markup-compatibility/2006">
    <mc:Choice xmlns="" xmlns:p14="http://schemas.microsoft.com/office/powerpoint/2010/main" Requires="p14">
      <p:transition spd="slow" p14:dur="2000" advTm="25969"/>
    </mc:Choice>
    <mc:Fallback>
      <p:transition spd="slow" advTm="25969"/>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 xmlns:a16="http://schemas.microsoft.com/office/drawing/2014/main" id="{EDF352D4-8664-4F0B-BA48-2CAF660F5A06}"/>
              </a:ext>
            </a:extLst>
          </p:cNvPr>
          <p:cNvPicPr>
            <a:picLocks noChangeAspect="1"/>
          </p:cNvPicPr>
          <p:nvPr/>
        </p:nvPicPr>
        <p:blipFill>
          <a:blip r:embed="rId3" cstate="print"/>
          <a:stretch>
            <a:fillRect/>
          </a:stretch>
        </p:blipFill>
        <p:spPr>
          <a:xfrm>
            <a:off x="186430" y="1526960"/>
            <a:ext cx="6800295" cy="5113537"/>
          </a:xfrm>
          <a:prstGeom prst="rect">
            <a:avLst/>
          </a:prstGeom>
        </p:spPr>
      </p:pic>
    </p:spTree>
    <p:extLst>
      <p:ext uri="{BB962C8B-B14F-4D97-AF65-F5344CB8AC3E}">
        <p14:creationId xmlns="" xmlns:p14="http://schemas.microsoft.com/office/powerpoint/2010/main" val="1540063878"/>
      </p:ext>
    </p:extLst>
  </p:cSld>
  <p:clrMapOvr>
    <a:masterClrMapping/>
  </p:clrMapOvr>
  <mc:AlternateContent xmlns:mc="http://schemas.openxmlformats.org/markup-compatibility/2006">
    <mc:Choice xmlns="" xmlns:p14="http://schemas.microsoft.com/office/powerpoint/2010/main" Requires="p14">
      <p:transition spd="slow" p14:dur="2000" advTm="6147"/>
    </mc:Choice>
    <mc:Fallback>
      <p:transition spd="slow" advTm="6147"/>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3970C608-6254-4E55-A698-CC3E7946E27A}"/>
              </a:ext>
            </a:extLst>
          </p:cNvPr>
          <p:cNvSpPr/>
          <p:nvPr/>
        </p:nvSpPr>
        <p:spPr>
          <a:xfrm>
            <a:off x="536394" y="1726252"/>
            <a:ext cx="7634078" cy="707886"/>
          </a:xfrm>
          <a:prstGeom prst="rect">
            <a:avLst/>
          </a:prstGeom>
        </p:spPr>
        <p:txBody>
          <a:bodyPr wrap="none">
            <a:spAutoFit/>
          </a:bodyPr>
          <a:lstStyle/>
          <a:p>
            <a:r>
              <a:rPr lang="en-US" sz="4000" dirty="0"/>
              <a:t>Perceived innovation characteristics</a:t>
            </a:r>
          </a:p>
        </p:txBody>
      </p:sp>
      <p:sp>
        <p:nvSpPr>
          <p:cNvPr id="3" name="Rectangle 2">
            <a:extLst>
              <a:ext uri="{FF2B5EF4-FFF2-40B4-BE49-F238E27FC236}">
                <a16:creationId xmlns="" xmlns:a16="http://schemas.microsoft.com/office/drawing/2014/main" id="{FFF94C54-4615-4FAC-AD4B-BD34CF2B6AFE}"/>
              </a:ext>
            </a:extLst>
          </p:cNvPr>
          <p:cNvSpPr/>
          <p:nvPr/>
        </p:nvSpPr>
        <p:spPr>
          <a:xfrm>
            <a:off x="142042" y="2654994"/>
            <a:ext cx="8859915" cy="3693319"/>
          </a:xfrm>
          <a:prstGeom prst="rect">
            <a:avLst/>
          </a:prstGeom>
        </p:spPr>
        <p:txBody>
          <a:bodyPr wrap="square">
            <a:spAutoFit/>
          </a:bodyPr>
          <a:lstStyle/>
          <a:p>
            <a:r>
              <a:rPr lang="en-US" dirty="0"/>
              <a:t>Generally, a company’s adoption decision will be made on the basis of comparing the expected situation after adoption to the current situation or available alternatives. The value of an innovation—that is the total additional functionality or performance of the innovation for the organization in terms of increased revenues—will be considered together with the costs of adoption, to make the adoption decision. This may seem a simple issue, but in practice it is not that easy. Especially in case of new generation information systems—such as ERP—it has shown to be extremely difficult to formally assess its value in terms of increased revenues. There are several reasons for this, but perhaps the major problem is that the value of adopting a new information system is hard to quantify as its (dis)advantages are often tacit. Hence, in practice, organizations have to try to assess the relative (dis)advantages and cost of a new generation information system in a more qualitative way. In our research framework we address the value assessment by organizations through including a number of variables related to frequently stated (dis)advantages of adopting an ERP system.</a:t>
            </a:r>
          </a:p>
        </p:txBody>
      </p:sp>
    </p:spTree>
    <p:extLst>
      <p:ext uri="{BB962C8B-B14F-4D97-AF65-F5344CB8AC3E}">
        <p14:creationId xmlns="" xmlns:p14="http://schemas.microsoft.com/office/powerpoint/2010/main" val="844506589"/>
      </p:ext>
    </p:extLst>
  </p:cSld>
  <p:clrMapOvr>
    <a:masterClrMapping/>
  </p:clrMapOvr>
  <mc:AlternateContent xmlns:mc="http://schemas.openxmlformats.org/markup-compatibility/2006">
    <mc:Choice xmlns="" xmlns:p14="http://schemas.microsoft.com/office/powerpoint/2010/main" Requires="p14">
      <p:transition spd="slow" p14:dur="2000" advTm="33414"/>
    </mc:Choice>
    <mc:Fallback>
      <p:transition spd="slow" advTm="33414"/>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C441AAD3-0B16-46A9-84FE-544491BD34D1}"/>
              </a:ext>
            </a:extLst>
          </p:cNvPr>
          <p:cNvSpPr/>
          <p:nvPr/>
        </p:nvSpPr>
        <p:spPr>
          <a:xfrm>
            <a:off x="213064" y="1701254"/>
            <a:ext cx="8717872" cy="4524315"/>
          </a:xfrm>
          <a:prstGeom prst="rect">
            <a:avLst/>
          </a:prstGeom>
        </p:spPr>
        <p:txBody>
          <a:bodyPr wrap="square">
            <a:spAutoFit/>
          </a:bodyPr>
          <a:lstStyle/>
          <a:p>
            <a:r>
              <a:rPr lang="en-US" dirty="0"/>
              <a:t>ERP suppliers commonly claim advantages in terms of flexibility in integrating business information over functional areas, the use of state-of-the-art technology, and user-friendliness of the system. Frequently reported disadvantages are the lack of fit with current business processes, the scalability of the software, and a long implementation period. We expect that the importance organizations attach to the different (dis)advantages for assessing the value of the innovation and for making the adoption decision will change over time as the innovation diffuses through the market.</a:t>
            </a:r>
          </a:p>
          <a:p>
            <a:r>
              <a:rPr lang="en-US" dirty="0"/>
              <a:t>For instance, when a new generation innovation such as ERP has just been launched on the market, the specific strategic benefits and cost elements of the new technology are not evident yet. Early adopting organizations are therefore likely to envision the potential strategic advantages of adopting innovations better and faster than later adopters although they know their decision has scope for risk taking. Hence, we expect them to be keener on the potential business values of having the new technology on board and to a lesser extent concerned with implementation issues such as fit with current business procedures, implementation period, user-friendliness, reliability, and scalability. Apart from parent companies, competitors can also be important drivers in adopting an innovation. </a:t>
            </a:r>
          </a:p>
        </p:txBody>
      </p:sp>
    </p:spTree>
    <p:extLst>
      <p:ext uri="{BB962C8B-B14F-4D97-AF65-F5344CB8AC3E}">
        <p14:creationId xmlns="" xmlns:p14="http://schemas.microsoft.com/office/powerpoint/2010/main" val="3153387997"/>
      </p:ext>
    </p:extLst>
  </p:cSld>
  <p:clrMapOvr>
    <a:masterClrMapping/>
  </p:clrMapOvr>
  <mc:AlternateContent xmlns:mc="http://schemas.openxmlformats.org/markup-compatibility/2006">
    <mc:Choice xmlns="" xmlns:p14="http://schemas.microsoft.com/office/powerpoint/2010/main" Requires="p14">
      <p:transition spd="slow" p14:dur="2000" advTm="17646"/>
    </mc:Choice>
    <mc:Fallback>
      <p:transition spd="slow" advTm="17646"/>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8EF75F95-0049-44FA-B9FE-FFB3726DDAFB}"/>
              </a:ext>
            </a:extLst>
          </p:cNvPr>
          <p:cNvPicPr>
            <a:picLocks noChangeAspect="1"/>
          </p:cNvPicPr>
          <p:nvPr/>
        </p:nvPicPr>
        <p:blipFill>
          <a:blip r:embed="rId3" cstate="print"/>
          <a:stretch>
            <a:fillRect/>
          </a:stretch>
        </p:blipFill>
        <p:spPr>
          <a:xfrm>
            <a:off x="346229" y="1508397"/>
            <a:ext cx="6622742" cy="5016692"/>
          </a:xfrm>
          <a:prstGeom prst="rect">
            <a:avLst/>
          </a:prstGeom>
        </p:spPr>
      </p:pic>
    </p:spTree>
    <p:extLst>
      <p:ext uri="{BB962C8B-B14F-4D97-AF65-F5344CB8AC3E}">
        <p14:creationId xmlns="" xmlns:p14="http://schemas.microsoft.com/office/powerpoint/2010/main" val="3813342657"/>
      </p:ext>
    </p:extLst>
  </p:cSld>
  <p:clrMapOvr>
    <a:masterClrMapping/>
  </p:clrMapOvr>
  <mc:AlternateContent xmlns:mc="http://schemas.openxmlformats.org/markup-compatibility/2006">
    <mc:Choice xmlns="" xmlns:p14="http://schemas.microsoft.com/office/powerpoint/2010/main" Requires="p14">
      <p:transition spd="slow" p14:dur="2000" advTm="2586"/>
    </mc:Choice>
    <mc:Fallback>
      <p:transition spd="slow" advTm="2586"/>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 xmlns:a16="http://schemas.microsoft.com/office/drawing/2014/main" id="{2F258CD9-B7F8-4DB6-9A8C-CDF866F123AC}"/>
              </a:ext>
            </a:extLst>
          </p:cNvPr>
          <p:cNvSpPr/>
          <p:nvPr/>
        </p:nvSpPr>
        <p:spPr>
          <a:xfrm>
            <a:off x="377300" y="1878885"/>
            <a:ext cx="7905565" cy="4093428"/>
          </a:xfrm>
          <a:prstGeom prst="rect">
            <a:avLst/>
          </a:prstGeom>
        </p:spPr>
        <p:txBody>
          <a:bodyPr wrap="square">
            <a:spAutoFit/>
          </a:bodyPr>
          <a:lstStyle/>
          <a:p>
            <a:endParaRPr lang="en-US" sz="4000" dirty="0"/>
          </a:p>
          <a:p>
            <a:r>
              <a:rPr lang="en-US" sz="4000" dirty="0"/>
              <a:t>What is innovation?</a:t>
            </a:r>
          </a:p>
          <a:p>
            <a:endParaRPr lang="en-US" dirty="0"/>
          </a:p>
          <a:p>
            <a:endParaRPr lang="en-US" dirty="0"/>
          </a:p>
          <a:p>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Innovation is the process and outcome of creating something new, which is also of value.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Innovation involves the whole process from opportunity identification, ideation or invention to development, prototyping, production marketing and sales, while entrepreneurship only needs to involve commercialization </a:t>
            </a:r>
          </a:p>
        </p:txBody>
      </p:sp>
      <p:pic>
        <p:nvPicPr>
          <p:cNvPr id="5" name="Picture 4">
            <a:extLst>
              <a:ext uri="{FF2B5EF4-FFF2-40B4-BE49-F238E27FC236}">
                <a16:creationId xmlns="" xmlns:a16="http://schemas.microsoft.com/office/drawing/2014/main" id="{2BE0594E-D08B-4309-A0AF-FF00EEB66C3A}"/>
              </a:ext>
            </a:extLst>
          </p:cNvPr>
          <p:cNvPicPr>
            <a:picLocks noChangeAspect="1"/>
          </p:cNvPicPr>
          <p:nvPr/>
        </p:nvPicPr>
        <p:blipFill>
          <a:blip r:embed="rId3" cstate="print"/>
          <a:stretch>
            <a:fillRect/>
          </a:stretch>
        </p:blipFill>
        <p:spPr>
          <a:xfrm>
            <a:off x="5646198" y="1679432"/>
            <a:ext cx="2956264" cy="2626238"/>
          </a:xfrm>
          <a:prstGeom prst="rect">
            <a:avLst/>
          </a:prstGeom>
        </p:spPr>
      </p:pic>
    </p:spTree>
    <p:extLst>
      <p:ext uri="{BB962C8B-B14F-4D97-AF65-F5344CB8AC3E}">
        <p14:creationId xmlns="" xmlns:p14="http://schemas.microsoft.com/office/powerpoint/2010/main" val="1400717626"/>
      </p:ext>
    </p:extLst>
  </p:cSld>
  <p:clrMapOvr>
    <a:masterClrMapping/>
  </p:clrMapOvr>
  <mc:AlternateContent xmlns:mc="http://schemas.openxmlformats.org/markup-compatibility/2006">
    <mc:Choice xmlns="" xmlns:p14="http://schemas.microsoft.com/office/powerpoint/2010/main" Requires="p14">
      <p:transition spd="slow" p14:dur="2000" advTm="26326"/>
    </mc:Choice>
    <mc:Fallback>
      <p:transition spd="slow" advTm="26326"/>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B8F4506-C35E-4255-86B4-C38656BA6F47}"/>
              </a:ext>
            </a:extLst>
          </p:cNvPr>
          <p:cNvSpPr/>
          <p:nvPr/>
        </p:nvSpPr>
        <p:spPr>
          <a:xfrm>
            <a:off x="590364" y="1958786"/>
            <a:ext cx="8118629" cy="4275016"/>
          </a:xfrm>
          <a:prstGeom prst="rect">
            <a:avLst/>
          </a:prstGeom>
        </p:spPr>
        <p:txBody>
          <a:bodyPr wrap="square">
            <a:spAutoFit/>
          </a:bodyPr>
          <a:lstStyle/>
          <a:p>
            <a:r>
              <a:rPr lang="sv-SE" altLang="en-US" dirty="0"/>
              <a:t>Today it is said to involve the </a:t>
            </a:r>
            <a:r>
              <a:rPr lang="sv-SE" altLang="en-US" b="1" dirty="0"/>
              <a:t>capacity to quickly adapt</a:t>
            </a:r>
            <a:r>
              <a:rPr lang="sv-SE" altLang="en-US" dirty="0"/>
              <a:t> by adopting new innovations (products, processes, strategies, organization, etc)</a:t>
            </a:r>
          </a:p>
          <a:p>
            <a:pPr>
              <a:buFontTx/>
              <a:buNone/>
            </a:pPr>
            <a:endParaRPr lang="sv-SE" altLang="en-US" dirty="0"/>
          </a:p>
          <a:p>
            <a:r>
              <a:rPr lang="sv-SE" altLang="en-US" dirty="0"/>
              <a:t>Also, traditionally the focus has been on new products or processes, but recently new </a:t>
            </a:r>
            <a:r>
              <a:rPr lang="sv-SE" altLang="en-US" b="1" dirty="0"/>
              <a:t>business models</a:t>
            </a:r>
            <a:r>
              <a:rPr lang="sv-SE" altLang="en-US" dirty="0"/>
              <a:t> have come into focus, i.e. the way a firm delivers value and secures profits.</a:t>
            </a:r>
          </a:p>
          <a:p>
            <a:pPr>
              <a:lnSpc>
                <a:spcPct val="90000"/>
              </a:lnSpc>
            </a:pPr>
            <a:endParaRPr lang="en-GB" altLang="en-US" dirty="0">
              <a:cs typeface="Times New Roman" panose="02020603050405020304" pitchFamily="18" charset="0"/>
            </a:endParaRPr>
          </a:p>
          <a:p>
            <a:pPr>
              <a:lnSpc>
                <a:spcPct val="90000"/>
              </a:lnSpc>
            </a:pPr>
            <a:endParaRPr lang="en-GB" altLang="en-US" dirty="0">
              <a:cs typeface="Times New Roman" panose="02020603050405020304" pitchFamily="18" charset="0"/>
            </a:endParaRPr>
          </a:p>
          <a:p>
            <a:pPr>
              <a:lnSpc>
                <a:spcPct val="90000"/>
              </a:lnSpc>
            </a:pPr>
            <a:r>
              <a:rPr lang="en-US" altLang="en-US" dirty="0">
                <a:cs typeface="Times New Roman" panose="02020603050405020304" pitchFamily="18" charset="0"/>
              </a:rPr>
              <a:t>Many authors</a:t>
            </a:r>
            <a:r>
              <a:rPr lang="en-GB" altLang="en-US" dirty="0">
                <a:cs typeface="Times New Roman" panose="02020603050405020304" pitchFamily="18" charset="0"/>
              </a:rPr>
              <a:t> argued that innovation comes about through new combinations made by an entrepreneur, resulting in:</a:t>
            </a:r>
          </a:p>
          <a:p>
            <a:pPr marL="742950" lvl="1" indent="-285750">
              <a:lnSpc>
                <a:spcPct val="90000"/>
              </a:lnSpc>
              <a:buFont typeface="Arial" panose="020B0604020202020204" pitchFamily="34" charset="0"/>
              <a:buChar char="•"/>
            </a:pPr>
            <a:r>
              <a:rPr lang="en-GB" altLang="en-US" dirty="0">
                <a:cs typeface="Times New Roman" panose="02020603050405020304" pitchFamily="18" charset="0"/>
              </a:rPr>
              <a:t>a new product, </a:t>
            </a:r>
          </a:p>
          <a:p>
            <a:pPr marL="742950" lvl="1" indent="-285750">
              <a:lnSpc>
                <a:spcPct val="90000"/>
              </a:lnSpc>
              <a:buFont typeface="Arial" panose="020B0604020202020204" pitchFamily="34" charset="0"/>
              <a:buChar char="•"/>
            </a:pPr>
            <a:r>
              <a:rPr lang="en-GB" altLang="en-US" dirty="0">
                <a:cs typeface="Times New Roman" panose="02020603050405020304" pitchFamily="18" charset="0"/>
              </a:rPr>
              <a:t>a new process, </a:t>
            </a:r>
          </a:p>
          <a:p>
            <a:pPr marL="742950" lvl="1" indent="-285750">
              <a:lnSpc>
                <a:spcPct val="90000"/>
              </a:lnSpc>
              <a:buFont typeface="Arial" panose="020B0604020202020204" pitchFamily="34" charset="0"/>
              <a:buChar char="•"/>
            </a:pPr>
            <a:r>
              <a:rPr lang="en-GB" altLang="en-US" dirty="0">
                <a:cs typeface="Times New Roman" panose="02020603050405020304" pitchFamily="18" charset="0"/>
              </a:rPr>
              <a:t>opening of new market, </a:t>
            </a:r>
          </a:p>
          <a:p>
            <a:pPr marL="742950" lvl="1" indent="-285750">
              <a:lnSpc>
                <a:spcPct val="90000"/>
              </a:lnSpc>
              <a:buFont typeface="Arial" panose="020B0604020202020204" pitchFamily="34" charset="0"/>
              <a:buChar char="•"/>
            </a:pPr>
            <a:r>
              <a:rPr lang="en-GB" altLang="en-US" dirty="0">
                <a:cs typeface="Times New Roman" panose="02020603050405020304" pitchFamily="18" charset="0"/>
              </a:rPr>
              <a:t>new way of organizing the business </a:t>
            </a:r>
          </a:p>
          <a:p>
            <a:pPr marL="742950" lvl="1" indent="-285750">
              <a:lnSpc>
                <a:spcPct val="90000"/>
              </a:lnSpc>
              <a:buFont typeface="Arial" panose="020B0604020202020204" pitchFamily="34" charset="0"/>
              <a:buChar char="•"/>
            </a:pPr>
            <a:r>
              <a:rPr lang="en-GB" altLang="en-US" dirty="0">
                <a:cs typeface="Times New Roman" panose="02020603050405020304" pitchFamily="18" charset="0"/>
              </a:rPr>
              <a:t>new sources of supply</a:t>
            </a:r>
            <a:endParaRPr lang="sv-SE" altLang="en-US" dirty="0"/>
          </a:p>
          <a:p>
            <a:endParaRPr lang="sv-SE" altLang="en-US" dirty="0"/>
          </a:p>
        </p:txBody>
      </p:sp>
    </p:spTree>
    <p:extLst>
      <p:ext uri="{BB962C8B-B14F-4D97-AF65-F5344CB8AC3E}">
        <p14:creationId xmlns="" xmlns:p14="http://schemas.microsoft.com/office/powerpoint/2010/main" val="1091985220"/>
      </p:ext>
    </p:extLst>
  </p:cSld>
  <p:clrMapOvr>
    <a:masterClrMapping/>
  </p:clrMapOvr>
  <mc:AlternateContent xmlns:mc="http://schemas.openxmlformats.org/markup-compatibility/2006">
    <mc:Choice xmlns="" xmlns:p14="http://schemas.microsoft.com/office/powerpoint/2010/main" Requires="p14">
      <p:transition spd="slow" p14:dur="2000" advTm="22452"/>
    </mc:Choice>
    <mc:Fallback>
      <p:transition spd="slow" advTm="22452"/>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166FBC7-6060-4476-A859-B315AA83FDBD}"/>
              </a:ext>
            </a:extLst>
          </p:cNvPr>
          <p:cNvSpPr/>
          <p:nvPr/>
        </p:nvSpPr>
        <p:spPr>
          <a:xfrm>
            <a:off x="373933" y="1797274"/>
            <a:ext cx="8423837" cy="707886"/>
          </a:xfrm>
          <a:prstGeom prst="rect">
            <a:avLst/>
          </a:prstGeom>
        </p:spPr>
        <p:txBody>
          <a:bodyPr wrap="square">
            <a:spAutoFit/>
          </a:bodyPr>
          <a:lstStyle/>
          <a:p>
            <a:r>
              <a:rPr lang="en-US" sz="4000" dirty="0"/>
              <a:t>Drivers for innovation</a:t>
            </a:r>
          </a:p>
        </p:txBody>
      </p:sp>
      <p:sp>
        <p:nvSpPr>
          <p:cNvPr id="3" name="Rectangle 2">
            <a:extLst>
              <a:ext uri="{FF2B5EF4-FFF2-40B4-BE49-F238E27FC236}">
                <a16:creationId xmlns="" xmlns:a16="http://schemas.microsoft.com/office/drawing/2014/main" id="{AB1BF891-F8BC-4E75-8E96-B2581EFA424D}"/>
              </a:ext>
            </a:extLst>
          </p:cNvPr>
          <p:cNvSpPr/>
          <p:nvPr/>
        </p:nvSpPr>
        <p:spPr>
          <a:xfrm>
            <a:off x="466077" y="2724580"/>
            <a:ext cx="8029852" cy="3416320"/>
          </a:xfrm>
          <a:prstGeom prst="rect">
            <a:avLst/>
          </a:prstGeom>
        </p:spPr>
        <p:txBody>
          <a:bodyPr wrap="square">
            <a:spAutoFit/>
          </a:bodyPr>
          <a:lstStyle/>
          <a:p>
            <a:pPr marL="285750" indent="-285750">
              <a:buFont typeface="Wingdings" panose="05000000000000000000" pitchFamily="2" charset="2"/>
              <a:buChar char="§"/>
            </a:pPr>
            <a:r>
              <a:rPr lang="en-US" dirty="0"/>
              <a:t>Financial pressures to reduce costs, increase efficiency, do more with less, </a:t>
            </a:r>
            <a:r>
              <a:rPr lang="en-US" dirty="0" err="1"/>
              <a:t>etc</a:t>
            </a:r>
            <a:endParaRPr lang="en-US" dirty="0"/>
          </a:p>
          <a:p>
            <a:pPr marL="285750" indent="-285750">
              <a:buFont typeface="Wingdings" panose="05000000000000000000" pitchFamily="2" charset="2"/>
              <a:buChar char="§"/>
            </a:pPr>
            <a:r>
              <a:rPr lang="en-US" dirty="0"/>
              <a:t>Increased competition</a:t>
            </a:r>
          </a:p>
          <a:p>
            <a:pPr marL="285750" indent="-285750">
              <a:buFont typeface="Wingdings" panose="05000000000000000000" pitchFamily="2" charset="2"/>
              <a:buChar char="§"/>
            </a:pPr>
            <a:r>
              <a:rPr lang="en-US" dirty="0"/>
              <a:t>Shorter product life cycles</a:t>
            </a:r>
          </a:p>
          <a:p>
            <a:pPr marL="285750" indent="-285750">
              <a:buFont typeface="Wingdings" panose="05000000000000000000" pitchFamily="2" charset="2"/>
              <a:buChar char="§"/>
            </a:pPr>
            <a:r>
              <a:rPr lang="en-US" dirty="0"/>
              <a:t>Value migration</a:t>
            </a:r>
          </a:p>
          <a:p>
            <a:pPr marL="285750" indent="-285750">
              <a:buFont typeface="Wingdings" panose="05000000000000000000" pitchFamily="2" charset="2"/>
              <a:buChar char="§"/>
            </a:pPr>
            <a:r>
              <a:rPr lang="en-US" dirty="0"/>
              <a:t>Stricter regulation</a:t>
            </a:r>
          </a:p>
          <a:p>
            <a:pPr marL="285750" indent="-285750">
              <a:buFont typeface="Wingdings" panose="05000000000000000000" pitchFamily="2" charset="2"/>
              <a:buChar char="§"/>
            </a:pPr>
            <a:r>
              <a:rPr lang="en-US" dirty="0"/>
              <a:t>Industry and community needs for sustainable development</a:t>
            </a:r>
          </a:p>
          <a:p>
            <a:pPr marL="285750" indent="-285750">
              <a:buFont typeface="Wingdings" panose="05000000000000000000" pitchFamily="2" charset="2"/>
              <a:buChar char="§"/>
            </a:pPr>
            <a:r>
              <a:rPr lang="en-US" dirty="0"/>
              <a:t>Increased demand for accountability</a:t>
            </a:r>
          </a:p>
          <a:p>
            <a:pPr marL="285750" indent="-285750">
              <a:buFont typeface="Wingdings" panose="05000000000000000000" pitchFamily="2" charset="2"/>
              <a:buChar char="§"/>
            </a:pPr>
            <a:r>
              <a:rPr lang="en-US" dirty="0"/>
              <a:t>Demographic, social and market changes</a:t>
            </a:r>
          </a:p>
          <a:p>
            <a:pPr marL="285750" indent="-285750">
              <a:buFont typeface="Wingdings" panose="05000000000000000000" pitchFamily="2" charset="2"/>
              <a:buChar char="§"/>
            </a:pPr>
            <a:r>
              <a:rPr lang="en-US" dirty="0"/>
              <a:t>Rising customer expectations regarding service and quality</a:t>
            </a:r>
          </a:p>
          <a:p>
            <a:pPr marL="285750" indent="-285750">
              <a:buFont typeface="Wingdings" panose="05000000000000000000" pitchFamily="2" charset="2"/>
              <a:buChar char="§"/>
            </a:pPr>
            <a:r>
              <a:rPr lang="en-US" dirty="0"/>
              <a:t>Changing economy</a:t>
            </a:r>
          </a:p>
          <a:p>
            <a:pPr marL="285750" indent="-285750">
              <a:buFont typeface="Wingdings" panose="05000000000000000000" pitchFamily="2" charset="2"/>
              <a:buChar char="§"/>
            </a:pPr>
            <a:r>
              <a:rPr lang="en-US" dirty="0"/>
              <a:t>Greater availability of potentially useful technologies coupled with a need to exceed the competition in these technologies</a:t>
            </a:r>
          </a:p>
        </p:txBody>
      </p:sp>
    </p:spTree>
    <p:extLst>
      <p:ext uri="{BB962C8B-B14F-4D97-AF65-F5344CB8AC3E}">
        <p14:creationId xmlns="" xmlns:p14="http://schemas.microsoft.com/office/powerpoint/2010/main" val="1345396122"/>
      </p:ext>
    </p:extLst>
  </p:cSld>
  <p:clrMapOvr>
    <a:masterClrMapping/>
  </p:clrMapOvr>
  <mc:AlternateContent xmlns:mc="http://schemas.openxmlformats.org/markup-compatibility/2006">
    <mc:Choice xmlns="" xmlns:p14="http://schemas.microsoft.com/office/powerpoint/2010/main" Requires="p14">
      <p:transition spd="slow" p14:dur="2000" advTm="45827"/>
    </mc:Choice>
    <mc:Fallback>
      <p:transition spd="slow" advTm="45827"/>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81F812DD-56C6-42C3-80F1-89D976E01470}"/>
              </a:ext>
            </a:extLst>
          </p:cNvPr>
          <p:cNvSpPr/>
          <p:nvPr/>
        </p:nvSpPr>
        <p:spPr>
          <a:xfrm>
            <a:off x="312937" y="1930283"/>
            <a:ext cx="8518125" cy="4062651"/>
          </a:xfrm>
          <a:prstGeom prst="rect">
            <a:avLst/>
          </a:prstGeom>
        </p:spPr>
        <p:txBody>
          <a:bodyPr wrap="square">
            <a:spAutoFit/>
          </a:bodyPr>
          <a:lstStyle/>
          <a:p>
            <a:r>
              <a:rPr lang="en-US" sz="2400" b="1" dirty="0"/>
              <a:t>We break innovation down into three principal models: </a:t>
            </a:r>
          </a:p>
          <a:p>
            <a:endParaRPr lang="en-US" dirty="0"/>
          </a:p>
          <a:p>
            <a:r>
              <a:rPr lang="en-US" dirty="0"/>
              <a:t>• Need seekers, such as Apple, Procter &amp; Gamble, and Tesla, use superior insights about their customers to generate new product ideas. </a:t>
            </a:r>
          </a:p>
          <a:p>
            <a:endParaRPr lang="en-US" dirty="0"/>
          </a:p>
          <a:p>
            <a:r>
              <a:rPr lang="en-US" dirty="0"/>
              <a:t>• Market readers, such as Samsung, Caterpillar, and Visteon, create value through incremental innovations to products that have already proven their worth in the market. This is a more cautious, “fast-follower” approach, and it involves closely monitoring specific markets, customer segments, and competitors.</a:t>
            </a:r>
          </a:p>
          <a:p>
            <a:r>
              <a:rPr lang="en-US" dirty="0"/>
              <a:t> </a:t>
            </a:r>
          </a:p>
          <a:p>
            <a:r>
              <a:rPr lang="en-US" dirty="0"/>
              <a:t>• Technology drivers, such as Google, Bosch, and Siemens, depend heavily on their internal technological capabilities to develop new products and services. They apply an inside-out approach, developing products of superior technological value and expecting that their discoveries will meet the known and unknown needs of their customers.</a:t>
            </a:r>
          </a:p>
        </p:txBody>
      </p:sp>
    </p:spTree>
    <p:extLst>
      <p:ext uri="{BB962C8B-B14F-4D97-AF65-F5344CB8AC3E}">
        <p14:creationId xmlns="" xmlns:p14="http://schemas.microsoft.com/office/powerpoint/2010/main" val="1344241986"/>
      </p:ext>
    </p:extLst>
  </p:cSld>
  <p:clrMapOvr>
    <a:masterClrMapping/>
  </p:clrMapOvr>
  <mc:AlternateContent xmlns:mc="http://schemas.openxmlformats.org/markup-compatibility/2006">
    <mc:Choice xmlns="" xmlns:p14="http://schemas.microsoft.com/office/powerpoint/2010/main" Requires="p14">
      <p:transition spd="slow" p14:dur="2000" advTm="40741"/>
    </mc:Choice>
    <mc:Fallback>
      <p:transition spd="slow" advTm="40741"/>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E2AA2312-12BE-4150-8E73-C39D4BDE5F08}"/>
              </a:ext>
            </a:extLst>
          </p:cNvPr>
          <p:cNvSpPr txBox="1"/>
          <p:nvPr/>
        </p:nvSpPr>
        <p:spPr>
          <a:xfrm>
            <a:off x="355107" y="2272683"/>
            <a:ext cx="8220722" cy="3539430"/>
          </a:xfrm>
          <a:prstGeom prst="rect">
            <a:avLst/>
          </a:prstGeom>
          <a:noFill/>
        </p:spPr>
        <p:txBody>
          <a:bodyPr wrap="square" rtlCol="0">
            <a:spAutoFit/>
          </a:bodyPr>
          <a:lstStyle/>
          <a:p>
            <a:r>
              <a:rPr lang="en-US" sz="4000" dirty="0"/>
              <a:t>Planning Innovation</a:t>
            </a:r>
          </a:p>
          <a:p>
            <a:endParaRPr lang="en-US" sz="4000" dirty="0"/>
          </a:p>
          <a:p>
            <a:r>
              <a:rPr lang="en-US" dirty="0"/>
              <a:t>Ideally for planning an innovation you should have:</a:t>
            </a:r>
          </a:p>
          <a:p>
            <a:endParaRPr lang="en-US" dirty="0"/>
          </a:p>
          <a:p>
            <a:pPr marL="285750" indent="-285750">
              <a:buFont typeface="Wingdings" panose="05000000000000000000" pitchFamily="2" charset="2"/>
              <a:buChar char="§"/>
            </a:pPr>
            <a:r>
              <a:rPr lang="en-US" dirty="0"/>
              <a:t>Innovation as part of your business strategy</a:t>
            </a:r>
          </a:p>
          <a:p>
            <a:pPr marL="285750" indent="-285750">
              <a:buFont typeface="Wingdings" panose="05000000000000000000" pitchFamily="2" charset="2"/>
              <a:buChar char="§"/>
            </a:pPr>
            <a:r>
              <a:rPr lang="en-US" dirty="0"/>
              <a:t>Assess the competition</a:t>
            </a:r>
          </a:p>
          <a:p>
            <a:pPr marL="285750" lvl="0" indent="-285750">
              <a:buFont typeface="Wingdings" panose="05000000000000000000" pitchFamily="2" charset="2"/>
              <a:buChar char="§"/>
            </a:pPr>
            <a:r>
              <a:rPr lang="en-US" dirty="0"/>
              <a:t>Awareness of the climate in which your business is operating will help you to plan.</a:t>
            </a:r>
          </a:p>
          <a:p>
            <a:pPr marL="285750" lvl="0" indent="-285750">
              <a:buFont typeface="Wingdings" panose="05000000000000000000" pitchFamily="2" charset="2"/>
              <a:buChar char="§"/>
            </a:pPr>
            <a:r>
              <a:rPr lang="en-US" dirty="0"/>
              <a:t>Build a relationship with your customers</a:t>
            </a:r>
          </a:p>
          <a:p>
            <a:pPr marL="285750" lvl="0" indent="-285750">
              <a:buFont typeface="Wingdings" panose="05000000000000000000" pitchFamily="2" charset="2"/>
              <a:buChar char="§"/>
            </a:pPr>
            <a:r>
              <a:rPr lang="en-US" dirty="0"/>
              <a:t>Involve your suppliers and other business partners</a:t>
            </a:r>
          </a:p>
          <a:p>
            <a:endParaRPr lang="en-US" dirty="0"/>
          </a:p>
        </p:txBody>
      </p:sp>
      <p:pic>
        <p:nvPicPr>
          <p:cNvPr id="3" name="Picture 2">
            <a:extLst>
              <a:ext uri="{FF2B5EF4-FFF2-40B4-BE49-F238E27FC236}">
                <a16:creationId xmlns="" xmlns:a16="http://schemas.microsoft.com/office/drawing/2014/main" id="{4B10BAE2-046E-40E1-A186-0A9B438638AF}"/>
              </a:ext>
            </a:extLst>
          </p:cNvPr>
          <p:cNvPicPr>
            <a:picLocks noChangeAspect="1"/>
          </p:cNvPicPr>
          <p:nvPr/>
        </p:nvPicPr>
        <p:blipFill>
          <a:blip r:embed="rId3" cstate="print"/>
          <a:stretch>
            <a:fillRect/>
          </a:stretch>
        </p:blipFill>
        <p:spPr>
          <a:xfrm>
            <a:off x="5530789" y="1861075"/>
            <a:ext cx="3045040" cy="2568882"/>
          </a:xfrm>
          <a:prstGeom prst="rect">
            <a:avLst/>
          </a:prstGeom>
        </p:spPr>
      </p:pic>
    </p:spTree>
    <p:extLst>
      <p:ext uri="{BB962C8B-B14F-4D97-AF65-F5344CB8AC3E}">
        <p14:creationId xmlns="" xmlns:p14="http://schemas.microsoft.com/office/powerpoint/2010/main" val="957742529"/>
      </p:ext>
    </p:extLst>
  </p:cSld>
  <p:clrMapOvr>
    <a:masterClrMapping/>
  </p:clrMapOvr>
  <mc:AlternateContent xmlns:mc="http://schemas.openxmlformats.org/markup-compatibility/2006">
    <mc:Choice xmlns="" xmlns:p14="http://schemas.microsoft.com/office/powerpoint/2010/main" Requires="p14">
      <p:transition spd="slow" p14:dur="2000" advTm="28016"/>
    </mc:Choice>
    <mc:Fallback>
      <p:transition spd="slow" advTm="2801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3C696932-DF25-46D5-8A63-9BEDCEBAD0B2}"/>
              </a:ext>
            </a:extLst>
          </p:cNvPr>
          <p:cNvSpPr/>
          <p:nvPr/>
        </p:nvSpPr>
        <p:spPr>
          <a:xfrm>
            <a:off x="325460" y="1744007"/>
            <a:ext cx="7857600" cy="707886"/>
          </a:xfrm>
          <a:prstGeom prst="rect">
            <a:avLst/>
          </a:prstGeom>
        </p:spPr>
        <p:txBody>
          <a:bodyPr wrap="none">
            <a:spAutoFit/>
          </a:bodyPr>
          <a:lstStyle/>
          <a:p>
            <a:r>
              <a:rPr lang="en-US" sz="4000" dirty="0"/>
              <a:t>Strategic product value management</a:t>
            </a:r>
          </a:p>
        </p:txBody>
      </p:sp>
      <p:sp>
        <p:nvSpPr>
          <p:cNvPr id="3" name="Rectangle 2">
            <a:extLst>
              <a:ext uri="{FF2B5EF4-FFF2-40B4-BE49-F238E27FC236}">
                <a16:creationId xmlns="" xmlns:a16="http://schemas.microsoft.com/office/drawing/2014/main" id="{7B00EC6C-61DC-467D-A5EA-7F63628194FB}"/>
              </a:ext>
            </a:extLst>
          </p:cNvPr>
          <p:cNvSpPr/>
          <p:nvPr/>
        </p:nvSpPr>
        <p:spPr>
          <a:xfrm>
            <a:off x="454685" y="3112843"/>
            <a:ext cx="7728375" cy="2308324"/>
          </a:xfrm>
          <a:prstGeom prst="rect">
            <a:avLst/>
          </a:prstGeom>
        </p:spPr>
        <p:txBody>
          <a:bodyPr wrap="square">
            <a:spAutoFit/>
          </a:bodyPr>
          <a:lstStyle/>
          <a:p>
            <a:r>
              <a:rPr lang="en-US" dirty="0"/>
              <a:t>Strategic product value management is a comprehensive means to connect a company’s portfolio strategy to execution. Companies that apply this methodology utilize commercial and design levers to determine the ideal portfolio of products, develop detailed cost models for those products, and rigorously reduce their costs at all steps along the value chain. In this way, strategic product value management provides the discipline and methodology that companies need to manage risks during product development. Yet the most powerful levers of the methodology apply early in the design process. </a:t>
            </a:r>
          </a:p>
        </p:txBody>
      </p:sp>
    </p:spTree>
    <p:extLst>
      <p:ext uri="{BB962C8B-B14F-4D97-AF65-F5344CB8AC3E}">
        <p14:creationId xmlns="" xmlns:p14="http://schemas.microsoft.com/office/powerpoint/2010/main" val="3001517237"/>
      </p:ext>
    </p:extLst>
  </p:cSld>
  <p:clrMapOvr>
    <a:masterClrMapping/>
  </p:clrMapOvr>
  <mc:AlternateContent xmlns:mc="http://schemas.openxmlformats.org/markup-compatibility/2006">
    <mc:Choice xmlns="" xmlns:p14="http://schemas.microsoft.com/office/powerpoint/2010/main" Requires="p14">
      <p:transition spd="slow" p14:dur="2000" advTm="9212"/>
    </mc:Choice>
    <mc:Fallback>
      <p:transition spd="slow" advTm="9212"/>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C8F1B087-A729-473B-B4C7-574490EC5BF4}"/>
              </a:ext>
            </a:extLst>
          </p:cNvPr>
          <p:cNvSpPr/>
          <p:nvPr/>
        </p:nvSpPr>
        <p:spPr>
          <a:xfrm>
            <a:off x="248574" y="1722554"/>
            <a:ext cx="8646851" cy="4247317"/>
          </a:xfrm>
          <a:prstGeom prst="rect">
            <a:avLst/>
          </a:prstGeom>
        </p:spPr>
        <p:txBody>
          <a:bodyPr wrap="square">
            <a:spAutoFit/>
          </a:bodyPr>
          <a:lstStyle/>
          <a:p>
            <a:r>
              <a:rPr lang="en-US" dirty="0"/>
              <a:t>Yet the most powerful levers of the methodology apply early in the design process. It is at this initial step that many companies go wrong, burning through significant time and capital on products without an explicit understanding of specific features that the customer wants — articulated or unarticulated — or, more critically, a sense of what those customers will pay for such features. Two aspects of the methodology can help companies avoid these issues: </a:t>
            </a:r>
          </a:p>
          <a:p>
            <a:pPr marL="285750" indent="-285750">
              <a:buFont typeface="Arial" panose="020B0604020202020204" pitchFamily="34" charset="0"/>
              <a:buChar char="•"/>
            </a:pPr>
            <a:r>
              <a:rPr lang="en-US" dirty="0"/>
              <a:t>design to value (DTV) and </a:t>
            </a:r>
          </a:p>
          <a:p>
            <a:pPr marL="285750" indent="-285750">
              <a:buFont typeface="Arial" panose="020B0604020202020204" pitchFamily="34" charset="0"/>
              <a:buChar char="•"/>
            </a:pPr>
            <a:r>
              <a:rPr lang="en-US" dirty="0"/>
              <a:t>design to cost (DTC). </a:t>
            </a:r>
          </a:p>
          <a:p>
            <a:endParaRPr lang="en-US" dirty="0"/>
          </a:p>
          <a:p>
            <a:r>
              <a:rPr lang="en-US" dirty="0"/>
              <a:t>In essence, design to value entails analyzing what customers need in terms of features, efficacy, or other attributes (i.e., the value proposition of a particular product, including pricing). </a:t>
            </a:r>
          </a:p>
          <a:p>
            <a:endParaRPr lang="en-US" dirty="0"/>
          </a:p>
          <a:p>
            <a:r>
              <a:rPr lang="en-US" dirty="0"/>
              <a:t>Design to cost, by contrast, entails analyzing all costs of a particular product and developing rigorous models to reduce those costs at every possible juncture.</a:t>
            </a:r>
          </a:p>
        </p:txBody>
      </p:sp>
    </p:spTree>
    <p:extLst>
      <p:ext uri="{BB962C8B-B14F-4D97-AF65-F5344CB8AC3E}">
        <p14:creationId xmlns="" xmlns:p14="http://schemas.microsoft.com/office/powerpoint/2010/main" val="1642923205"/>
      </p:ext>
    </p:extLst>
  </p:cSld>
  <p:clrMapOvr>
    <a:masterClrMapping/>
  </p:clrMapOvr>
  <mc:AlternateContent xmlns:mc="http://schemas.openxmlformats.org/markup-compatibility/2006">
    <mc:Choice xmlns="" xmlns:p14="http://schemas.microsoft.com/office/powerpoint/2010/main" Requires="p14">
      <p:transition spd="slow" p14:dur="2000" advTm="17518"/>
    </mc:Choice>
    <mc:Fallback>
      <p:transition spd="slow" advTm="17518"/>
    </mc:Fallback>
  </mc:AlternateContent>
</p:sld>
</file>

<file path=ppt/theme/theme1.xml><?xml version="1.0" encoding="utf-8"?>
<a:theme xmlns:a="http://schemas.openxmlformats.org/drawingml/2006/main" name="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860</TotalTime>
  <Words>1805</Words>
  <Application>Microsoft Office PowerPoint</Application>
  <PresentationFormat>Προβολή στην οθόνη (4:3)</PresentationFormat>
  <Paragraphs>122</Paragraphs>
  <Slides>24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24</vt:i4>
      </vt:variant>
    </vt:vector>
  </HeadingPairs>
  <TitlesOfParts>
    <vt:vector size="25" baseType="lpstr">
      <vt:lpstr>Θέμα του Office</vt:lpstr>
      <vt:lpstr>Διαφάνεια 1</vt:lpstr>
      <vt:lpstr>Module 10</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Διαφάνεια 18</vt:lpstr>
      <vt:lpstr>Διαφάνεια 19</vt:lpstr>
      <vt:lpstr>Διαφάνεια 20</vt:lpstr>
      <vt:lpstr>Διαφάνεια 21</vt:lpstr>
      <vt:lpstr>Διαφάνεια 22</vt:lpstr>
      <vt:lpstr>Διαφάνεια 23</vt:lpstr>
      <vt:lpstr>Διαφάνεια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nikos-maria</dc:creator>
  <cp:lastModifiedBy>Panagiotis Vafeidis</cp:lastModifiedBy>
  <cp:revision>25</cp:revision>
  <dcterms:created xsi:type="dcterms:W3CDTF">2018-04-11T10:41:41Z</dcterms:created>
  <dcterms:modified xsi:type="dcterms:W3CDTF">2019-02-10T11:15:35Z</dcterms:modified>
</cp:coreProperties>
</file>