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294" r:id="rId12"/>
    <p:sldId id="295" r:id="rId13"/>
    <p:sldId id="266" r:id="rId14"/>
    <p:sldId id="270" r:id="rId15"/>
    <p:sldId id="267" r:id="rId16"/>
    <p:sldId id="268" r:id="rId17"/>
    <p:sldId id="271" r:id="rId18"/>
    <p:sldId id="272" r:id="rId19"/>
    <p:sldId id="284" r:id="rId20"/>
    <p:sldId id="273" r:id="rId21"/>
    <p:sldId id="274" r:id="rId22"/>
    <p:sldId id="296" r:id="rId23"/>
    <p:sldId id="277" r:id="rId24"/>
    <p:sldId id="293" r:id="rId25"/>
    <p:sldId id="290" r:id="rId26"/>
    <p:sldId id="283" r:id="rId27"/>
    <p:sldId id="278" r:id="rId28"/>
    <p:sldId id="279" r:id="rId29"/>
    <p:sldId id="280" r:id="rId30"/>
    <p:sldId id="281" r:id="rId31"/>
    <p:sldId id="282" r:id="rId32"/>
    <p:sldId id="288" r:id="rId33"/>
    <p:sldId id="285" r:id="rId34"/>
    <p:sldId id="286" r:id="rId35"/>
    <p:sldId id="287" r:id="rId36"/>
    <p:sldId id="297" r:id="rId3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727F-118D-4B6C-A9B5-08534A97A52A}" type="datetimeFigureOut">
              <a:rPr lang="bg-BG" smtClean="0"/>
              <a:pPr/>
              <a:t>21.11.2012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3B7C-5ED6-4FAE-80A5-3FD5393EEAD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4286281"/>
          </a:xfrm>
        </p:spPr>
        <p:txBody>
          <a:bodyPr>
            <a:norm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РАЗРАБОТВАНЕ НА ОБЩ МОДЕЛ ЗА РАЗВИТИЕ НА РЕЛИГИОЗНИЯ ТУРИЗЪМ В БЪЛГАРИЯ И СЪЗДАВАНЕ НА НОВИ ТУРИСТИЧЕСКИ ПРОДУКТИ И УСЛУГИ</a:t>
            </a:r>
            <a:endParaRPr lang="bg-BG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857364"/>
          </a:xfrm>
        </p:spPr>
        <p:txBody>
          <a:bodyPr>
            <a:normAutofit fontScale="85000" lnSpcReduction="20000"/>
          </a:bodyPr>
          <a:lstStyle/>
          <a:p>
            <a:r>
              <a:rPr lang="bg-BG" sz="2800" b="1" dirty="0" smtClean="0"/>
              <a:t>Вера Николова</a:t>
            </a:r>
          </a:p>
          <a:p>
            <a:r>
              <a:rPr lang="bg-BG" sz="2800" b="1" dirty="0" smtClean="0"/>
              <a:t>Атанас Казаков</a:t>
            </a:r>
            <a:endParaRPr lang="en-US" sz="2800" b="1" dirty="0" smtClean="0"/>
          </a:p>
          <a:p>
            <a:endParaRPr lang="bg-BG" sz="2800" b="1" dirty="0" smtClean="0"/>
          </a:p>
          <a:p>
            <a:r>
              <a:rPr lang="bg-BG" sz="2800" b="1" dirty="0" smtClean="0"/>
              <a:t>20.11.2012 Г.</a:t>
            </a:r>
          </a:p>
          <a:p>
            <a:r>
              <a:rPr lang="bg-BG" sz="2800" b="1" dirty="0" smtClean="0"/>
              <a:t>СОФИЯ</a:t>
            </a:r>
          </a:p>
          <a:p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bg-BG" sz="3200" b="1" dirty="0" smtClean="0"/>
              <a:t>Родопите</a:t>
            </a:r>
            <a:endParaRPr lang="bg-BG" sz="3200" b="1" dirty="0"/>
          </a:p>
        </p:txBody>
      </p:sp>
      <p:pic>
        <p:nvPicPr>
          <p:cNvPr id="4" name="Picture 4" descr="http://www.hotelmakrelov.com/img/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b="1" dirty="0" smtClean="0"/>
              <a:t>Западните Родопи – предложение за модел и продукти за развитие на религиозен туризъм</a:t>
            </a:r>
            <a:endParaRPr lang="bg-B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>
            <a:normAutofit/>
          </a:bodyPr>
          <a:lstStyle/>
          <a:p>
            <a:r>
              <a:rPr lang="bg-BG" dirty="0" smtClean="0"/>
              <a:t>Западните </a:t>
            </a:r>
            <a:r>
              <a:rPr lang="bg-BG" dirty="0" smtClean="0"/>
              <a:t>Родопи </a:t>
            </a:r>
            <a:r>
              <a:rPr lang="bg-BG" dirty="0" smtClean="0"/>
              <a:t>обхващат територията от долината на р. Места на запад, до долината на р. </a:t>
            </a:r>
            <a:r>
              <a:rPr lang="bg-BG" dirty="0" smtClean="0"/>
              <a:t>Боровица и </a:t>
            </a:r>
            <a:r>
              <a:rPr lang="bg-BG" dirty="0" smtClean="0"/>
              <a:t>Горна Арда </a:t>
            </a:r>
            <a:r>
              <a:rPr lang="bg-BG" dirty="0" smtClean="0"/>
              <a:t>на </a:t>
            </a:r>
            <a:r>
              <a:rPr lang="bg-BG" dirty="0" smtClean="0"/>
              <a:t>изток. На юг те достигат </a:t>
            </a:r>
            <a:r>
              <a:rPr lang="bg-BG" dirty="0" smtClean="0"/>
              <a:t>до  </a:t>
            </a:r>
            <a:r>
              <a:rPr lang="bg-BG" dirty="0" smtClean="0"/>
              <a:t>държавната граница с </a:t>
            </a:r>
            <a:r>
              <a:rPr lang="bg-BG" dirty="0" smtClean="0"/>
              <a:t>Република </a:t>
            </a:r>
            <a:r>
              <a:rPr lang="bg-BG" dirty="0" smtClean="0"/>
              <a:t>Гърция</a:t>
            </a:r>
            <a:endParaRPr lang="bg-BG" dirty="0"/>
          </a:p>
        </p:txBody>
      </p:sp>
      <p:pic>
        <p:nvPicPr>
          <p:cNvPr id="5" name="Picture 2" descr="D:\Users\Desktop\VERA\SMILYAN1\DMC_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1" y="1785926"/>
            <a:ext cx="479373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Западните Родопи – предложение за модел и продукти за развитие на религиозен туризъм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714876" cy="5643578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На територията на Западните Родопи се пресичат пътища и култури на различни народи, обитавали или преминавали  планината – траки, римляни, българи, гърци, турци. Това многообразие е довело до синкретизъм и многообразие на традиции, обичайни практики и различни религии, което превръща  тази територия в  място с особен колорит и сакралност.</a:t>
            </a:r>
            <a:endParaRPr lang="bg-BG" dirty="0"/>
          </a:p>
        </p:txBody>
      </p:sp>
      <p:pic>
        <p:nvPicPr>
          <p:cNvPr id="5" name="Content Placeholder 4" descr="group 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278" y="1285860"/>
            <a:ext cx="39475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bg-BG" sz="3200" b="1" dirty="0" smtClean="0"/>
              <a:t>Пътищата на траките – светилища и оброчища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500726"/>
          </a:xfrm>
        </p:spPr>
        <p:txBody>
          <a:bodyPr/>
          <a:lstStyle/>
          <a:p>
            <a:endParaRPr lang="bg-BG" b="1" i="1" dirty="0" smtClean="0"/>
          </a:p>
          <a:p>
            <a:r>
              <a:rPr lang="bg-BG" b="1" i="1" dirty="0" smtClean="0"/>
              <a:t>Западният път </a:t>
            </a:r>
            <a:r>
              <a:rPr lang="bg-BG" dirty="0"/>
              <a:t>преминава от </a:t>
            </a:r>
            <a:r>
              <a:rPr lang="bg-BG" dirty="0" err="1" smtClean="0"/>
              <a:t>Беломорието</a:t>
            </a:r>
            <a:r>
              <a:rPr lang="bg-BG" dirty="0" smtClean="0"/>
              <a:t>, по долината на Места и се изкачва по западните </a:t>
            </a:r>
            <a:r>
              <a:rPr lang="bg-BG" dirty="0" smtClean="0"/>
              <a:t>склонове </a:t>
            </a:r>
            <a:r>
              <a:rPr lang="bg-BG" dirty="0" smtClean="0"/>
              <a:t>на Родопите като преминава през връх </a:t>
            </a:r>
            <a:r>
              <a:rPr lang="bg-BG" dirty="0" err="1" smtClean="0"/>
              <a:t>Виденица</a:t>
            </a:r>
            <a:r>
              <a:rPr lang="bg-BG" dirty="0" smtClean="0"/>
              <a:t> (</a:t>
            </a:r>
            <a:r>
              <a:rPr lang="bg-BG" dirty="0" err="1" smtClean="0"/>
              <a:t>Гьозтепе</a:t>
            </a:r>
            <a:r>
              <a:rPr lang="bg-BG" dirty="0" smtClean="0"/>
              <a:t>) -община </a:t>
            </a:r>
            <a:r>
              <a:rPr lang="bg-BG" dirty="0"/>
              <a:t>Б</a:t>
            </a:r>
            <a:r>
              <a:rPr lang="bg-BG" dirty="0" smtClean="0"/>
              <a:t>орино – с. Чала, след това продължава  </a:t>
            </a:r>
            <a:r>
              <a:rPr lang="bg-BG" dirty="0"/>
              <a:t>по </a:t>
            </a:r>
            <a:r>
              <a:rPr lang="bg-BG" dirty="0" smtClean="0"/>
              <a:t>билото на север до </a:t>
            </a:r>
            <a:r>
              <a:rPr lang="bg-BG" dirty="0"/>
              <a:t>Баташка планина </a:t>
            </a:r>
            <a:r>
              <a:rPr lang="bg-BG" dirty="0" smtClean="0"/>
              <a:t>и оттам до </a:t>
            </a:r>
            <a:r>
              <a:rPr lang="bg-BG" dirty="0"/>
              <a:t>към Пещера – Брацигово.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Пътищата на траките – светилища и оброчища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/>
          <a:lstStyle/>
          <a:p>
            <a:r>
              <a:rPr lang="bg-BG" b="1" dirty="0" smtClean="0"/>
              <a:t>Източният път </a:t>
            </a:r>
            <a:r>
              <a:rPr lang="bg-BG" dirty="0"/>
              <a:t>преминава западно от </a:t>
            </a:r>
            <a:r>
              <a:rPr lang="bg-BG" dirty="0" err="1"/>
              <a:t>вр</a:t>
            </a:r>
            <a:r>
              <a:rPr lang="bg-BG" dirty="0"/>
              <a:t>. Циганско градище – с. Арда – с. Могилица – Смолян (прохода Рожен) – билото на Преспа – с. </a:t>
            </a:r>
            <a:r>
              <a:rPr lang="bg-BG" dirty="0" smtClean="0"/>
              <a:t>Тополово </a:t>
            </a:r>
            <a:r>
              <a:rPr lang="bg-BG" dirty="0"/>
              <a:t>– </a:t>
            </a:r>
            <a:r>
              <a:rPr lang="bg-BG" dirty="0" smtClean="0"/>
              <a:t>Пловдив, като се смята, че е съществувало отклонение на североизток към с. Мостово и светилището </a:t>
            </a:r>
            <a:r>
              <a:rPr lang="bg-BG" dirty="0" err="1" smtClean="0"/>
              <a:t>Беланташ</a:t>
            </a:r>
            <a:r>
              <a:rPr lang="bg-BG" dirty="0" smtClean="0"/>
              <a:t> (</a:t>
            </a:r>
            <a:r>
              <a:rPr lang="bg-BG" dirty="0" err="1" smtClean="0"/>
              <a:t>Белинташ</a:t>
            </a:r>
            <a:r>
              <a:rPr lang="bg-BG" dirty="0" smtClean="0"/>
              <a:t>).</a:t>
            </a:r>
          </a:p>
          <a:p>
            <a:r>
              <a:rPr lang="bg-BG" b="1" dirty="0" smtClean="0"/>
              <a:t>Централният</a:t>
            </a:r>
            <a:r>
              <a:rPr lang="bg-BG" dirty="0" smtClean="0"/>
              <a:t> преминава </a:t>
            </a:r>
            <a:r>
              <a:rPr lang="bg-BG" dirty="0"/>
              <a:t>в района – по </a:t>
            </a:r>
            <a:r>
              <a:rPr lang="bg-BG" dirty="0" smtClean="0"/>
              <a:t>билото </a:t>
            </a:r>
            <a:r>
              <a:rPr lang="bg-BG" dirty="0"/>
              <a:t>на Чернатица – </a:t>
            </a:r>
            <a:r>
              <a:rPr lang="bg-BG" dirty="0" err="1"/>
              <a:t>вр</a:t>
            </a:r>
            <a:r>
              <a:rPr lang="bg-BG" dirty="0"/>
              <a:t>. Персенк – </a:t>
            </a:r>
            <a:r>
              <a:rPr lang="bg-BG" dirty="0" err="1"/>
              <a:t>вр</a:t>
            </a:r>
            <a:r>
              <a:rPr lang="bg-BG" dirty="0"/>
              <a:t>. Модър – крепостта при с. </a:t>
            </a:r>
            <a:r>
              <a:rPr lang="bg-BG" dirty="0" smtClean="0"/>
              <a:t>Скобелево</a:t>
            </a:r>
            <a:r>
              <a:rPr lang="en-US" dirty="0" smtClean="0"/>
              <a:t> </a:t>
            </a:r>
            <a:r>
              <a:rPr lang="bg-BG" dirty="0" smtClean="0"/>
              <a:t>за Пловдив. </a:t>
            </a:r>
            <a:endParaRPr lang="bg-BG" dirty="0"/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Тракийски оброчища, орфизъм и култови обреди</a:t>
            </a:r>
            <a:endParaRPr lang="bg-BG" sz="2800" b="1" dirty="0"/>
          </a:p>
        </p:txBody>
      </p:sp>
      <p:pic>
        <p:nvPicPr>
          <p:cNvPr id="4" name="Picture 4" descr="pic1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92" r="7530"/>
          <a:stretch>
            <a:fillRect/>
          </a:stretch>
        </p:blipFill>
        <p:spPr bwMode="auto">
          <a:xfrm>
            <a:off x="0" y="899516"/>
            <a:ext cx="4572001" cy="5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c1 007"/>
          <p:cNvPicPr>
            <a:picLocks noChangeAspect="1" noChangeArrowheads="1"/>
          </p:cNvPicPr>
          <p:nvPr/>
        </p:nvPicPr>
        <p:blipFill>
          <a:blip r:embed="rId3" cstate="print"/>
          <a:srcRect l="2748" r="8243"/>
          <a:stretch>
            <a:fillRect/>
          </a:stretch>
        </p:blipFill>
        <p:spPr bwMode="auto">
          <a:xfrm>
            <a:off x="4572000" y="957891"/>
            <a:ext cx="4572000" cy="56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bg-BG" sz="2800" b="1" dirty="0"/>
              <a:t>Х</a:t>
            </a:r>
            <a:r>
              <a:rPr lang="bg-BG" sz="2800" b="1" dirty="0" smtClean="0"/>
              <a:t>ристиянство</a:t>
            </a:r>
            <a:endParaRPr lang="bg-BG" sz="2800" b="1" dirty="0"/>
          </a:p>
        </p:txBody>
      </p:sp>
      <p:pic>
        <p:nvPicPr>
          <p:cNvPr id="2050" name="Picture 2" descr="D:\Users\Desktop\Pangalova\Гела\Гела2012г\040820121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3"/>
            <a:ext cx="8286808" cy="564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bg-BG" sz="3100" b="1" dirty="0" smtClean="0"/>
              <a:t>Църквата “Успение Богородично” в с. Широка лъка </a:t>
            </a:r>
            <a:endParaRPr lang="bg-BG" sz="3100" b="1" dirty="0"/>
          </a:p>
        </p:txBody>
      </p:sp>
      <p:pic>
        <p:nvPicPr>
          <p:cNvPr id="3074" name="Picture 2" descr="D:\Users\Desktop\Pangalova\Гела\Гела2012г\040820121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62550"/>
            <a:ext cx="8501121" cy="6096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Autofit/>
          </a:bodyPr>
          <a:lstStyle/>
          <a:p>
            <a:r>
              <a:rPr lang="bg-BG" sz="3200" b="1" dirty="0" smtClean="0"/>
              <a:t>Църквата “Успение Богородично”в Златоград</a:t>
            </a:r>
            <a:endParaRPr lang="bg-BG" sz="3200" b="1" dirty="0"/>
          </a:p>
        </p:txBody>
      </p:sp>
      <p:pic>
        <p:nvPicPr>
          <p:cNvPr id="4098" name="Picture 2" descr="D:\Users\Desktop\VERA\Златоград2011\201108A0\15082011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15436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bg-BG" sz="3200" b="1" dirty="0" smtClean="0"/>
              <a:t>Църквата “Св. Никола” в с. Арда</a:t>
            </a:r>
            <a:endParaRPr lang="bg-BG" sz="3200" b="1" dirty="0"/>
          </a:p>
        </p:txBody>
      </p:sp>
      <p:pic>
        <p:nvPicPr>
          <p:cNvPr id="44034" name="Picture 2" descr="D:\Users\Desktop\VERA\Златоград2011\Images\201108\201108A0\25082011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5"/>
            <a:ext cx="8572560" cy="592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1148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876"/>
            <a:ext cx="8229600" cy="328612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bg-BG" b="1" dirty="0" smtClean="0"/>
              <a:t>“Духовните пътувания приемат най-различни форми по целия свят. Водят към река, планина, джамия, катедрала, стена или просто тихо кътче в сърцата ни”</a:t>
            </a:r>
          </a:p>
          <a:p>
            <a:pPr algn="just">
              <a:buNone/>
            </a:pPr>
            <a:r>
              <a:rPr lang="bg-BG" b="1" dirty="0"/>
              <a:t> </a:t>
            </a:r>
            <a:r>
              <a:rPr lang="bg-BG" b="1" dirty="0" smtClean="0"/>
              <a:t>                               </a:t>
            </a:r>
          </a:p>
          <a:p>
            <a:pPr algn="r">
              <a:buNone/>
            </a:pPr>
            <a:r>
              <a:rPr lang="bg-BG" dirty="0"/>
              <a:t> </a:t>
            </a:r>
            <a:r>
              <a:rPr lang="bg-BG" dirty="0" smtClean="0"/>
              <a:t>                                Крис Джонс, гл. редактор на </a:t>
            </a:r>
            <a:r>
              <a:rPr lang="en-US" dirty="0" smtClean="0"/>
              <a:t>  </a:t>
            </a:r>
            <a:r>
              <a:rPr lang="en-US" i="1" dirty="0" smtClean="0"/>
              <a:t>National </a:t>
            </a:r>
            <a:r>
              <a:rPr lang="en-US" i="1" dirty="0" err="1" smtClean="0"/>
              <a:t>Giographic</a:t>
            </a:r>
            <a:endParaRPr lang="bg-BG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463"/>
            <a:ext cx="4500562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Users\Desktop\VERA\SMILYAN, 2011\PRAKTIKA, 2011\10092011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bg-BG" sz="3200" b="1" dirty="0" err="1" smtClean="0"/>
              <a:t>Кръстова</a:t>
            </a:r>
            <a:r>
              <a:rPr lang="bg-BG" sz="3200" b="1" dirty="0" smtClean="0"/>
              <a:t> гора</a:t>
            </a:r>
            <a:endParaRPr lang="bg-BG" sz="3200" b="1" dirty="0"/>
          </a:p>
        </p:txBody>
      </p:sp>
      <p:pic>
        <p:nvPicPr>
          <p:cNvPr id="4" name="Picture 4" descr="DMC_00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642918"/>
            <a:ext cx="8501122" cy="600079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Параклисът на Св. Ап. </a:t>
            </a:r>
            <a:r>
              <a:rPr lang="bg-BG" sz="2800" b="1" dirty="0" err="1" smtClean="0"/>
              <a:t>ев</a:t>
            </a:r>
            <a:r>
              <a:rPr lang="bg-BG" sz="2800" b="1" dirty="0" smtClean="0"/>
              <a:t>. Лука в </a:t>
            </a:r>
            <a:r>
              <a:rPr lang="bg-BG" sz="2800" b="1" dirty="0" err="1" smtClean="0"/>
              <a:t>Кръстова</a:t>
            </a:r>
            <a:r>
              <a:rPr lang="bg-BG" sz="2800" b="1" dirty="0" smtClean="0"/>
              <a:t> гора</a:t>
            </a:r>
            <a:endParaRPr lang="bg-BG" sz="2800" b="1" dirty="0"/>
          </a:p>
        </p:txBody>
      </p:sp>
      <p:pic>
        <p:nvPicPr>
          <p:cNvPr id="4" name="Picture 4" descr="DMC_00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714356"/>
            <a:ext cx="8358246" cy="57864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Параклис Св. Георги край Девин</a:t>
            </a:r>
            <a:endParaRPr lang="bg-BG" sz="2800" b="1" dirty="0"/>
          </a:p>
        </p:txBody>
      </p:sp>
      <p:pic>
        <p:nvPicPr>
          <p:cNvPr id="4" name="Picture 5" descr="group 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bg-BG" sz="3200" b="1" dirty="0" err="1" smtClean="0"/>
              <a:t>Бачковски</a:t>
            </a:r>
            <a:r>
              <a:rPr lang="bg-BG" sz="3200" b="1" dirty="0" smtClean="0"/>
              <a:t> манастир</a:t>
            </a:r>
            <a:endParaRPr lang="bg-BG" sz="3200" b="1" dirty="0"/>
          </a:p>
        </p:txBody>
      </p:sp>
      <p:pic>
        <p:nvPicPr>
          <p:cNvPr id="11265" name="Picture 1" descr="D:\Users\Desktop\Bachkovski_manastir__Kopleksat-063_24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1543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bg-BG" sz="3200" b="1" dirty="0" err="1" smtClean="0"/>
              <a:t>Мулдавски</a:t>
            </a:r>
            <a:r>
              <a:rPr lang="bg-BG" sz="3200" b="1" dirty="0" smtClean="0"/>
              <a:t> манастир</a:t>
            </a:r>
            <a:endParaRPr lang="bg-BG" sz="3200" b="1" dirty="0"/>
          </a:p>
        </p:txBody>
      </p:sp>
      <p:pic>
        <p:nvPicPr>
          <p:cNvPr id="57347" name="Picture 3" descr="D:\Users\Desktop\Muldavski_manastir-114_00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bg-BG" sz="3200" b="1" dirty="0" smtClean="0"/>
              <a:t>Ислям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5" name="Picture 1" descr="DSC01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65428"/>
            <a:ext cx="8501122" cy="599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bg-BG" sz="3200" b="1" dirty="0" smtClean="0"/>
              <a:t>Джамията в с. Арда</a:t>
            </a:r>
            <a:endParaRPr lang="bg-BG" sz="3200" b="1" dirty="0"/>
          </a:p>
        </p:txBody>
      </p:sp>
      <p:pic>
        <p:nvPicPr>
          <p:cNvPr id="43010" name="Picture 2" descr="D:\Users\Desktop\VERA\Златоград2011\Images\201108\201108A0\25082011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429684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bg-BG" sz="3200" b="1" dirty="0" err="1" smtClean="0"/>
              <a:t>Тюрбето</a:t>
            </a:r>
            <a:r>
              <a:rPr lang="bg-BG" sz="3200" b="1" dirty="0" smtClean="0"/>
              <a:t> на </a:t>
            </a:r>
            <a:r>
              <a:rPr lang="bg-BG" sz="3200" b="1" i="1" dirty="0" err="1" smtClean="0"/>
              <a:t>Саръ</a:t>
            </a:r>
            <a:r>
              <a:rPr lang="bg-BG" sz="3200" b="1" i="1" dirty="0" smtClean="0"/>
              <a:t> баба</a:t>
            </a:r>
            <a:endParaRPr lang="bg-BG" sz="3200" b="1" dirty="0"/>
          </a:p>
        </p:txBody>
      </p:sp>
      <p:pic>
        <p:nvPicPr>
          <p:cNvPr id="4" name="Picture 4" descr="DMC_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857232"/>
            <a:ext cx="8572560" cy="57150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bg-BG" sz="3200" b="1" dirty="0" err="1" smtClean="0"/>
              <a:t>Тюрбето</a:t>
            </a:r>
            <a:r>
              <a:rPr lang="bg-BG" sz="3200" b="1" dirty="0" smtClean="0"/>
              <a:t> на </a:t>
            </a:r>
            <a:r>
              <a:rPr lang="bg-BG" sz="3200" b="1" dirty="0" err="1" smtClean="0"/>
              <a:t>Йенихан</a:t>
            </a:r>
            <a:r>
              <a:rPr lang="bg-BG" sz="3200" b="1" dirty="0" smtClean="0"/>
              <a:t> баба в строеж</a:t>
            </a:r>
            <a:endParaRPr lang="bg-BG" sz="3200" b="1" dirty="0"/>
          </a:p>
        </p:txBody>
      </p:sp>
      <p:pic>
        <p:nvPicPr>
          <p:cNvPr id="4" name="Picture 4" descr="DMC_0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315" y="714356"/>
            <a:ext cx="8579965" cy="592935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Autofit/>
          </a:bodyPr>
          <a:lstStyle/>
          <a:p>
            <a:r>
              <a:rPr lang="bg-BG" sz="2400" b="1" dirty="0" smtClean="0"/>
              <a:t>Предпочитани от туристите  обекти и културни особености в Западните Родопи</a:t>
            </a:r>
            <a:endParaRPr lang="bg-BG" sz="2400" b="1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1428728" y="500042"/>
          <a:ext cx="6715172" cy="6357958"/>
        </p:xfrm>
        <a:graphic>
          <a:graphicData uri="http://schemas.openxmlformats.org/presentationml/2006/ole">
            <p:oleObj spid="_x0000_s5122" name="Chart" r:id="rId3" imgW="5753100" imgH="7515225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/>
              <a:t>Религиозният туризъм в света днес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Поклонничество</a:t>
            </a:r>
          </a:p>
          <a:p>
            <a:r>
              <a:rPr lang="bg-BG" dirty="0" smtClean="0"/>
              <a:t>Религиозен туризъм свързан с религиозни празници, ритуали. Посещение на храмове на различни религии</a:t>
            </a:r>
          </a:p>
          <a:p>
            <a:r>
              <a:rPr lang="bg-BG" dirty="0" smtClean="0"/>
              <a:t>Свещен туризъм – поклонение пред древни оброчища, свещени обекти – скали, дървета, извори</a:t>
            </a:r>
          </a:p>
          <a:p>
            <a:r>
              <a:rPr lang="bg-BG" dirty="0" smtClean="0"/>
              <a:t>Религиозни познавателни пътувания</a:t>
            </a:r>
          </a:p>
          <a:p>
            <a:r>
              <a:rPr lang="bg-BG" dirty="0" smtClean="0"/>
              <a:t>Религиозни научни пътувания – конгреси, конференции, обучителни програми</a:t>
            </a:r>
          </a:p>
          <a:p>
            <a:r>
              <a:rPr lang="bg-BG" dirty="0" smtClean="0"/>
              <a:t>Мисионерство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Религиозна </a:t>
            </a:r>
            <a:r>
              <a:rPr lang="bg-BG" sz="2800" b="1" dirty="0" smtClean="0"/>
              <a:t>принадлежност на туристите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21510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0" y="428604"/>
          <a:ext cx="9143999" cy="6215105"/>
        </p:xfrm>
        <a:graphic>
          <a:graphicData uri="http://schemas.openxmlformats.org/presentationml/2006/ole">
            <p:oleObj spid="_x0000_s51201" name="Chart" r:id="rId3" imgW="4514761" imgH="3019477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Възрастова структура на туристите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000792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14282" y="571480"/>
          <a:ext cx="8715436" cy="6072230"/>
        </p:xfrm>
        <a:graphic>
          <a:graphicData uri="http://schemas.openxmlformats.org/presentationml/2006/ole">
            <p:oleObj spid="_x0000_s50177" name="Chart" r:id="rId3" imgW="4628980" imgH="274329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42988" y="0"/>
            <a:ext cx="7246937" cy="6870700"/>
            <a:chOff x="1042988" y="0"/>
            <a:chExt cx="7246937" cy="6870700"/>
          </a:xfrm>
        </p:grpSpPr>
        <p:pic>
          <p:nvPicPr>
            <p:cNvPr id="47106" name="Picture 5" descr="map22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2988" y="0"/>
              <a:ext cx="7246937" cy="687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ight Arrow 2"/>
            <p:cNvSpPr/>
            <p:nvPr/>
          </p:nvSpPr>
          <p:spPr>
            <a:xfrm rot="19971859">
              <a:off x="4715255" y="130505"/>
              <a:ext cx="428628" cy="136420"/>
            </a:xfrm>
            <a:prstGeom prst="rightArrow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 rot="21297409">
              <a:off x="6353621" y="1447349"/>
              <a:ext cx="428628" cy="117350"/>
            </a:xfrm>
            <a:prstGeom prst="rightArrow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0021456">
              <a:off x="4668679" y="154168"/>
              <a:ext cx="986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 smtClean="0">
                  <a:solidFill>
                    <a:srgbClr val="FF0000"/>
                  </a:solidFill>
                </a:rPr>
                <a:t>Бачково</a:t>
              </a:r>
              <a:endParaRPr lang="bg-BG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364274">
              <a:off x="5928387" y="1533523"/>
              <a:ext cx="1153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dirty="0" err="1" smtClean="0">
                  <a:solidFill>
                    <a:srgbClr val="FF0000"/>
                  </a:solidFill>
                </a:rPr>
                <a:t>Белинташ</a:t>
              </a:r>
              <a:endParaRPr lang="bg-BG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/>
              <a:t>Основни стъпки за създаване на модел на развитие за религиозен туризъм в България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dirty="0" smtClean="0"/>
              <a:t>1. Определяне мястото и значението на религиозния туризъм в една обща стратегия на туризма в България.</a:t>
            </a:r>
          </a:p>
          <a:p>
            <a:pPr>
              <a:buNone/>
            </a:pPr>
            <a:r>
              <a:rPr lang="bg-BG" dirty="0" smtClean="0"/>
              <a:t>2. Проучване, инвентаризиране и оценка на всички налични ресурси.</a:t>
            </a:r>
          </a:p>
          <a:p>
            <a:pPr>
              <a:buNone/>
            </a:pPr>
            <a:r>
              <a:rPr lang="bg-BG" dirty="0" smtClean="0"/>
              <a:t>3. Проучване на отношението и мнението на отделните религиозни общности и групи към религиозния туризъм</a:t>
            </a:r>
          </a:p>
          <a:p>
            <a:pPr>
              <a:buNone/>
            </a:pPr>
            <a:r>
              <a:rPr lang="bg-BG" dirty="0" smtClean="0"/>
              <a:t>4. Диалог и съвместни инициативи с различните религиозни институции по отношение на организацията, създаването на продукти и управлението на обектите за религиозен туризъм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Основни стъпки за създаване на модел на развитие за религиозен туризъм в България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5721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g-BG" dirty="0" smtClean="0"/>
              <a:t>5. </a:t>
            </a:r>
            <a:r>
              <a:rPr lang="bg-BG" sz="3300" dirty="0" smtClean="0"/>
              <a:t>Активизиране дейността по възстановяване, реставрация и социализиране на редица изоставени обекти.</a:t>
            </a:r>
          </a:p>
          <a:p>
            <a:pPr>
              <a:buNone/>
            </a:pPr>
            <a:r>
              <a:rPr lang="bg-BG" sz="3300" dirty="0" smtClean="0"/>
              <a:t>6. Провеждане на мащабно и целенасочено маркетингово проучване на предлагането и търсенето</a:t>
            </a:r>
          </a:p>
          <a:p>
            <a:pPr>
              <a:buNone/>
            </a:pPr>
            <a:r>
              <a:rPr lang="bg-BG" sz="3300" dirty="0" smtClean="0"/>
              <a:t>7.По отношение на продуктите, акцентиране върху:</a:t>
            </a:r>
          </a:p>
          <a:p>
            <a:pPr>
              <a:buFontTx/>
              <a:buChar char="-"/>
            </a:pPr>
            <a:r>
              <a:rPr lang="bg-BG" sz="3300" dirty="0" smtClean="0"/>
              <a:t>Някои от емблематичните обекти като най-добре познати на пазара;</a:t>
            </a:r>
          </a:p>
          <a:p>
            <a:pPr>
              <a:buFontTx/>
              <a:buChar char="-"/>
            </a:pPr>
            <a:r>
              <a:rPr lang="bg-BG" sz="3300" dirty="0" smtClean="0"/>
              <a:t>Поклоннически сакрални центрове със силно проявен синкретизъм;</a:t>
            </a:r>
          </a:p>
          <a:p>
            <a:pPr>
              <a:buFontTx/>
              <a:buChar char="-"/>
            </a:pPr>
            <a:r>
              <a:rPr lang="bg-BG" sz="3300" dirty="0" smtClean="0"/>
              <a:t>Религиозни маршрути, предлагани като пакет туристически услуги;</a:t>
            </a:r>
          </a:p>
          <a:p>
            <a:pPr>
              <a:buFontTx/>
              <a:buChar char="-"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Основни стъпки за създаване на модел на развитие за религиозен туризъм в България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50072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bg-BG" dirty="0" smtClean="0"/>
              <a:t>Предлагане на продукти на базата на ритуали, обредни традиции и религиозна празничност</a:t>
            </a:r>
          </a:p>
          <a:p>
            <a:pPr>
              <a:buFontTx/>
              <a:buChar char="-"/>
            </a:pPr>
            <a:r>
              <a:rPr lang="bg-BG" dirty="0" smtClean="0"/>
              <a:t>Включване на страната в мрежа от маршрути за религиозен туризъм в Югоизточна Европа и най-вече на Балканския полуостров</a:t>
            </a:r>
          </a:p>
          <a:p>
            <a:pPr>
              <a:buNone/>
            </a:pPr>
            <a:r>
              <a:rPr lang="bg-BG" dirty="0" smtClean="0"/>
              <a:t>8. Подготовка на кадри, които да обслужват този специфичен пазарен сегмент.</a:t>
            </a:r>
          </a:p>
          <a:p>
            <a:pPr>
              <a:buNone/>
            </a:pPr>
            <a:r>
              <a:rPr lang="bg-BG" dirty="0" smtClean="0"/>
              <a:t>9. Подобряване на достъпността до религиозните обекти.</a:t>
            </a:r>
          </a:p>
          <a:p>
            <a:pPr>
              <a:buNone/>
            </a:pPr>
            <a:r>
              <a:rPr lang="bg-BG" dirty="0" smtClean="0"/>
              <a:t>10. Усъвършенстване на наличната и изграждане на нова обща и специализирана инфраструктура 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dirty="0" smtClean="0"/>
              <a:t>Благодаря за вниманието!</a:t>
            </a:r>
            <a:endParaRPr lang="bg-B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500198"/>
          </a:xfrm>
        </p:spPr>
        <p:txBody>
          <a:bodyPr/>
          <a:lstStyle/>
          <a:p>
            <a:r>
              <a:rPr lang="bg-BG" b="1" dirty="0" smtClean="0"/>
              <a:t>София</a:t>
            </a:r>
          </a:p>
          <a:p>
            <a:r>
              <a:rPr lang="bg-BG" b="1" dirty="0" smtClean="0"/>
              <a:t>20.11.2012г</a:t>
            </a:r>
            <a:r>
              <a:rPr lang="bg-BG" dirty="0" smtClean="0"/>
              <a:t>.</a:t>
            </a: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bg-BG" sz="3200" b="1" dirty="0" smtClean="0"/>
              <a:t>Религиозният туризъм в цифри</a:t>
            </a:r>
            <a:endParaRPr lang="bg-B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bg-BG" sz="2800" dirty="0" smtClean="0"/>
              <a:t>300 милиона туристи годишно в света пътуват за религиозен туризъм </a:t>
            </a:r>
          </a:p>
          <a:p>
            <a:r>
              <a:rPr lang="bg-BG" sz="2800" dirty="0" smtClean="0"/>
              <a:t>18 млрд. долара приходи от религиозен туризъм (само в Северна Америка са 10 милиарда)</a:t>
            </a:r>
          </a:p>
          <a:p>
            <a:pPr>
              <a:buNone/>
            </a:pPr>
            <a:r>
              <a:rPr lang="bg-BG" sz="2400" i="1" dirty="0" smtClean="0"/>
              <a:t>/Източник: </a:t>
            </a:r>
            <a:r>
              <a:rPr lang="en-AU" sz="2400" i="1" dirty="0" smtClean="0"/>
              <a:t>Central </a:t>
            </a:r>
            <a:r>
              <a:rPr lang="en-AU" sz="2400" i="1" dirty="0"/>
              <a:t>Department of Tourism &amp; Summer Resorts</a:t>
            </a:r>
            <a:r>
              <a:rPr lang="en-US" sz="2400" i="1" dirty="0"/>
              <a:t>, University of Alexandria, </a:t>
            </a:r>
            <a:r>
              <a:rPr lang="en-US" sz="2400" i="1" dirty="0" smtClean="0"/>
              <a:t>Egypt</a:t>
            </a:r>
            <a:r>
              <a:rPr lang="bg-BG" sz="2400" i="1" dirty="0" smtClean="0"/>
              <a:t>/</a:t>
            </a:r>
          </a:p>
          <a:p>
            <a:r>
              <a:rPr lang="bg-BG" sz="2800" dirty="0" smtClean="0"/>
              <a:t>Не се наблюдават сериозни възрастови различия при пътуващите за религиозен туризъм. Почти по равно са разпределени групите </a:t>
            </a:r>
            <a:r>
              <a:rPr lang="bg-BG" sz="2800" dirty="0"/>
              <a:t>18 – 34; 35 – 54 и над </a:t>
            </a:r>
            <a:r>
              <a:rPr lang="bg-BG" sz="2800" dirty="0" smtClean="0"/>
              <a:t>55 години</a:t>
            </a:r>
          </a:p>
          <a:p>
            <a:pPr>
              <a:buNone/>
            </a:pPr>
            <a:r>
              <a:rPr lang="bg-BG" sz="2400" i="1" dirty="0" smtClean="0"/>
              <a:t>/Източник: </a:t>
            </a:r>
            <a:r>
              <a:rPr lang="en-US" sz="2400" i="1" dirty="0"/>
              <a:t>Travel </a:t>
            </a:r>
            <a:r>
              <a:rPr lang="en-US" sz="2400" i="1" dirty="0" smtClean="0"/>
              <a:t>Industry </a:t>
            </a:r>
            <a:r>
              <a:rPr lang="en-US" sz="2400" i="1" dirty="0"/>
              <a:t>Association of </a:t>
            </a:r>
            <a:r>
              <a:rPr lang="en-US" sz="2400" i="1" dirty="0" smtClean="0"/>
              <a:t>America</a:t>
            </a:r>
            <a:r>
              <a:rPr lang="bg-BG" sz="2400" i="1" dirty="0" smtClean="0"/>
              <a:t>/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545761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Религиозният туризъм в цифри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6143644"/>
          </a:xfrm>
        </p:spPr>
        <p:txBody>
          <a:bodyPr>
            <a:normAutofit fontScale="32500" lnSpcReduction="20000"/>
          </a:bodyPr>
          <a:lstStyle/>
          <a:p>
            <a:r>
              <a:rPr lang="bg-BG" sz="8000" dirty="0" smtClean="0"/>
              <a:t>Около 50 000 църкви и организации са организатори на религиозен туризъм</a:t>
            </a:r>
          </a:p>
          <a:p>
            <a:r>
              <a:rPr lang="bg-BG" sz="8000" dirty="0" smtClean="0"/>
              <a:t>През последните три десетилетия постепенно се увеличават първокласните пътувания, за сметка на икономичните</a:t>
            </a:r>
          </a:p>
          <a:p>
            <a:r>
              <a:rPr lang="bg-BG" sz="8000" dirty="0" smtClean="0"/>
              <a:t>Само за периода между 1994 и 2006 г. </a:t>
            </a:r>
            <a:r>
              <a:rPr lang="bg-BG" sz="8000" dirty="0"/>
              <a:t>участниците в религиозните конференции и конгреси в световен мащаб са се увеличили от 4.4 млн. на 14.7 млн</a:t>
            </a:r>
            <a:r>
              <a:rPr lang="bg-BG" sz="8000" dirty="0" smtClean="0"/>
              <a:t>. души </a:t>
            </a:r>
          </a:p>
          <a:p>
            <a:pPr>
              <a:buNone/>
            </a:pPr>
            <a:endParaRPr lang="bg-BG" sz="5000" dirty="0" smtClean="0"/>
          </a:p>
          <a:p>
            <a:pPr>
              <a:buNone/>
            </a:pPr>
            <a:r>
              <a:rPr lang="bg-BG" sz="5000" dirty="0" smtClean="0"/>
              <a:t>/</a:t>
            </a:r>
            <a:r>
              <a:rPr lang="bg-BG" sz="5000" i="1" dirty="0" smtClean="0"/>
              <a:t>Източник: </a:t>
            </a:r>
            <a:r>
              <a:rPr lang="en-AU" sz="5000" i="1" dirty="0" smtClean="0"/>
              <a:t>Religious </a:t>
            </a:r>
            <a:r>
              <a:rPr lang="en-AU" sz="5000" i="1" dirty="0"/>
              <a:t>Conference Management </a:t>
            </a:r>
            <a:r>
              <a:rPr lang="en-AU" sz="5000" i="1" dirty="0" smtClean="0"/>
              <a:t>Association</a:t>
            </a:r>
            <a:r>
              <a:rPr lang="bg-BG" sz="5000" i="1" dirty="0" smtClean="0"/>
              <a:t>/</a:t>
            </a:r>
          </a:p>
          <a:p>
            <a:pPr>
              <a:buNone/>
            </a:pPr>
            <a:endParaRPr lang="bg-BG" sz="5000" i="1" dirty="0" smtClean="0"/>
          </a:p>
          <a:p>
            <a:r>
              <a:rPr lang="bg-BG" sz="8000" dirty="0"/>
              <a:t>Повечето известни религиозни обекти по света удвояват </a:t>
            </a:r>
            <a:r>
              <a:rPr lang="bg-BG" sz="8000" dirty="0" smtClean="0"/>
              <a:t>броя </a:t>
            </a:r>
            <a:r>
              <a:rPr lang="bg-BG" sz="8000" dirty="0"/>
              <a:t>на посетителите си през последните десет години. </a:t>
            </a:r>
            <a:endParaRPr lang="bg-BG" sz="8000" dirty="0" smtClean="0"/>
          </a:p>
          <a:p>
            <a:r>
              <a:rPr lang="bg-BG" sz="8000" dirty="0"/>
              <a:t>Днес </a:t>
            </a:r>
            <a:r>
              <a:rPr lang="bg-BG" sz="8000" dirty="0" smtClean="0"/>
              <a:t>в света оперират </a:t>
            </a:r>
            <a:r>
              <a:rPr lang="bg-BG" sz="8000" dirty="0"/>
              <a:t>повече от </a:t>
            </a:r>
            <a:r>
              <a:rPr lang="bg-BG" sz="8000" dirty="0" smtClean="0"/>
              <a:t>дванадесет чартърни </a:t>
            </a:r>
            <a:r>
              <a:rPr lang="bg-BG" sz="8000" dirty="0" err="1" smtClean="0"/>
              <a:t>круизи</a:t>
            </a:r>
            <a:r>
              <a:rPr lang="bg-BG" sz="8000" dirty="0" smtClean="0"/>
              <a:t>, </a:t>
            </a:r>
            <a:r>
              <a:rPr lang="bg-BG" sz="8000" dirty="0"/>
              <a:t>всеки </a:t>
            </a:r>
            <a:r>
              <a:rPr lang="bg-BG" sz="8000" dirty="0" smtClean="0"/>
              <a:t>от които </a:t>
            </a:r>
            <a:r>
              <a:rPr lang="bg-BG" sz="8000" dirty="0"/>
              <a:t>превозва между 2000 и 3000 религиозни туристи. </a:t>
            </a:r>
          </a:p>
          <a:p>
            <a:pPr>
              <a:buNone/>
            </a:pPr>
            <a:endParaRPr lang="bg-BG" sz="8000" i="1" dirty="0" smtClean="0"/>
          </a:p>
          <a:p>
            <a:pPr>
              <a:buNone/>
            </a:pPr>
            <a:r>
              <a:rPr lang="en-AU" sz="8000" i="1" dirty="0" smtClean="0"/>
              <a:t> </a:t>
            </a:r>
            <a:endParaRPr lang="bg-BG" sz="8000" i="1" dirty="0"/>
          </a:p>
          <a:p>
            <a:endParaRPr lang="bg-BG" sz="5100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Религиозният туризъм в цифри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007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dirty="0"/>
              <a:t>Краткотрайните религиозни пътувания преживяват бум от 25 000 участници през 1979 г. до 1,6 млн. </a:t>
            </a:r>
            <a:r>
              <a:rPr lang="bg-BG" dirty="0" smtClean="0"/>
              <a:t>днес</a:t>
            </a:r>
            <a:r>
              <a:rPr lang="bg-BG" dirty="0"/>
              <a:t>. </a:t>
            </a:r>
            <a:endParaRPr lang="bg-BG" dirty="0" smtClean="0"/>
          </a:p>
          <a:p>
            <a:pPr algn="just">
              <a:buNone/>
            </a:pPr>
            <a:r>
              <a:rPr lang="bg-BG" b="1" dirty="0" smtClean="0"/>
              <a:t>В България:</a:t>
            </a:r>
          </a:p>
          <a:p>
            <a:pPr algn="just"/>
            <a:r>
              <a:rPr lang="bg-BG" dirty="0" smtClean="0"/>
              <a:t>От проучване на посещенията в българските епархии за 2008 г. – общ брой на посещения – 1 665 575, от които 82 746 на чужденци – 5% от посещенията</a:t>
            </a:r>
          </a:p>
          <a:p>
            <a:pPr algn="just"/>
            <a:r>
              <a:rPr lang="bg-BG" dirty="0" smtClean="0"/>
              <a:t>Посещенията на трите </a:t>
            </a:r>
            <a:r>
              <a:rPr lang="bg-BG" dirty="0" err="1" smtClean="0"/>
              <a:t>ставропигиални</a:t>
            </a:r>
            <a:r>
              <a:rPr lang="bg-BG" dirty="0" smtClean="0"/>
              <a:t> манастира в </a:t>
            </a:r>
            <a:r>
              <a:rPr lang="bg-BG" dirty="0"/>
              <a:t>Б</a:t>
            </a:r>
            <a:r>
              <a:rPr lang="bg-BG" dirty="0" smtClean="0"/>
              <a:t>ългария – Рилски, </a:t>
            </a:r>
            <a:r>
              <a:rPr lang="bg-BG" dirty="0" err="1"/>
              <a:t>Б</a:t>
            </a:r>
            <a:r>
              <a:rPr lang="bg-BG" dirty="0" err="1" smtClean="0"/>
              <a:t>ачковски</a:t>
            </a:r>
            <a:r>
              <a:rPr lang="bg-BG" dirty="0" smtClean="0"/>
              <a:t> и Троянски за 2008 г. възлизат на 3 779 572 души, 285 490 от които чужденци – 7,5% от посетителите </a:t>
            </a:r>
          </a:p>
          <a:p>
            <a:pPr algn="just">
              <a:buNone/>
            </a:pPr>
            <a:r>
              <a:rPr lang="bg-BG" sz="2200" i="1" dirty="0" smtClean="0"/>
              <a:t>/Източник: Попова, Н., Т. Тошева, Православни християнски поклоннически пътувания из епархиите в България, Дипломна работа/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43848" cy="571504"/>
          </a:xfrm>
        </p:spPr>
        <p:txBody>
          <a:bodyPr>
            <a:noAutofit/>
          </a:bodyPr>
          <a:lstStyle/>
          <a:p>
            <a:pPr algn="l"/>
            <a:r>
              <a:rPr lang="bg-BG" sz="2800" b="1" dirty="0" smtClean="0"/>
              <a:t/>
            </a:r>
            <a:br>
              <a:rPr lang="bg-BG" sz="2800" b="1" dirty="0" smtClean="0"/>
            </a:br>
            <a:r>
              <a:rPr lang="bg-BG" sz="3200" b="1" dirty="0" smtClean="0"/>
              <a:t>Причините:</a:t>
            </a:r>
            <a:br>
              <a:rPr lang="bg-BG" sz="3200" b="1" dirty="0" smtClean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Увеличаване </a:t>
            </a:r>
            <a:r>
              <a:rPr lang="bg-BG" dirty="0"/>
              <a:t>на общият брой на </a:t>
            </a:r>
            <a:r>
              <a:rPr lang="bg-BG" dirty="0" smtClean="0"/>
              <a:t>туристите</a:t>
            </a:r>
          </a:p>
          <a:p>
            <a:r>
              <a:rPr lang="bg-BG" dirty="0" smtClean="0"/>
              <a:t>Увеличаване </a:t>
            </a:r>
            <a:r>
              <a:rPr lang="bg-BG" dirty="0"/>
              <a:t>на броят на вярващите /за последните десет години християните са се увеличили с около 10 милиона/ </a:t>
            </a:r>
            <a:endParaRPr lang="bg-BG" dirty="0" smtClean="0"/>
          </a:p>
          <a:p>
            <a:r>
              <a:rPr lang="bg-BG" dirty="0" smtClean="0"/>
              <a:t>Интегрирането </a:t>
            </a:r>
            <a:r>
              <a:rPr lang="bg-BG" dirty="0"/>
              <a:t>на вярата в ежедневието на </a:t>
            </a:r>
            <a:r>
              <a:rPr lang="bg-BG" dirty="0" smtClean="0"/>
              <a:t>хората</a:t>
            </a:r>
          </a:p>
          <a:p>
            <a:r>
              <a:rPr lang="bg-BG" dirty="0" smtClean="0"/>
              <a:t>Засиленото влияние на организациите и фирмите, предлагащи религиозни туристически пътувания</a:t>
            </a:r>
          </a:p>
          <a:p>
            <a:r>
              <a:rPr lang="bg-BG" dirty="0" smtClean="0"/>
              <a:t>Увеличената информираност на съвременния човек и използване на  съвременния транспорт, облекчаващ придвижването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/>
              <a:t>Определящи фактори за развитие на религиозен туризъм в </a:t>
            </a:r>
            <a:r>
              <a:rPr lang="bg-BG" sz="2800" b="1" dirty="0"/>
              <a:t>Б</a:t>
            </a:r>
            <a:r>
              <a:rPr lang="bg-BG" sz="2800" b="1" dirty="0" smtClean="0"/>
              <a:t>ългария</a:t>
            </a:r>
            <a:endParaRPr lang="bg-BG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</p:spPr>
        <p:txBody>
          <a:bodyPr>
            <a:normAutofit fontScale="47500" lnSpcReduction="20000"/>
          </a:bodyPr>
          <a:lstStyle/>
          <a:p>
            <a:r>
              <a:rPr lang="bg-BG" sz="5100" dirty="0" smtClean="0"/>
              <a:t>Вероизповедания в България (преброяване – 2011 г.)</a:t>
            </a:r>
          </a:p>
          <a:p>
            <a:pPr>
              <a:buNone/>
            </a:pPr>
            <a:endParaRPr lang="bg-BG" sz="5100" dirty="0" smtClean="0"/>
          </a:p>
          <a:p>
            <a:pPr lvl="0">
              <a:buFont typeface="Wingdings" pitchFamily="2" charset="2"/>
              <a:buChar char="Ø"/>
            </a:pPr>
            <a:r>
              <a:rPr lang="bg-BG" sz="5100" dirty="0" smtClean="0"/>
              <a:t> Източноправославното </a:t>
            </a:r>
            <a:r>
              <a:rPr lang="bg-BG" sz="5100" dirty="0"/>
              <a:t>християнско </a:t>
            </a:r>
            <a:r>
              <a:rPr lang="bg-BG" sz="5100" dirty="0" smtClean="0"/>
              <a:t>е вероизповедание </a:t>
            </a:r>
            <a:r>
              <a:rPr lang="bg-BG" sz="5100" dirty="0"/>
              <a:t>н</a:t>
            </a:r>
            <a:r>
              <a:rPr lang="bg-BG" sz="5100" dirty="0" smtClean="0"/>
              <a:t>а </a:t>
            </a:r>
            <a:r>
              <a:rPr lang="bg-BG" sz="5100" dirty="0"/>
              <a:t>4 374 135 </a:t>
            </a:r>
            <a:r>
              <a:rPr lang="bg-BG" sz="5100" dirty="0" smtClean="0"/>
              <a:t>души</a:t>
            </a:r>
            <a:r>
              <a:rPr lang="bg-BG" sz="5100" dirty="0"/>
              <a:t> </a:t>
            </a:r>
            <a:r>
              <a:rPr lang="bg-BG" sz="5100" dirty="0" smtClean="0"/>
              <a:t>- </a:t>
            </a:r>
            <a:r>
              <a:rPr lang="bg-BG" sz="5100" dirty="0"/>
              <a:t>76.0% </a:t>
            </a:r>
            <a:endParaRPr lang="bg-BG" sz="5100" dirty="0" smtClean="0"/>
          </a:p>
          <a:p>
            <a:pPr lvl="0">
              <a:buFont typeface="Wingdings" pitchFamily="2" charset="2"/>
              <a:buChar char="Ø"/>
            </a:pPr>
            <a:r>
              <a:rPr lang="bg-BG" sz="5100" dirty="0" smtClean="0"/>
              <a:t> Католическото вероизповедание  посочват </a:t>
            </a:r>
            <a:r>
              <a:rPr lang="bg-BG" sz="5100" dirty="0"/>
              <a:t>48 945 </a:t>
            </a:r>
            <a:r>
              <a:rPr lang="bg-BG" sz="5100" dirty="0" smtClean="0"/>
              <a:t>души – 0,8%</a:t>
            </a:r>
          </a:p>
          <a:p>
            <a:pPr lvl="0">
              <a:buFont typeface="Wingdings" pitchFamily="2" charset="2"/>
              <a:buChar char="Ø"/>
            </a:pPr>
            <a:r>
              <a:rPr lang="bg-BG" sz="5100" dirty="0" smtClean="0"/>
              <a:t> Протестантско </a:t>
            </a:r>
            <a:r>
              <a:rPr lang="bg-BG" sz="5100" dirty="0"/>
              <a:t>- 64 476 </a:t>
            </a:r>
            <a:r>
              <a:rPr lang="bg-BG" sz="5100" dirty="0" smtClean="0"/>
              <a:t>души</a:t>
            </a:r>
            <a:r>
              <a:rPr lang="bg-BG" sz="5100" dirty="0"/>
              <a:t> </a:t>
            </a:r>
            <a:r>
              <a:rPr lang="bg-BG" sz="5100" dirty="0" smtClean="0"/>
              <a:t>– 1,1%</a:t>
            </a:r>
            <a:endParaRPr lang="bg-BG" sz="5100" dirty="0"/>
          </a:p>
          <a:p>
            <a:pPr>
              <a:buFont typeface="Wingdings" pitchFamily="2" charset="2"/>
              <a:buChar char="Ø"/>
            </a:pPr>
            <a:r>
              <a:rPr lang="bg-BG" sz="5100" dirty="0" smtClean="0"/>
              <a:t>Мюсюлманско </a:t>
            </a:r>
            <a:r>
              <a:rPr lang="bg-BG" sz="5100" dirty="0"/>
              <a:t>вероизповедание имат 577 139 души, или 10</a:t>
            </a:r>
            <a:r>
              <a:rPr lang="bg-BG" sz="5100" dirty="0" smtClean="0"/>
              <a:t>%</a:t>
            </a:r>
          </a:p>
          <a:p>
            <a:pPr>
              <a:buNone/>
            </a:pPr>
            <a:r>
              <a:rPr lang="bg-BG" sz="5100" dirty="0"/>
              <a:t> </a:t>
            </a:r>
            <a:r>
              <a:rPr lang="bg-BG" sz="5100" dirty="0" smtClean="0"/>
              <a:t>     - мюсюлманско </a:t>
            </a:r>
            <a:r>
              <a:rPr lang="bg-BG" sz="5100" dirty="0" err="1"/>
              <a:t>сунитско</a:t>
            </a:r>
            <a:r>
              <a:rPr lang="bg-BG" sz="5100" dirty="0"/>
              <a:t> е вероизповеданието на 546 004 </a:t>
            </a:r>
            <a:r>
              <a:rPr lang="bg-BG" sz="5100" dirty="0" smtClean="0"/>
              <a:t>души;</a:t>
            </a:r>
          </a:p>
          <a:p>
            <a:pPr>
              <a:buNone/>
            </a:pPr>
            <a:r>
              <a:rPr lang="bg-BG" sz="5100" dirty="0" smtClean="0"/>
              <a:t>      - мюсюлманско </a:t>
            </a:r>
            <a:r>
              <a:rPr lang="bg-BG" sz="5100" dirty="0" err="1" smtClean="0"/>
              <a:t>шиитско</a:t>
            </a:r>
            <a:r>
              <a:rPr lang="bg-BG" sz="5100" dirty="0" smtClean="0"/>
              <a:t> </a:t>
            </a:r>
            <a:r>
              <a:rPr lang="bg-BG" sz="5100" dirty="0"/>
              <a:t>- </a:t>
            </a:r>
            <a:r>
              <a:rPr lang="bg-BG" sz="5100" dirty="0" smtClean="0"/>
              <a:t> </a:t>
            </a:r>
            <a:r>
              <a:rPr lang="bg-BG" sz="5100" dirty="0"/>
              <a:t>27 407 </a:t>
            </a:r>
            <a:r>
              <a:rPr lang="bg-BG" sz="5100" dirty="0" smtClean="0"/>
              <a:t>души;</a:t>
            </a:r>
          </a:p>
          <a:p>
            <a:pPr>
              <a:buNone/>
            </a:pPr>
            <a:r>
              <a:rPr lang="bg-BG" sz="5100" dirty="0"/>
              <a:t> </a:t>
            </a:r>
            <a:r>
              <a:rPr lang="bg-BG" sz="5100" dirty="0" smtClean="0"/>
              <a:t>     - само мюсюлманско </a:t>
            </a:r>
            <a:r>
              <a:rPr lang="bg-BG" sz="5100" dirty="0"/>
              <a:t>3 727 души </a:t>
            </a:r>
          </a:p>
          <a:p>
            <a:pPr>
              <a:buFont typeface="Wingdings" pitchFamily="2" charset="2"/>
              <a:buChar char="Ø"/>
            </a:pPr>
            <a:r>
              <a:rPr lang="bg-BG" sz="5100" dirty="0" smtClean="0"/>
              <a:t>Други </a:t>
            </a:r>
            <a:r>
              <a:rPr lang="bg-BG" sz="5100" dirty="0"/>
              <a:t>вероизповедания изповядват 11 444 души или 0.2% </a:t>
            </a:r>
            <a:r>
              <a:rPr lang="bg-BG" sz="5100" dirty="0" smtClean="0"/>
              <a:t>от отговорилите</a:t>
            </a:r>
            <a:r>
              <a:rPr lang="bg-BG" sz="51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bg-BG" sz="5100" dirty="0"/>
              <a:t>Нямат вероизповедание 272 264 лица (4.7%) </a:t>
            </a:r>
          </a:p>
          <a:p>
            <a:pPr>
              <a:buFont typeface="Wingdings" pitchFamily="2" charset="2"/>
              <a:buChar char="Ø"/>
            </a:pPr>
            <a:r>
              <a:rPr lang="bg-BG" sz="5100" dirty="0" smtClean="0"/>
              <a:t> </a:t>
            </a:r>
            <a:r>
              <a:rPr lang="bg-BG" sz="5100" dirty="0"/>
              <a:t>409 898 (7.1%) не </a:t>
            </a:r>
            <a:r>
              <a:rPr lang="bg-BG" sz="5100" dirty="0" smtClean="0"/>
              <a:t>се самоопределят</a:t>
            </a:r>
            <a:r>
              <a:rPr lang="bg-BG" sz="5100" dirty="0"/>
              <a:t>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1"/>
            <a:ext cx="8229600" cy="642919"/>
          </a:xfrm>
        </p:spPr>
        <p:txBody>
          <a:bodyPr>
            <a:noAutofit/>
          </a:bodyPr>
          <a:lstStyle/>
          <a:p>
            <a:r>
              <a:rPr lang="bg-BG" sz="2800" b="1" dirty="0" smtClean="0"/>
              <a:t>Определящи фактори за развитие на религиозен туризъм в България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Autofit/>
          </a:bodyPr>
          <a:lstStyle/>
          <a:p>
            <a:pPr algn="just"/>
            <a:r>
              <a:rPr lang="bg-BG" sz="2800" dirty="0" smtClean="0"/>
              <a:t>Храмове на различни религии, разположени на територията на страната</a:t>
            </a:r>
          </a:p>
          <a:p>
            <a:pPr algn="just"/>
            <a:r>
              <a:rPr lang="bg-BG" sz="2800" dirty="0" smtClean="0"/>
              <a:t>Религиозна толерантност, характерна за българското общество</a:t>
            </a:r>
          </a:p>
          <a:p>
            <a:pPr algn="just"/>
            <a:r>
              <a:rPr lang="bg-BG" sz="2800" dirty="0" smtClean="0"/>
              <a:t>Поклонничество, характерно както за минали епохи, така и за днешно време</a:t>
            </a:r>
          </a:p>
          <a:p>
            <a:pPr algn="just"/>
            <a:r>
              <a:rPr lang="bg-BG" sz="2800" dirty="0" smtClean="0"/>
              <a:t>Специфично проявен синкретизъм на някои религиозни практики, традиции и центрове – общи обекти за поклонение на различни религии</a:t>
            </a:r>
          </a:p>
          <a:p>
            <a:pPr algn="just"/>
            <a:r>
              <a:rPr lang="bg-BG" sz="2800" dirty="0" smtClean="0"/>
              <a:t>Силно проявена културна и художествена стойност на голяма част от религиозните храмове</a:t>
            </a:r>
          </a:p>
          <a:p>
            <a:pPr algn="just"/>
            <a:r>
              <a:rPr lang="bg-BG" sz="2800" dirty="0" smtClean="0"/>
              <a:t>Сравнително добра инфраструктура на най-посещаваните обекти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1175</Words>
  <Application>Microsoft Office PowerPoint</Application>
  <PresentationFormat>On-screen Show (4:3)</PresentationFormat>
  <Paragraphs>116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Chart</vt:lpstr>
      <vt:lpstr>РАЗРАБОТВАНЕ НА ОБЩ МОДЕЛ ЗА РАЗВИТИЕ НА РЕЛИГИОЗНИЯ ТУРИЗЪМ В БЪЛГАРИЯ И СЪЗДАВАНЕ НА НОВИ ТУРИСТИЧЕСКИ ПРОДУКТИ И УСЛУГИ</vt:lpstr>
      <vt:lpstr>Slide 2</vt:lpstr>
      <vt:lpstr>Религиозният туризъм в света днес</vt:lpstr>
      <vt:lpstr>Религиозният туризъм в цифри</vt:lpstr>
      <vt:lpstr>Религиозният туризъм в цифри</vt:lpstr>
      <vt:lpstr>Религиозният туризъм в цифри</vt:lpstr>
      <vt:lpstr> Причините: </vt:lpstr>
      <vt:lpstr>Определящи фактори за развитие на религиозен туризъм в България</vt:lpstr>
      <vt:lpstr>Определящи фактори за развитие на религиозен туризъм в България</vt:lpstr>
      <vt:lpstr>Родопите</vt:lpstr>
      <vt:lpstr>Западните Родопи – предложение за модел и продукти за развитие на религиозен туризъм</vt:lpstr>
      <vt:lpstr>Западните Родопи – предложение за модел и продукти за развитие на религиозен туризъм</vt:lpstr>
      <vt:lpstr>Пътищата на траките – светилища и оброчища</vt:lpstr>
      <vt:lpstr>Пътищата на траките – светилища и оброчища</vt:lpstr>
      <vt:lpstr>Тракийски оброчища, орфизъм и култови обреди</vt:lpstr>
      <vt:lpstr>Християнство</vt:lpstr>
      <vt:lpstr>Църквата “Успение Богородично” в с. Широка лъка </vt:lpstr>
      <vt:lpstr>Църквата “Успение Богородично”в Златоград</vt:lpstr>
      <vt:lpstr>Църквата “Св. Никола” в с. Арда</vt:lpstr>
      <vt:lpstr>Кръстова гора</vt:lpstr>
      <vt:lpstr>Параклисът на Св. Ап. ев. Лука в Кръстова гора</vt:lpstr>
      <vt:lpstr>Параклис Св. Георги край Девин</vt:lpstr>
      <vt:lpstr>Бачковски манастир</vt:lpstr>
      <vt:lpstr>Мулдавски манастир</vt:lpstr>
      <vt:lpstr>Ислям</vt:lpstr>
      <vt:lpstr>Джамията в с. Арда</vt:lpstr>
      <vt:lpstr>Тюрбето на Саръ баба</vt:lpstr>
      <vt:lpstr>Тюрбето на Йенихан баба в строеж</vt:lpstr>
      <vt:lpstr>Предпочитани от туристите  обекти и културни особености в Западните Родопи</vt:lpstr>
      <vt:lpstr>Религиозна принадлежност на туристите</vt:lpstr>
      <vt:lpstr>Възрастова структура на туристите</vt:lpstr>
      <vt:lpstr>Slide 32</vt:lpstr>
      <vt:lpstr>Основни стъпки за създаване на модел на развитие за религиозен туризъм в България</vt:lpstr>
      <vt:lpstr>Основни стъпки за създаване на модел на развитие за религиозен туризъм в България</vt:lpstr>
      <vt:lpstr>Основни стъпки за създаване на модел на развитие за религиозен туризъм в България</vt:lpstr>
      <vt:lpstr>Благодаря за вниманието!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РАЗРАБОТВАНЕ НА ОБЩ МОДЕЛ ЗА РАЗВИТИЕ НА РЕЛИГИОЗНИЯ ТУРИЗЪМ В БЪЛГАРИЯ И СЪЗДАВАНЕ НА НОВИ ТУРИСТИЧЕСКИ ПРОДУКТИ И УСЛУГИ</dc:title>
  <dc:creator>User</dc:creator>
  <cp:lastModifiedBy>User</cp:lastModifiedBy>
  <cp:revision>147</cp:revision>
  <dcterms:created xsi:type="dcterms:W3CDTF">2012-11-18T12:58:08Z</dcterms:created>
  <dcterms:modified xsi:type="dcterms:W3CDTF">2012-11-21T11:01:22Z</dcterms:modified>
</cp:coreProperties>
</file>