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g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0801D-0A7D-49D5-BF5B-1827F43B162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65B8A-3C31-42E1-B879-0D90180347CD}">
      <dgm:prSet phldrT="[Text]"/>
      <dgm:spPr/>
      <dgm:t>
        <a:bodyPr/>
        <a:lstStyle/>
        <a:p>
          <a:r>
            <a:rPr lang="bg-BG" dirty="0" smtClean="0"/>
            <a:t>Изработен комуникационен план за обмен на информация между партньорите</a:t>
          </a:r>
          <a:endParaRPr lang="en-US" dirty="0"/>
        </a:p>
      </dgm:t>
    </dgm:pt>
    <dgm:pt modelId="{89C3A3E6-42A9-42F6-AE6B-76BA27079874}" type="parTrans" cxnId="{39C9CB8F-CFF8-42BE-8684-30049049DDD4}">
      <dgm:prSet/>
      <dgm:spPr/>
      <dgm:t>
        <a:bodyPr/>
        <a:lstStyle/>
        <a:p>
          <a:endParaRPr lang="en-US"/>
        </a:p>
      </dgm:t>
    </dgm:pt>
    <dgm:pt modelId="{7C97D3FD-141A-49C7-B303-37EF6557E859}" type="sibTrans" cxnId="{39C9CB8F-CFF8-42BE-8684-30049049DDD4}">
      <dgm:prSet/>
      <dgm:spPr/>
      <dgm:t>
        <a:bodyPr/>
        <a:lstStyle/>
        <a:p>
          <a:endParaRPr lang="en-US"/>
        </a:p>
      </dgm:t>
    </dgm:pt>
    <dgm:pt modelId="{7CD2E207-27AB-4C63-B095-DC48963CDFE5}">
      <dgm:prSet phldrT="[Text]"/>
      <dgm:spPr/>
      <dgm:t>
        <a:bodyPr/>
        <a:lstStyle/>
        <a:p>
          <a:r>
            <a:rPr lang="bg-BG" dirty="0" smtClean="0"/>
            <a:t>Посещения на място с цел запознаване с материалните и нематериални религиозни ценности</a:t>
          </a:r>
          <a:endParaRPr lang="en-US" dirty="0"/>
        </a:p>
      </dgm:t>
    </dgm:pt>
    <dgm:pt modelId="{9364AFAF-4716-426C-8623-1B6B2E45D7BD}" type="parTrans" cxnId="{55C9379E-4E0C-42B3-88D3-14E296807FE5}">
      <dgm:prSet/>
      <dgm:spPr/>
      <dgm:t>
        <a:bodyPr/>
        <a:lstStyle/>
        <a:p>
          <a:endParaRPr lang="en-US"/>
        </a:p>
      </dgm:t>
    </dgm:pt>
    <dgm:pt modelId="{854C167F-85FC-493A-978E-246349EB8D80}" type="sibTrans" cxnId="{55C9379E-4E0C-42B3-88D3-14E296807FE5}">
      <dgm:prSet/>
      <dgm:spPr/>
      <dgm:t>
        <a:bodyPr/>
        <a:lstStyle/>
        <a:p>
          <a:endParaRPr lang="en-US"/>
        </a:p>
      </dgm:t>
    </dgm:pt>
    <dgm:pt modelId="{8E64ADF1-2EC9-4573-911F-A13FEB64D627}">
      <dgm:prSet phldrT="[Text]"/>
      <dgm:spPr/>
      <dgm:t>
        <a:bodyPr/>
        <a:lstStyle/>
        <a:p>
          <a:r>
            <a:rPr lang="bg-BG" dirty="0" smtClean="0"/>
            <a:t>Изготвена база данни с религиозни обекти, която в началото на 2013 г. ще бъде достъпна в ГИС. </a:t>
          </a:r>
          <a:endParaRPr lang="en-US" dirty="0"/>
        </a:p>
      </dgm:t>
    </dgm:pt>
    <dgm:pt modelId="{D89E84A8-1997-41AC-8D87-90FA7B9B2C3F}" type="parTrans" cxnId="{02E7B8F9-8329-4E94-8464-EEF66266D7DD}">
      <dgm:prSet/>
      <dgm:spPr/>
      <dgm:t>
        <a:bodyPr/>
        <a:lstStyle/>
        <a:p>
          <a:endParaRPr lang="en-US"/>
        </a:p>
      </dgm:t>
    </dgm:pt>
    <dgm:pt modelId="{AAE42C28-F415-4AC1-A309-48A1073953C2}" type="sibTrans" cxnId="{02E7B8F9-8329-4E94-8464-EEF66266D7DD}">
      <dgm:prSet/>
      <dgm:spPr/>
      <dgm:t>
        <a:bodyPr/>
        <a:lstStyle/>
        <a:p>
          <a:endParaRPr lang="en-US"/>
        </a:p>
      </dgm:t>
    </dgm:pt>
    <dgm:pt modelId="{69A7D092-EEE1-4924-BE39-689AF49507C2}" type="pres">
      <dgm:prSet presAssocID="{18C0801D-0A7D-49D5-BF5B-1827F43B16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794509-28FB-4D96-84A3-7254ECA8A70B}" type="pres">
      <dgm:prSet presAssocID="{4EC65B8A-3C31-42E1-B879-0D90180347CD}" presName="comp" presStyleCnt="0"/>
      <dgm:spPr/>
    </dgm:pt>
    <dgm:pt modelId="{6B141F12-D0FB-495D-8A82-A51182F94CFD}" type="pres">
      <dgm:prSet presAssocID="{4EC65B8A-3C31-42E1-B879-0D90180347CD}" presName="box" presStyleLbl="node1" presStyleIdx="0" presStyleCnt="3"/>
      <dgm:spPr/>
      <dgm:t>
        <a:bodyPr/>
        <a:lstStyle/>
        <a:p>
          <a:endParaRPr lang="en-US"/>
        </a:p>
      </dgm:t>
    </dgm:pt>
    <dgm:pt modelId="{9B3D2C78-5C4F-4654-B6AA-836B1EB6AD9C}" type="pres">
      <dgm:prSet presAssocID="{4EC65B8A-3C31-42E1-B879-0D90180347C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A175FCF-0208-467A-86E1-7EC62E11E225}" type="pres">
      <dgm:prSet presAssocID="{4EC65B8A-3C31-42E1-B879-0D90180347C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1D65C-BBC7-4BA0-819F-977282784056}" type="pres">
      <dgm:prSet presAssocID="{7C97D3FD-141A-49C7-B303-37EF6557E859}" presName="spacer" presStyleCnt="0"/>
      <dgm:spPr/>
    </dgm:pt>
    <dgm:pt modelId="{211B8A7C-E6CD-47B0-8647-B0807F907256}" type="pres">
      <dgm:prSet presAssocID="{7CD2E207-27AB-4C63-B095-DC48963CDFE5}" presName="comp" presStyleCnt="0"/>
      <dgm:spPr/>
    </dgm:pt>
    <dgm:pt modelId="{ACA9FFE6-6C9A-4D25-982B-F6ED4F6BB5D8}" type="pres">
      <dgm:prSet presAssocID="{7CD2E207-27AB-4C63-B095-DC48963CDFE5}" presName="box" presStyleLbl="node1" presStyleIdx="1" presStyleCnt="3" custLinFactNeighborX="-793" custLinFactNeighborY="-1029"/>
      <dgm:spPr/>
      <dgm:t>
        <a:bodyPr/>
        <a:lstStyle/>
        <a:p>
          <a:endParaRPr lang="en-US"/>
        </a:p>
      </dgm:t>
    </dgm:pt>
    <dgm:pt modelId="{3A57FD65-1150-4092-BA45-8ADB31815350}" type="pres">
      <dgm:prSet presAssocID="{7CD2E207-27AB-4C63-B095-DC48963CDFE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25E94F1-3579-4AF6-80C7-A67555B0E2C9}" type="pres">
      <dgm:prSet presAssocID="{7CD2E207-27AB-4C63-B095-DC48963CDFE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F3B20-A9C9-4B2F-82BF-DA67870FB9F6}" type="pres">
      <dgm:prSet presAssocID="{854C167F-85FC-493A-978E-246349EB8D80}" presName="spacer" presStyleCnt="0"/>
      <dgm:spPr/>
    </dgm:pt>
    <dgm:pt modelId="{669B9E34-6356-4E7C-B4BB-D05DC409EDA8}" type="pres">
      <dgm:prSet presAssocID="{8E64ADF1-2EC9-4573-911F-A13FEB64D627}" presName="comp" presStyleCnt="0"/>
      <dgm:spPr/>
    </dgm:pt>
    <dgm:pt modelId="{BB6DF104-4600-4476-8B55-B20973592BC5}" type="pres">
      <dgm:prSet presAssocID="{8E64ADF1-2EC9-4573-911F-A13FEB64D627}" presName="box" presStyleLbl="node1" presStyleIdx="2" presStyleCnt="3"/>
      <dgm:spPr/>
      <dgm:t>
        <a:bodyPr/>
        <a:lstStyle/>
        <a:p>
          <a:endParaRPr lang="en-US"/>
        </a:p>
      </dgm:t>
    </dgm:pt>
    <dgm:pt modelId="{F55536D4-214A-4135-9CE2-2AE2F516CBC9}" type="pres">
      <dgm:prSet presAssocID="{8E64ADF1-2EC9-4573-911F-A13FEB64D62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10D8D5C-5372-4ADE-B30A-40C8BC5E5F81}" type="pres">
      <dgm:prSet presAssocID="{8E64ADF1-2EC9-4573-911F-A13FEB64D62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CFD82-E648-443D-9664-B6968DE2414D}" type="presOf" srcId="{8E64ADF1-2EC9-4573-911F-A13FEB64D627}" destId="{F10D8D5C-5372-4ADE-B30A-40C8BC5E5F81}" srcOrd="1" destOrd="0" presId="urn:microsoft.com/office/officeart/2005/8/layout/vList4"/>
    <dgm:cxn modelId="{55C9379E-4E0C-42B3-88D3-14E296807FE5}" srcId="{18C0801D-0A7D-49D5-BF5B-1827F43B1624}" destId="{7CD2E207-27AB-4C63-B095-DC48963CDFE5}" srcOrd="1" destOrd="0" parTransId="{9364AFAF-4716-426C-8623-1B6B2E45D7BD}" sibTransId="{854C167F-85FC-493A-978E-246349EB8D80}"/>
    <dgm:cxn modelId="{BF825AF7-FC6E-40F2-B919-DFDA161807B9}" type="presOf" srcId="{4EC65B8A-3C31-42E1-B879-0D90180347CD}" destId="{6B141F12-D0FB-495D-8A82-A51182F94CFD}" srcOrd="0" destOrd="0" presId="urn:microsoft.com/office/officeart/2005/8/layout/vList4"/>
    <dgm:cxn modelId="{AE25C2DF-7809-4DC5-AA5E-AD9E4C72E8A1}" type="presOf" srcId="{7CD2E207-27AB-4C63-B095-DC48963CDFE5}" destId="{ACA9FFE6-6C9A-4D25-982B-F6ED4F6BB5D8}" srcOrd="0" destOrd="0" presId="urn:microsoft.com/office/officeart/2005/8/layout/vList4"/>
    <dgm:cxn modelId="{02E7B8F9-8329-4E94-8464-EEF66266D7DD}" srcId="{18C0801D-0A7D-49D5-BF5B-1827F43B1624}" destId="{8E64ADF1-2EC9-4573-911F-A13FEB64D627}" srcOrd="2" destOrd="0" parTransId="{D89E84A8-1997-41AC-8D87-90FA7B9B2C3F}" sibTransId="{AAE42C28-F415-4AC1-A309-48A1073953C2}"/>
    <dgm:cxn modelId="{61569816-B80F-475E-91B5-1A6B3F1CAD83}" type="presOf" srcId="{8E64ADF1-2EC9-4573-911F-A13FEB64D627}" destId="{BB6DF104-4600-4476-8B55-B20973592BC5}" srcOrd="0" destOrd="0" presId="urn:microsoft.com/office/officeart/2005/8/layout/vList4"/>
    <dgm:cxn modelId="{120F943F-2451-4D91-9F51-FF30869FAAA3}" type="presOf" srcId="{7CD2E207-27AB-4C63-B095-DC48963CDFE5}" destId="{D25E94F1-3579-4AF6-80C7-A67555B0E2C9}" srcOrd="1" destOrd="0" presId="urn:microsoft.com/office/officeart/2005/8/layout/vList4"/>
    <dgm:cxn modelId="{8566DAB1-638D-4548-9DA6-BF338225C9FB}" type="presOf" srcId="{4EC65B8A-3C31-42E1-B879-0D90180347CD}" destId="{EA175FCF-0208-467A-86E1-7EC62E11E225}" srcOrd="1" destOrd="0" presId="urn:microsoft.com/office/officeart/2005/8/layout/vList4"/>
    <dgm:cxn modelId="{39C9CB8F-CFF8-42BE-8684-30049049DDD4}" srcId="{18C0801D-0A7D-49D5-BF5B-1827F43B1624}" destId="{4EC65B8A-3C31-42E1-B879-0D90180347CD}" srcOrd="0" destOrd="0" parTransId="{89C3A3E6-42A9-42F6-AE6B-76BA27079874}" sibTransId="{7C97D3FD-141A-49C7-B303-37EF6557E859}"/>
    <dgm:cxn modelId="{016DDF11-CA11-4473-A583-BD6F1F6DF1E1}" type="presOf" srcId="{18C0801D-0A7D-49D5-BF5B-1827F43B1624}" destId="{69A7D092-EEE1-4924-BE39-689AF49507C2}" srcOrd="0" destOrd="0" presId="urn:microsoft.com/office/officeart/2005/8/layout/vList4"/>
    <dgm:cxn modelId="{54B4416E-C7B2-4932-98A0-B4BA4BDC2DE6}" type="presParOf" srcId="{69A7D092-EEE1-4924-BE39-689AF49507C2}" destId="{07794509-28FB-4D96-84A3-7254ECA8A70B}" srcOrd="0" destOrd="0" presId="urn:microsoft.com/office/officeart/2005/8/layout/vList4"/>
    <dgm:cxn modelId="{232D5F22-E3BC-41B8-B0FF-F3D40DF30A6B}" type="presParOf" srcId="{07794509-28FB-4D96-84A3-7254ECA8A70B}" destId="{6B141F12-D0FB-495D-8A82-A51182F94CFD}" srcOrd="0" destOrd="0" presId="urn:microsoft.com/office/officeart/2005/8/layout/vList4"/>
    <dgm:cxn modelId="{530CCC9A-7C50-461F-8D78-06309DA34C71}" type="presParOf" srcId="{07794509-28FB-4D96-84A3-7254ECA8A70B}" destId="{9B3D2C78-5C4F-4654-B6AA-836B1EB6AD9C}" srcOrd="1" destOrd="0" presId="urn:microsoft.com/office/officeart/2005/8/layout/vList4"/>
    <dgm:cxn modelId="{5971EA8D-D41B-476F-A1BA-77F56286CF95}" type="presParOf" srcId="{07794509-28FB-4D96-84A3-7254ECA8A70B}" destId="{EA175FCF-0208-467A-86E1-7EC62E11E225}" srcOrd="2" destOrd="0" presId="urn:microsoft.com/office/officeart/2005/8/layout/vList4"/>
    <dgm:cxn modelId="{7518D5D2-5AFA-42DD-BC7D-B631C80A4B1C}" type="presParOf" srcId="{69A7D092-EEE1-4924-BE39-689AF49507C2}" destId="{CC71D65C-BBC7-4BA0-819F-977282784056}" srcOrd="1" destOrd="0" presId="urn:microsoft.com/office/officeart/2005/8/layout/vList4"/>
    <dgm:cxn modelId="{E14D9827-A985-47CE-8C66-C68300026850}" type="presParOf" srcId="{69A7D092-EEE1-4924-BE39-689AF49507C2}" destId="{211B8A7C-E6CD-47B0-8647-B0807F907256}" srcOrd="2" destOrd="0" presId="urn:microsoft.com/office/officeart/2005/8/layout/vList4"/>
    <dgm:cxn modelId="{E2A83F98-A76A-4EDE-A0DA-5ED70BB275EF}" type="presParOf" srcId="{211B8A7C-E6CD-47B0-8647-B0807F907256}" destId="{ACA9FFE6-6C9A-4D25-982B-F6ED4F6BB5D8}" srcOrd="0" destOrd="0" presId="urn:microsoft.com/office/officeart/2005/8/layout/vList4"/>
    <dgm:cxn modelId="{1E864B40-641D-4D0A-80EC-09AEB03012E6}" type="presParOf" srcId="{211B8A7C-E6CD-47B0-8647-B0807F907256}" destId="{3A57FD65-1150-4092-BA45-8ADB31815350}" srcOrd="1" destOrd="0" presId="urn:microsoft.com/office/officeart/2005/8/layout/vList4"/>
    <dgm:cxn modelId="{AA706894-00C4-4F1D-8212-C911106FCDC8}" type="presParOf" srcId="{211B8A7C-E6CD-47B0-8647-B0807F907256}" destId="{D25E94F1-3579-4AF6-80C7-A67555B0E2C9}" srcOrd="2" destOrd="0" presId="urn:microsoft.com/office/officeart/2005/8/layout/vList4"/>
    <dgm:cxn modelId="{B5AB2BB1-1E1A-4BC4-A6E4-91D89C92758E}" type="presParOf" srcId="{69A7D092-EEE1-4924-BE39-689AF49507C2}" destId="{CDDF3B20-A9C9-4B2F-82BF-DA67870FB9F6}" srcOrd="3" destOrd="0" presId="urn:microsoft.com/office/officeart/2005/8/layout/vList4"/>
    <dgm:cxn modelId="{CBCAC781-B905-4F9D-954F-BCF274ACF30A}" type="presParOf" srcId="{69A7D092-EEE1-4924-BE39-689AF49507C2}" destId="{669B9E34-6356-4E7C-B4BB-D05DC409EDA8}" srcOrd="4" destOrd="0" presId="urn:microsoft.com/office/officeart/2005/8/layout/vList4"/>
    <dgm:cxn modelId="{BD84AE70-EDBD-4BBB-BF69-D70D65944D82}" type="presParOf" srcId="{669B9E34-6356-4E7C-B4BB-D05DC409EDA8}" destId="{BB6DF104-4600-4476-8B55-B20973592BC5}" srcOrd="0" destOrd="0" presId="urn:microsoft.com/office/officeart/2005/8/layout/vList4"/>
    <dgm:cxn modelId="{3170F134-BA0A-470D-8625-BA6AAE5EE84E}" type="presParOf" srcId="{669B9E34-6356-4E7C-B4BB-D05DC409EDA8}" destId="{F55536D4-214A-4135-9CE2-2AE2F516CBC9}" srcOrd="1" destOrd="0" presId="urn:microsoft.com/office/officeart/2005/8/layout/vList4"/>
    <dgm:cxn modelId="{B9316D67-CFDF-4103-B705-6CACB243D5E9}" type="presParOf" srcId="{669B9E34-6356-4E7C-B4BB-D05DC409EDA8}" destId="{F10D8D5C-5372-4ADE-B30A-40C8BC5E5F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0801D-0A7D-49D5-BF5B-1827F43B162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65B8A-3C31-42E1-B879-0D90180347CD}">
      <dgm:prSet phldrT="[Text]" custT="1"/>
      <dgm:spPr/>
      <dgm:t>
        <a:bodyPr/>
        <a:lstStyle/>
        <a:p>
          <a:r>
            <a:rPr lang="bg-BG" sz="2300" dirty="0" smtClean="0"/>
            <a:t>Изготвена база данни със заинтересовани страни </a:t>
          </a:r>
          <a:endParaRPr lang="en-US" sz="2300" dirty="0"/>
        </a:p>
      </dgm:t>
    </dgm:pt>
    <dgm:pt modelId="{89C3A3E6-42A9-42F6-AE6B-76BA27079874}" type="parTrans" cxnId="{39C9CB8F-CFF8-42BE-8684-30049049DDD4}">
      <dgm:prSet/>
      <dgm:spPr/>
      <dgm:t>
        <a:bodyPr/>
        <a:lstStyle/>
        <a:p>
          <a:endParaRPr lang="en-US"/>
        </a:p>
      </dgm:t>
    </dgm:pt>
    <dgm:pt modelId="{7C97D3FD-141A-49C7-B303-37EF6557E859}" type="sibTrans" cxnId="{39C9CB8F-CFF8-42BE-8684-30049049DDD4}">
      <dgm:prSet/>
      <dgm:spPr/>
      <dgm:t>
        <a:bodyPr/>
        <a:lstStyle/>
        <a:p>
          <a:endParaRPr lang="en-US"/>
        </a:p>
      </dgm:t>
    </dgm:pt>
    <dgm:pt modelId="{7CD2E207-27AB-4C63-B095-DC48963CDFE5}">
      <dgm:prSet phldrT="[Text]" custT="1"/>
      <dgm:spPr/>
      <dgm:t>
        <a:bodyPr/>
        <a:lstStyle/>
        <a:p>
          <a:r>
            <a:rPr lang="bg-BG" sz="2300" dirty="0" smtClean="0"/>
            <a:t>Събрани и представени добри практики за развитие на религиозния туризъм</a:t>
          </a:r>
          <a:endParaRPr lang="en-US" sz="2300" dirty="0"/>
        </a:p>
      </dgm:t>
    </dgm:pt>
    <dgm:pt modelId="{9364AFAF-4716-426C-8623-1B6B2E45D7BD}" type="parTrans" cxnId="{55C9379E-4E0C-42B3-88D3-14E296807FE5}">
      <dgm:prSet/>
      <dgm:spPr/>
      <dgm:t>
        <a:bodyPr/>
        <a:lstStyle/>
        <a:p>
          <a:endParaRPr lang="en-US"/>
        </a:p>
      </dgm:t>
    </dgm:pt>
    <dgm:pt modelId="{854C167F-85FC-493A-978E-246349EB8D80}" type="sibTrans" cxnId="{55C9379E-4E0C-42B3-88D3-14E296807FE5}">
      <dgm:prSet/>
      <dgm:spPr/>
      <dgm:t>
        <a:bodyPr/>
        <a:lstStyle/>
        <a:p>
          <a:endParaRPr lang="en-US"/>
        </a:p>
      </dgm:t>
    </dgm:pt>
    <dgm:pt modelId="{8E64ADF1-2EC9-4573-911F-A13FEB64D627}">
      <dgm:prSet phldrT="[Text]" custT="1"/>
      <dgm:spPr/>
      <dgm:t>
        <a:bodyPr/>
        <a:lstStyle/>
        <a:p>
          <a:r>
            <a:rPr lang="bg-BG" sz="2300" dirty="0" smtClean="0"/>
            <a:t>Разработен първи стадий от общ модел за развитието на религиозния туризъм</a:t>
          </a:r>
          <a:endParaRPr lang="en-US" sz="2300" dirty="0"/>
        </a:p>
      </dgm:t>
    </dgm:pt>
    <dgm:pt modelId="{D89E84A8-1997-41AC-8D87-90FA7B9B2C3F}" type="parTrans" cxnId="{02E7B8F9-8329-4E94-8464-EEF66266D7DD}">
      <dgm:prSet/>
      <dgm:spPr/>
      <dgm:t>
        <a:bodyPr/>
        <a:lstStyle/>
        <a:p>
          <a:endParaRPr lang="en-US"/>
        </a:p>
      </dgm:t>
    </dgm:pt>
    <dgm:pt modelId="{AAE42C28-F415-4AC1-A309-48A1073953C2}" type="sibTrans" cxnId="{02E7B8F9-8329-4E94-8464-EEF66266D7DD}">
      <dgm:prSet/>
      <dgm:spPr/>
      <dgm:t>
        <a:bodyPr/>
        <a:lstStyle/>
        <a:p>
          <a:endParaRPr lang="en-US"/>
        </a:p>
      </dgm:t>
    </dgm:pt>
    <dgm:pt modelId="{69A7D092-EEE1-4924-BE39-689AF49507C2}" type="pres">
      <dgm:prSet presAssocID="{18C0801D-0A7D-49D5-BF5B-1827F43B16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794509-28FB-4D96-84A3-7254ECA8A70B}" type="pres">
      <dgm:prSet presAssocID="{4EC65B8A-3C31-42E1-B879-0D90180347CD}" presName="comp" presStyleCnt="0"/>
      <dgm:spPr/>
    </dgm:pt>
    <dgm:pt modelId="{6B141F12-D0FB-495D-8A82-A51182F94CFD}" type="pres">
      <dgm:prSet presAssocID="{4EC65B8A-3C31-42E1-B879-0D90180347CD}" presName="box" presStyleLbl="node1" presStyleIdx="0" presStyleCnt="3" custLinFactNeighborX="388" custLinFactNeighborY="6912"/>
      <dgm:spPr/>
      <dgm:t>
        <a:bodyPr/>
        <a:lstStyle/>
        <a:p>
          <a:endParaRPr lang="en-US"/>
        </a:p>
      </dgm:t>
    </dgm:pt>
    <dgm:pt modelId="{9B3D2C78-5C4F-4654-B6AA-836B1EB6AD9C}" type="pres">
      <dgm:prSet presAssocID="{4EC65B8A-3C31-42E1-B879-0D90180347C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A175FCF-0208-467A-86E1-7EC62E11E225}" type="pres">
      <dgm:prSet presAssocID="{4EC65B8A-3C31-42E1-B879-0D90180347C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1D65C-BBC7-4BA0-819F-977282784056}" type="pres">
      <dgm:prSet presAssocID="{7C97D3FD-141A-49C7-B303-37EF6557E859}" presName="spacer" presStyleCnt="0"/>
      <dgm:spPr/>
    </dgm:pt>
    <dgm:pt modelId="{211B8A7C-E6CD-47B0-8647-B0807F907256}" type="pres">
      <dgm:prSet presAssocID="{7CD2E207-27AB-4C63-B095-DC48963CDFE5}" presName="comp" presStyleCnt="0"/>
      <dgm:spPr/>
    </dgm:pt>
    <dgm:pt modelId="{ACA9FFE6-6C9A-4D25-982B-F6ED4F6BB5D8}" type="pres">
      <dgm:prSet presAssocID="{7CD2E207-27AB-4C63-B095-DC48963CDFE5}" presName="box" presStyleLbl="node1" presStyleIdx="1" presStyleCnt="3" custLinFactNeighborX="388" custLinFactNeighborY="-1029"/>
      <dgm:spPr/>
      <dgm:t>
        <a:bodyPr/>
        <a:lstStyle/>
        <a:p>
          <a:endParaRPr lang="en-US"/>
        </a:p>
      </dgm:t>
    </dgm:pt>
    <dgm:pt modelId="{3A57FD65-1150-4092-BA45-8ADB31815350}" type="pres">
      <dgm:prSet presAssocID="{7CD2E207-27AB-4C63-B095-DC48963CDFE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25E94F1-3579-4AF6-80C7-A67555B0E2C9}" type="pres">
      <dgm:prSet presAssocID="{7CD2E207-27AB-4C63-B095-DC48963CDFE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F3B20-A9C9-4B2F-82BF-DA67870FB9F6}" type="pres">
      <dgm:prSet presAssocID="{854C167F-85FC-493A-978E-246349EB8D80}" presName="spacer" presStyleCnt="0"/>
      <dgm:spPr/>
    </dgm:pt>
    <dgm:pt modelId="{669B9E34-6356-4E7C-B4BB-D05DC409EDA8}" type="pres">
      <dgm:prSet presAssocID="{8E64ADF1-2EC9-4573-911F-A13FEB64D627}" presName="comp" presStyleCnt="0"/>
      <dgm:spPr/>
    </dgm:pt>
    <dgm:pt modelId="{BB6DF104-4600-4476-8B55-B20973592BC5}" type="pres">
      <dgm:prSet presAssocID="{8E64ADF1-2EC9-4573-911F-A13FEB64D627}" presName="box" presStyleLbl="node1" presStyleIdx="2" presStyleCnt="3"/>
      <dgm:spPr/>
      <dgm:t>
        <a:bodyPr/>
        <a:lstStyle/>
        <a:p>
          <a:endParaRPr lang="en-US"/>
        </a:p>
      </dgm:t>
    </dgm:pt>
    <dgm:pt modelId="{F55536D4-214A-4135-9CE2-2AE2F516CBC9}" type="pres">
      <dgm:prSet presAssocID="{8E64ADF1-2EC9-4573-911F-A13FEB64D627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10D8D5C-5372-4ADE-B30A-40C8BC5E5F81}" type="pres">
      <dgm:prSet presAssocID="{8E64ADF1-2EC9-4573-911F-A13FEB64D62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46E83F-E3BD-45D4-A06D-F2D75051A61E}" type="presOf" srcId="{18C0801D-0A7D-49D5-BF5B-1827F43B1624}" destId="{69A7D092-EEE1-4924-BE39-689AF49507C2}" srcOrd="0" destOrd="0" presId="urn:microsoft.com/office/officeart/2005/8/layout/vList4"/>
    <dgm:cxn modelId="{55C9379E-4E0C-42B3-88D3-14E296807FE5}" srcId="{18C0801D-0A7D-49D5-BF5B-1827F43B1624}" destId="{7CD2E207-27AB-4C63-B095-DC48963CDFE5}" srcOrd="1" destOrd="0" parTransId="{9364AFAF-4716-426C-8623-1B6B2E45D7BD}" sibTransId="{854C167F-85FC-493A-978E-246349EB8D80}"/>
    <dgm:cxn modelId="{A8B8C8F2-6B3A-432D-9609-39FCCDD3FD48}" type="presOf" srcId="{8E64ADF1-2EC9-4573-911F-A13FEB64D627}" destId="{F10D8D5C-5372-4ADE-B30A-40C8BC5E5F81}" srcOrd="1" destOrd="0" presId="urn:microsoft.com/office/officeart/2005/8/layout/vList4"/>
    <dgm:cxn modelId="{170668FA-31E6-4E9D-A5C1-B59C24670E21}" type="presOf" srcId="{7CD2E207-27AB-4C63-B095-DC48963CDFE5}" destId="{ACA9FFE6-6C9A-4D25-982B-F6ED4F6BB5D8}" srcOrd="0" destOrd="0" presId="urn:microsoft.com/office/officeart/2005/8/layout/vList4"/>
    <dgm:cxn modelId="{02E7B8F9-8329-4E94-8464-EEF66266D7DD}" srcId="{18C0801D-0A7D-49D5-BF5B-1827F43B1624}" destId="{8E64ADF1-2EC9-4573-911F-A13FEB64D627}" srcOrd="2" destOrd="0" parTransId="{D89E84A8-1997-41AC-8D87-90FA7B9B2C3F}" sibTransId="{AAE42C28-F415-4AC1-A309-48A1073953C2}"/>
    <dgm:cxn modelId="{2CB844C6-EAF1-4882-9B0D-D15F3BF77B18}" type="presOf" srcId="{7CD2E207-27AB-4C63-B095-DC48963CDFE5}" destId="{D25E94F1-3579-4AF6-80C7-A67555B0E2C9}" srcOrd="1" destOrd="0" presId="urn:microsoft.com/office/officeart/2005/8/layout/vList4"/>
    <dgm:cxn modelId="{524CC7D9-67C8-4D90-B023-0CB37E977F38}" type="presOf" srcId="{4EC65B8A-3C31-42E1-B879-0D90180347CD}" destId="{6B141F12-D0FB-495D-8A82-A51182F94CFD}" srcOrd="0" destOrd="0" presId="urn:microsoft.com/office/officeart/2005/8/layout/vList4"/>
    <dgm:cxn modelId="{4BBFFCF5-236F-4A07-9709-F3A1B9486A06}" type="presOf" srcId="{4EC65B8A-3C31-42E1-B879-0D90180347CD}" destId="{EA175FCF-0208-467A-86E1-7EC62E11E225}" srcOrd="1" destOrd="0" presId="urn:microsoft.com/office/officeart/2005/8/layout/vList4"/>
    <dgm:cxn modelId="{C932A2DF-246C-44AC-A479-0349B6C7C56D}" type="presOf" srcId="{8E64ADF1-2EC9-4573-911F-A13FEB64D627}" destId="{BB6DF104-4600-4476-8B55-B20973592BC5}" srcOrd="0" destOrd="0" presId="urn:microsoft.com/office/officeart/2005/8/layout/vList4"/>
    <dgm:cxn modelId="{39C9CB8F-CFF8-42BE-8684-30049049DDD4}" srcId="{18C0801D-0A7D-49D5-BF5B-1827F43B1624}" destId="{4EC65B8A-3C31-42E1-B879-0D90180347CD}" srcOrd="0" destOrd="0" parTransId="{89C3A3E6-42A9-42F6-AE6B-76BA27079874}" sibTransId="{7C97D3FD-141A-49C7-B303-37EF6557E859}"/>
    <dgm:cxn modelId="{A8C78E3B-5DD4-4974-84F6-7F9A274CF999}" type="presParOf" srcId="{69A7D092-EEE1-4924-BE39-689AF49507C2}" destId="{07794509-28FB-4D96-84A3-7254ECA8A70B}" srcOrd="0" destOrd="0" presId="urn:microsoft.com/office/officeart/2005/8/layout/vList4"/>
    <dgm:cxn modelId="{E7F4A635-1330-48D2-93C7-2916137AEDD9}" type="presParOf" srcId="{07794509-28FB-4D96-84A3-7254ECA8A70B}" destId="{6B141F12-D0FB-495D-8A82-A51182F94CFD}" srcOrd="0" destOrd="0" presId="urn:microsoft.com/office/officeart/2005/8/layout/vList4"/>
    <dgm:cxn modelId="{EA73CD77-6B41-4477-BB88-C3D42E8D93BC}" type="presParOf" srcId="{07794509-28FB-4D96-84A3-7254ECA8A70B}" destId="{9B3D2C78-5C4F-4654-B6AA-836B1EB6AD9C}" srcOrd="1" destOrd="0" presId="urn:microsoft.com/office/officeart/2005/8/layout/vList4"/>
    <dgm:cxn modelId="{C4BEECD7-F248-4B45-A890-97A5C7F841EF}" type="presParOf" srcId="{07794509-28FB-4D96-84A3-7254ECA8A70B}" destId="{EA175FCF-0208-467A-86E1-7EC62E11E225}" srcOrd="2" destOrd="0" presId="urn:microsoft.com/office/officeart/2005/8/layout/vList4"/>
    <dgm:cxn modelId="{3BCB3770-DCF3-4B1C-AEDD-1299CE362BC4}" type="presParOf" srcId="{69A7D092-EEE1-4924-BE39-689AF49507C2}" destId="{CC71D65C-BBC7-4BA0-819F-977282784056}" srcOrd="1" destOrd="0" presId="urn:microsoft.com/office/officeart/2005/8/layout/vList4"/>
    <dgm:cxn modelId="{369E57F1-4DA9-491D-B2D3-C0659D378D18}" type="presParOf" srcId="{69A7D092-EEE1-4924-BE39-689AF49507C2}" destId="{211B8A7C-E6CD-47B0-8647-B0807F907256}" srcOrd="2" destOrd="0" presId="urn:microsoft.com/office/officeart/2005/8/layout/vList4"/>
    <dgm:cxn modelId="{F7DD17F8-85BC-4A76-92E1-3A1BD239DCE0}" type="presParOf" srcId="{211B8A7C-E6CD-47B0-8647-B0807F907256}" destId="{ACA9FFE6-6C9A-4D25-982B-F6ED4F6BB5D8}" srcOrd="0" destOrd="0" presId="urn:microsoft.com/office/officeart/2005/8/layout/vList4"/>
    <dgm:cxn modelId="{D3F4CC59-9EB7-4B47-BF0E-CF4B18BFC3E4}" type="presParOf" srcId="{211B8A7C-E6CD-47B0-8647-B0807F907256}" destId="{3A57FD65-1150-4092-BA45-8ADB31815350}" srcOrd="1" destOrd="0" presId="urn:microsoft.com/office/officeart/2005/8/layout/vList4"/>
    <dgm:cxn modelId="{77A02FD8-EB70-43EF-B7B6-6F2F94892E9C}" type="presParOf" srcId="{211B8A7C-E6CD-47B0-8647-B0807F907256}" destId="{D25E94F1-3579-4AF6-80C7-A67555B0E2C9}" srcOrd="2" destOrd="0" presId="urn:microsoft.com/office/officeart/2005/8/layout/vList4"/>
    <dgm:cxn modelId="{AC322879-567A-4937-B1B1-FE05272AD490}" type="presParOf" srcId="{69A7D092-EEE1-4924-BE39-689AF49507C2}" destId="{CDDF3B20-A9C9-4B2F-82BF-DA67870FB9F6}" srcOrd="3" destOrd="0" presId="urn:microsoft.com/office/officeart/2005/8/layout/vList4"/>
    <dgm:cxn modelId="{D059FE6D-26FB-4F7A-826D-660698C2D0AE}" type="presParOf" srcId="{69A7D092-EEE1-4924-BE39-689AF49507C2}" destId="{669B9E34-6356-4E7C-B4BB-D05DC409EDA8}" srcOrd="4" destOrd="0" presId="urn:microsoft.com/office/officeart/2005/8/layout/vList4"/>
    <dgm:cxn modelId="{7A8A52E7-94C7-48D2-BA57-8439E5EE71A4}" type="presParOf" srcId="{669B9E34-6356-4E7C-B4BB-D05DC409EDA8}" destId="{BB6DF104-4600-4476-8B55-B20973592BC5}" srcOrd="0" destOrd="0" presId="urn:microsoft.com/office/officeart/2005/8/layout/vList4"/>
    <dgm:cxn modelId="{51DBC49E-CBF9-4BDF-9989-4D4B30469741}" type="presParOf" srcId="{669B9E34-6356-4E7C-B4BB-D05DC409EDA8}" destId="{F55536D4-214A-4135-9CE2-2AE2F516CBC9}" srcOrd="1" destOrd="0" presId="urn:microsoft.com/office/officeart/2005/8/layout/vList4"/>
    <dgm:cxn modelId="{036F731D-7249-44BB-9371-C572D52EFA25}" type="presParOf" srcId="{669B9E34-6356-4E7C-B4BB-D05DC409EDA8}" destId="{F10D8D5C-5372-4ADE-B30A-40C8BC5E5F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41F12-D0FB-495D-8A82-A51182F94CFD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Изработен комуникационен план за обмен на информация между партньорите</a:t>
          </a:r>
          <a:endParaRPr lang="en-US" sz="2300" kern="1200" dirty="0"/>
        </a:p>
      </dsp:txBody>
      <dsp:txXfrm>
        <a:off x="1346200" y="0"/>
        <a:ext cx="4749800" cy="1269999"/>
      </dsp:txXfrm>
    </dsp:sp>
    <dsp:sp modelId="{9B3D2C78-5C4F-4654-B6AA-836B1EB6AD9C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9FFE6-6C9A-4D25-982B-F6ED4F6BB5D8}">
      <dsp:nvSpPr>
        <dsp:cNvPr id="0" name=""/>
        <dsp:cNvSpPr/>
      </dsp:nvSpPr>
      <dsp:spPr>
        <a:xfrm>
          <a:off x="0" y="1383931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Посещения на място с цел запознаване с материалните и нематериални религиозни ценности</a:t>
          </a:r>
          <a:endParaRPr lang="en-US" sz="2300" kern="1200" dirty="0"/>
        </a:p>
      </dsp:txBody>
      <dsp:txXfrm>
        <a:off x="1346200" y="1383931"/>
        <a:ext cx="4749800" cy="1269999"/>
      </dsp:txXfrm>
    </dsp:sp>
    <dsp:sp modelId="{3A57FD65-1150-4092-BA45-8ADB31815350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DF104-4600-4476-8B55-B20973592BC5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Изготвена база данни с религиозни обекти, която в началото на 2013 г. ще бъде достъпна в ГИС. </a:t>
          </a:r>
          <a:endParaRPr lang="en-US" sz="2300" kern="1200" dirty="0"/>
        </a:p>
      </dsp:txBody>
      <dsp:txXfrm>
        <a:off x="1346200" y="2793999"/>
        <a:ext cx="4749800" cy="1269999"/>
      </dsp:txXfrm>
    </dsp:sp>
    <dsp:sp modelId="{F55536D4-214A-4135-9CE2-2AE2F516CBC9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41F12-D0FB-495D-8A82-A51182F94CFD}">
      <dsp:nvSpPr>
        <dsp:cNvPr id="0" name=""/>
        <dsp:cNvSpPr/>
      </dsp:nvSpPr>
      <dsp:spPr>
        <a:xfrm>
          <a:off x="0" y="87782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Изготвена база данни със заинтересовани страни </a:t>
          </a:r>
          <a:endParaRPr lang="en-US" sz="2300" kern="1200" dirty="0"/>
        </a:p>
      </dsp:txBody>
      <dsp:txXfrm>
        <a:off x="1346200" y="87782"/>
        <a:ext cx="4749800" cy="1269999"/>
      </dsp:txXfrm>
    </dsp:sp>
    <dsp:sp modelId="{9B3D2C78-5C4F-4654-B6AA-836B1EB6AD9C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9FFE6-6C9A-4D25-982B-F6ED4F6BB5D8}">
      <dsp:nvSpPr>
        <dsp:cNvPr id="0" name=""/>
        <dsp:cNvSpPr/>
      </dsp:nvSpPr>
      <dsp:spPr>
        <a:xfrm>
          <a:off x="0" y="1383931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Събрани и представени добри практики за развитие на религиозния туризъм</a:t>
          </a:r>
          <a:endParaRPr lang="en-US" sz="2300" kern="1200" dirty="0"/>
        </a:p>
      </dsp:txBody>
      <dsp:txXfrm>
        <a:off x="1346200" y="1383931"/>
        <a:ext cx="4749800" cy="1269999"/>
      </dsp:txXfrm>
    </dsp:sp>
    <dsp:sp modelId="{3A57FD65-1150-4092-BA45-8ADB31815350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DF104-4600-4476-8B55-B20973592BC5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Разработен първи стадий от общ модел за развитието на религиозния туризъм</a:t>
          </a:r>
          <a:endParaRPr lang="en-US" sz="2300" kern="1200" dirty="0"/>
        </a:p>
      </dsp:txBody>
      <dsp:txXfrm>
        <a:off x="1346200" y="2793999"/>
        <a:ext cx="4749800" cy="1269999"/>
      </dsp:txXfrm>
    </dsp:sp>
    <dsp:sp modelId="{F55536D4-214A-4135-9CE2-2AE2F516CBC9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224D5-B730-42D6-82BE-1F53A0845047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CEFB4-8990-4057-8A00-2D6A2682229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55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FB4-8990-4057-8A00-2D6A2682229F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031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F0236C-527D-4638-8360-DE578EB67F92}" type="datetimeFigureOut">
              <a:rPr lang="bg-BG" smtClean="0"/>
              <a:t>19.11.2012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396FEB-C87C-4E55-92CE-7C2381A4F53F}" type="slidenum">
              <a:rPr lang="bg-BG" smtClean="0"/>
              <a:t>‹#›</a:t>
            </a:fld>
            <a:endParaRPr lang="bg-B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4499992" y="1484784"/>
            <a:ext cx="4316701" cy="2016224"/>
          </a:xfrm>
          <a:ln>
            <a:solidFill>
              <a:schemeClr val="accent1"/>
            </a:solidFill>
          </a:ln>
        </p:spPr>
        <p:txBody>
          <a:bodyPr anchor="t">
            <a:no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bg-BG" sz="2000" dirty="0"/>
              <a:t>Програма за транснационално сътрудничество Югоизточна Европа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/>
              <a:t>Проект </a:t>
            </a:r>
            <a:r>
              <a:rPr lang="en-US" sz="2000" dirty="0" smtClean="0"/>
              <a:t>“RECULTIVATUR”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Партньор по проекта: Българска търговско – промишлена палата</a:t>
            </a:r>
            <a:endParaRPr lang="bg-BG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Контейнер за картина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1119"/>
          <a:stretch>
            <a:fillRect/>
          </a:stretch>
        </p:blipFill>
        <p:spPr>
          <a:xfrm>
            <a:off x="755576" y="1844824"/>
            <a:ext cx="3566160" cy="2926080"/>
          </a:xfrm>
          <a:effectLst>
            <a:innerShdw blurRad="63500" dist="50800" dir="5400000">
              <a:prstClr val="black">
                <a:alpha val="50000"/>
              </a:prstClr>
            </a:innerShdw>
            <a:reflection blurRad="12700" stA="30000" endPos="30000" dist="5000" dir="5400000" sy="-100000" algn="bl" rotWithShape="0"/>
          </a:effectLst>
          <a:scene3d>
            <a:camera prst="isometricRightUp"/>
            <a:lightRig rig="balanced" dir="tr">
              <a:rot lat="0" lon="0" rev="2700000"/>
            </a:lightRig>
          </a:scene3d>
          <a:sp3d prstMaterial="matte">
            <a:bevelT prst="relaxedInset"/>
            <a:contourClr>
              <a:schemeClr val="tx2">
                <a:shade val="50000"/>
              </a:schemeClr>
            </a:contourClr>
          </a:sp3d>
        </p:spPr>
      </p:pic>
      <p:sp>
        <p:nvSpPr>
          <p:cNvPr id="11" name="Текстов контейнер 10"/>
          <p:cNvSpPr>
            <a:spLocks noGrp="1"/>
          </p:cNvSpPr>
          <p:nvPr>
            <p:ph type="body" sz="half" idx="2"/>
          </p:nvPr>
        </p:nvSpPr>
        <p:spPr>
          <a:xfrm>
            <a:off x="4499992" y="3789040"/>
            <a:ext cx="4320480" cy="1800200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pPr algn="ctr"/>
            <a:r>
              <a:rPr lang="bg-BG" sz="2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Лидер на проекта: Унгария</a:t>
            </a:r>
          </a:p>
          <a:p>
            <a:pPr algn="ctr"/>
            <a:r>
              <a:rPr lang="bg-BG" sz="2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Участващи страни: България, Босна и Херцеговина, Гърция, Италия, Румъния, Словения и Унгария</a:t>
            </a:r>
          </a:p>
        </p:txBody>
      </p:sp>
      <p:pic>
        <p:nvPicPr>
          <p:cNvPr id="5" name="Picture 11" descr="SEE_colour_joint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148589"/>
            <a:ext cx="1857375" cy="6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CULTIVATU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166921"/>
            <a:ext cx="857250" cy="6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C:\Users\fabio.visin.INFORMEST\Sviluppo\_materiali\Seetac\South East Europe\EU+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8589"/>
            <a:ext cx="742950" cy="6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1_STEFAN_ALL\Stefan_administrative_documents\Stefan_Adm_DOCS\BCCI DOCS\EU_BCCI_logos\Loga\BCCI Logo Text_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60" y="148589"/>
            <a:ext cx="1049665" cy="6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23" y="2132856"/>
            <a:ext cx="7056784" cy="396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066057" y="1196752"/>
            <a:ext cx="699616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Програмна зона на ЮИЕ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1" descr="SEE_colour_joint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148589"/>
            <a:ext cx="1857375" cy="6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CULTIVATU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166921"/>
            <a:ext cx="857250" cy="6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6" descr="C:\Users\fabio.visin.INFORMEST\Sviluppo\_materiali\Seetac\South East Europe\EU+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8589"/>
            <a:ext cx="742950" cy="6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1_STEFAN_ALL\Stefan_administrative_documents\Stefan_Adm_DOCS\BCCI DOCS\EU_BCCI_logos\Loga\BCCI Logo Text_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60" y="148589"/>
            <a:ext cx="1049665" cy="6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8864" y="764704"/>
            <a:ext cx="8229600" cy="1143000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Цели: приложение на туристическия потенциал , базиран на материалното и нематериалното културно-религиозно наследство (религия, култура, природа, традиции и т.н.)</a:t>
            </a:r>
            <a:endParaRPr lang="bg-BG" sz="2000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2660904" cy="2127656"/>
          </a:xfr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33310"/>
            <a:ext cx="2664296" cy="1998222"/>
          </a:xfrm>
          <a:prstGeom prst="rect">
            <a:avLst/>
          </a:prstGeom>
          <a:scene3d>
            <a:camera prst="orthographicFront">
              <a:rot lat="0" lon="300000" rev="20699999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671">
            <a:off x="683568" y="4365104"/>
            <a:ext cx="2660904" cy="2083361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0" name="Picture 11" descr="SEE_colour_jointl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148589"/>
            <a:ext cx="1857375" cy="6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CULTIVATUR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166921"/>
            <a:ext cx="857250" cy="6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 descr="C:\Users\fabio.visin.INFORMEST\Sviluppo\_materiali\Seetac\South East Europe\EU+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8589"/>
            <a:ext cx="742950" cy="6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1_STEFAN_ALL\Stefan_administrative_documents\Stefan_Adm_DOCS\BCCI DOCS\EU_BCCI_logos\Loga\BCCI Logo Text_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60" y="148589"/>
            <a:ext cx="1049665" cy="6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Посещаемост</a:t>
            </a:r>
            <a:r>
              <a:rPr lang="bg-BG" dirty="0"/>
              <a:t> </a:t>
            </a:r>
            <a:r>
              <a:rPr lang="bg-BG" dirty="0" smtClean="0"/>
              <a:t>на туристи от Е</a:t>
            </a:r>
            <a:r>
              <a:rPr lang="ru-RU" dirty="0" smtClean="0"/>
              <a:t>С в Б</a:t>
            </a:r>
            <a:r>
              <a:rPr lang="bg-BG" dirty="0" smtClean="0"/>
              <a:t>ългария за 2011 г.</a:t>
            </a:r>
            <a:endParaRPr lang="en-US" dirty="0"/>
          </a:p>
        </p:txBody>
      </p:sp>
      <p:pic>
        <p:nvPicPr>
          <p:cNvPr id="1026" name="Диагра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2"/>
            <a:ext cx="7632848" cy="33843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EE_colour_joint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148589"/>
            <a:ext cx="1857375" cy="6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CULTIVATU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166921"/>
            <a:ext cx="857250" cy="6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6" descr="C:\Users\fabio.visin.INFORMEST\Sviluppo\_materiali\Seetac\South East Europe\EU+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8589"/>
            <a:ext cx="742950" cy="6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1_STEFAN_ALL\Stefan_administrative_documents\Stefan_Adm_DOCS\BCCI DOCS\EU_BCCI_logos\Loga\BCCI Logo Text_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60" y="148589"/>
            <a:ext cx="1049665" cy="6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360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Постигнати резултати: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41781172"/>
              </p:ext>
            </p:extLst>
          </p:nvPr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1" descr="SEE_colour_joint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148589"/>
            <a:ext cx="1857375" cy="6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CULTIVATU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166921"/>
            <a:ext cx="857250" cy="6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6" descr="C:\Users\fabio.visin.INFORMEST\Sviluppo\_materiali\Seetac\South East Europe\EU+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8589"/>
            <a:ext cx="742950" cy="6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1_STEFAN_ALL\Stefan_administrative_documents\Stefan_Adm_DOCS\BCCI DOCS\EU_BCCI_logos\Loga\BCCI Logo Text_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60" y="148589"/>
            <a:ext cx="1049665" cy="6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870679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1" descr="SEE_colour_joint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148589"/>
            <a:ext cx="1857375" cy="6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CULTIVATU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166921"/>
            <a:ext cx="857250" cy="6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6" descr="C:\Users\fabio.visin.INFORMEST\Sviluppo\_materiali\Seetac\South East Europe\EU+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8589"/>
            <a:ext cx="742950" cy="6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1_STEFAN_ALL\Stefan_administrative_documents\Stefan_Adm_DOCS\BCCI DOCS\EU_BCCI_logos\Loga\BCCI Logo Text_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60" y="148589"/>
            <a:ext cx="1049665" cy="6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3730774" y="3894187"/>
            <a:ext cx="144016" cy="288032"/>
          </a:xfrm>
          <a:prstGeom prst="down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 wrap="square" rtlCol="0" anchor="ctr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Down Arrow 8"/>
          <p:cNvSpPr/>
          <p:nvPr/>
        </p:nvSpPr>
        <p:spPr>
          <a:xfrm>
            <a:off x="3563888" y="3140968"/>
            <a:ext cx="432048" cy="753219"/>
          </a:xfrm>
          <a:prstGeom prst="down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 wrap="square" rtlCol="0" anchor="ctr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5" name="Down Arrow 14"/>
          <p:cNvSpPr/>
          <p:nvPr/>
        </p:nvSpPr>
        <p:spPr>
          <a:xfrm>
            <a:off x="4430997" y="3717032"/>
            <a:ext cx="108135" cy="432048"/>
          </a:xfrm>
          <a:prstGeom prst="down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 wrap="square" rtlCol="0" anchor="ctr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6" name="Down Arrow 15"/>
          <p:cNvSpPr/>
          <p:nvPr/>
        </p:nvSpPr>
        <p:spPr>
          <a:xfrm>
            <a:off x="3798349" y="3728839"/>
            <a:ext cx="188924" cy="432048"/>
          </a:xfrm>
          <a:prstGeom prst="down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 wrap="square" rtlCol="0" anchor="ctr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7" name="Down Arrow 16"/>
          <p:cNvSpPr/>
          <p:nvPr/>
        </p:nvSpPr>
        <p:spPr>
          <a:xfrm>
            <a:off x="1115616" y="1916832"/>
            <a:ext cx="576064" cy="288031"/>
          </a:xfrm>
          <a:prstGeom prst="down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 wrap="square" rtlCol="0" anchor="ctr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8" name="Oval 17"/>
          <p:cNvSpPr/>
          <p:nvPr/>
        </p:nvSpPr>
        <p:spPr>
          <a:xfrm>
            <a:off x="800968" y="763990"/>
            <a:ext cx="3480665" cy="688757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SWOT </a:t>
            </a:r>
            <a:r>
              <a:rPr lang="bg-BG" dirty="0" smtClean="0">
                <a:solidFill>
                  <a:schemeClr val="bg1"/>
                </a:solidFill>
              </a:rPr>
              <a:t>анализи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27942" y="763990"/>
            <a:ext cx="3384376" cy="664641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Добри практики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4402216" y="1149598"/>
            <a:ext cx="383816" cy="847527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96509" y="1664803"/>
            <a:ext cx="7395232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Разработване на модел за развитието на религиозния туризъм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Striped Right Arrow 23"/>
          <p:cNvSpPr/>
          <p:nvPr/>
        </p:nvSpPr>
        <p:spPr>
          <a:xfrm rot="5400000">
            <a:off x="4446291" y="2457625"/>
            <a:ext cx="295667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70767"/>
              </p:ext>
            </p:extLst>
          </p:nvPr>
        </p:nvGraphicFramePr>
        <p:xfrm>
          <a:off x="179512" y="2852936"/>
          <a:ext cx="8752106" cy="2605801"/>
        </p:xfrm>
        <a:graphic>
          <a:graphicData uri="http://schemas.openxmlformats.org/drawingml/2006/table">
            <a:tbl>
              <a:tblPr firstRow="1" lastRow="1">
                <a:tableStyleId>{D7AC3CCA-C797-4891-BE02-D94E43425B78}</a:tableStyleId>
              </a:tblPr>
              <a:tblGrid>
                <a:gridCol w="1944216"/>
                <a:gridCol w="1601241"/>
                <a:gridCol w="1999160"/>
                <a:gridCol w="1512167"/>
                <a:gridCol w="1695322"/>
              </a:tblGrid>
              <a:tr h="8640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Рамка 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Анализ на ефективността на разходите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Екологични и социални анализи за въздействие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Анализ на посещаемостта на атракциите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Анализ на отношението </a:t>
                      </a:r>
                      <a:r>
                        <a:rPr lang="bg-BG" sz="1400" b="0" u="none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местните жители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968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Включване на заинтересованите страни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Спецификация на проекта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Обезпечение на качеството и управление на риска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968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Участие</a:t>
                      </a:r>
                      <a:r>
                        <a:rPr lang="bg-BG" sz="1400" b="0" u="none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местните общности и повишаване на осведомеността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Финансови резултати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Образование, изграждане на капацитет и подкрепа</a:t>
                      </a:r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400" b="0" u="non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Мониторинг</a:t>
                      </a:r>
                      <a:r>
                        <a:rPr lang="bg-BG" sz="1400" b="0" u="none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проекта и оценка</a:t>
                      </a:r>
                    </a:p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11" descr="SEE_colour_joint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148589"/>
            <a:ext cx="1857375" cy="6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RECULTIVATU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166921"/>
            <a:ext cx="857250" cy="6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magine 6" descr="C:\Users\fabio.visin.INFORMEST\Sviluppo\_materiali\Seetac\South East Europe\EU+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8589"/>
            <a:ext cx="742950" cy="6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D:\1_STEFAN_ALL\Stefan_administrative_documents\Stefan_Adm_DOCS\BCCI DOCS\EU_BCCI_logos\Loga\BCCI Logo Text_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60" y="148589"/>
            <a:ext cx="1049665" cy="6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9497" y="497834"/>
            <a:ext cx="8229600" cy="977280"/>
          </a:xfrm>
        </p:spPr>
        <p:txBody>
          <a:bodyPr>
            <a:normAutofit/>
          </a:bodyPr>
          <a:lstStyle/>
          <a:p>
            <a:r>
              <a:rPr lang="bg-BG" sz="3200" cap="none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Предстоящи резултати</a:t>
            </a:r>
            <a:endParaRPr lang="en-US" sz="3200" cap="none" dirty="0"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23377" y="1718216"/>
            <a:ext cx="5948264" cy="4046804"/>
            <a:chOff x="1635779" y="1788600"/>
            <a:chExt cx="5775752" cy="4046804"/>
          </a:xfrm>
        </p:grpSpPr>
        <p:sp>
          <p:nvSpPr>
            <p:cNvPr id="10" name="Freeform 9"/>
            <p:cNvSpPr/>
            <p:nvPr/>
          </p:nvSpPr>
          <p:spPr>
            <a:xfrm>
              <a:off x="3631163" y="4050419"/>
              <a:ext cx="1784985" cy="1784985"/>
            </a:xfrm>
            <a:custGeom>
              <a:avLst/>
              <a:gdLst>
                <a:gd name="connsiteX0" fmla="*/ 0 w 1784985"/>
                <a:gd name="connsiteY0" fmla="*/ 892493 h 1784985"/>
                <a:gd name="connsiteX1" fmla="*/ 892493 w 1784985"/>
                <a:gd name="connsiteY1" fmla="*/ 0 h 1784985"/>
                <a:gd name="connsiteX2" fmla="*/ 1784986 w 1784985"/>
                <a:gd name="connsiteY2" fmla="*/ 892493 h 1784985"/>
                <a:gd name="connsiteX3" fmla="*/ 892493 w 1784985"/>
                <a:gd name="connsiteY3" fmla="*/ 1784986 h 1784985"/>
                <a:gd name="connsiteX4" fmla="*/ 0 w 1784985"/>
                <a:gd name="connsiteY4" fmla="*/ 892493 h 178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985" h="1784985">
                  <a:moveTo>
                    <a:pt x="0" y="892493"/>
                  </a:moveTo>
                  <a:cubicBezTo>
                    <a:pt x="0" y="399583"/>
                    <a:pt x="399583" y="0"/>
                    <a:pt x="892493" y="0"/>
                  </a:cubicBezTo>
                  <a:cubicBezTo>
                    <a:pt x="1385403" y="0"/>
                    <a:pt x="1784986" y="399583"/>
                    <a:pt x="1784986" y="892493"/>
                  </a:cubicBezTo>
                  <a:cubicBezTo>
                    <a:pt x="1784986" y="1385403"/>
                    <a:pt x="1385403" y="1784986"/>
                    <a:pt x="892493" y="1784986"/>
                  </a:cubicBezTo>
                  <a:cubicBezTo>
                    <a:pt x="399583" y="1784986"/>
                    <a:pt x="0" y="1385403"/>
                    <a:pt x="0" y="89249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200" tIns="272200" rIns="272200" bIns="27220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700" kern="1200" dirty="0" smtClean="0"/>
                <a:t>Създаване на агенции за развитие на религиозния туризъм</a:t>
              </a:r>
              <a:endParaRPr lang="en-US" sz="1700" kern="1200" dirty="0"/>
            </a:p>
          </p:txBody>
        </p:sp>
        <p:sp>
          <p:nvSpPr>
            <p:cNvPr id="11" name="Left Arrow 10"/>
            <p:cNvSpPr/>
            <p:nvPr/>
          </p:nvSpPr>
          <p:spPr>
            <a:xfrm rot="12900000">
              <a:off x="2347105" y="3693176"/>
              <a:ext cx="1510013" cy="508720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635779" y="2836188"/>
              <a:ext cx="1695735" cy="1356588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23" tIns="74023" rIns="74023" bIns="740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800" kern="1200" dirty="0" smtClean="0"/>
                <a:t>Включване на заинтересовани страни</a:t>
              </a:r>
              <a:endParaRPr lang="en-US" sz="1800" kern="1200" dirty="0"/>
            </a:p>
          </p:txBody>
        </p:sp>
        <p:sp>
          <p:nvSpPr>
            <p:cNvPr id="13" name="Left Arrow 12"/>
            <p:cNvSpPr/>
            <p:nvPr/>
          </p:nvSpPr>
          <p:spPr>
            <a:xfrm rot="16177464">
              <a:off x="3764088" y="2960758"/>
              <a:ext cx="1496481" cy="508720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59556" y="1788600"/>
              <a:ext cx="1695735" cy="1356588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23" tIns="74023" rIns="74023" bIns="740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800" kern="1200" dirty="0" smtClean="0"/>
                <a:t>Изготвяне на обучителни програми</a:t>
              </a:r>
              <a:endParaRPr lang="en-US" sz="1800" kern="1200" dirty="0"/>
            </a:p>
          </p:txBody>
        </p:sp>
        <p:sp>
          <p:nvSpPr>
            <p:cNvPr id="15" name="Left Arrow 14"/>
            <p:cNvSpPr/>
            <p:nvPr/>
          </p:nvSpPr>
          <p:spPr>
            <a:xfrm rot="19500000">
              <a:off x="5190192" y="3693176"/>
              <a:ext cx="1510013" cy="508720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715796" y="2836188"/>
              <a:ext cx="1695735" cy="1356588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23" tIns="74023" rIns="74023" bIns="740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800" kern="1200" dirty="0" smtClean="0"/>
                <a:t>Създаване на нови туристически продукти</a:t>
              </a:r>
              <a:endParaRPr lang="en-US" sz="18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92150" y="5255627"/>
            <a:ext cx="5832648" cy="1390424"/>
            <a:chOff x="1555205" y="4583455"/>
            <a:chExt cx="4690640" cy="1310581"/>
          </a:xfrm>
        </p:grpSpPr>
        <p:sp>
          <p:nvSpPr>
            <p:cNvPr id="19" name="Left Arrow 18"/>
            <p:cNvSpPr/>
            <p:nvPr/>
          </p:nvSpPr>
          <p:spPr>
            <a:xfrm rot="9159990">
              <a:off x="1730616" y="4831614"/>
              <a:ext cx="1510013" cy="508720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1555205" y="4644040"/>
              <a:ext cx="1288164" cy="1249996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23" tIns="74023" rIns="74023" bIns="740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800" kern="1200" dirty="0" smtClean="0"/>
                <a:t>Разработване на модел за устойчивост и функционалност на РАРТ</a:t>
              </a:r>
              <a:endParaRPr lang="en-US" sz="1800" kern="1200" dirty="0"/>
            </a:p>
          </p:txBody>
        </p:sp>
        <p:sp>
          <p:nvSpPr>
            <p:cNvPr id="21" name="Left Arrow 20"/>
            <p:cNvSpPr/>
            <p:nvPr/>
          </p:nvSpPr>
          <p:spPr>
            <a:xfrm rot="1933182">
              <a:off x="4350342" y="4842419"/>
              <a:ext cx="1562866" cy="487111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4829833" y="4583455"/>
              <a:ext cx="1416012" cy="1310581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23" tIns="74023" rIns="74023" bIns="740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800" kern="1200" dirty="0" smtClean="0"/>
                <a:t>Представяне на нов културен и религиозен маршрут</a:t>
              </a:r>
              <a:endParaRPr lang="en-US" sz="1800" kern="1200" dirty="0"/>
            </a:p>
          </p:txBody>
        </p:sp>
      </p:grpSp>
      <p:pic>
        <p:nvPicPr>
          <p:cNvPr id="25" name="Picture 11" descr="SEE_colour_joint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148589"/>
            <a:ext cx="1857375" cy="6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RECULTIVATU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166921"/>
            <a:ext cx="857250" cy="6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magine 6" descr="C:\Users\fabio.visin.INFORMEST\Sviluppo\_materiali\Seetac\South East Europe\EU+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8589"/>
            <a:ext cx="742950" cy="6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D:\1_STEFAN_ALL\Stefan_administrative_documents\Stefan_Adm_DOCS\BCCI DOCS\EU_BCCI_logos\Loga\BCCI Logo Text_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60" y="148589"/>
            <a:ext cx="1049665" cy="6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/>
      <a:lstStyle>
        <a:defPPr>
          <a:defRPr dirty="0" smtClean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695</TotalTime>
  <Words>253</Words>
  <Application>Microsoft Office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Програма за транснационално сътрудничество Югоизточна Европа Проект “RECULTIVATUR” Партньор по проекта: Българска търговско – промишлена палата</vt:lpstr>
      <vt:lpstr>PowerPoint Presentation</vt:lpstr>
      <vt:lpstr>Цели: приложение на туристическия потенциал , базиран на материалното и нематериалното културно-религиозно наследство (религия, култура, природа, традиции и т.н.)</vt:lpstr>
      <vt:lpstr>Посещаемост на туристи от ЕС в България за 2011 г.</vt:lpstr>
      <vt:lpstr>Постигнати резултати:</vt:lpstr>
      <vt:lpstr> </vt:lpstr>
      <vt:lpstr>PowerPoint Presentation</vt:lpstr>
      <vt:lpstr>Предстоящи резултати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за транснационално сътрудничество Югоизточна Европа Проект Рекултиватур</dc:title>
  <dc:creator>Stefan</dc:creator>
  <cp:lastModifiedBy>Stefan BCCI</cp:lastModifiedBy>
  <cp:revision>79</cp:revision>
  <dcterms:created xsi:type="dcterms:W3CDTF">2012-11-11T16:33:19Z</dcterms:created>
  <dcterms:modified xsi:type="dcterms:W3CDTF">2012-11-19T13:33:36Z</dcterms:modified>
</cp:coreProperties>
</file>