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58" r:id="rId5"/>
    <p:sldId id="290" r:id="rId6"/>
    <p:sldId id="291" r:id="rId7"/>
    <p:sldId id="292" r:id="rId8"/>
    <p:sldId id="294" r:id="rId9"/>
    <p:sldId id="296" r:id="rId10"/>
    <p:sldId id="298" r:id="rId11"/>
    <p:sldId id="304" r:id="rId12"/>
    <p:sldId id="300" r:id="rId13"/>
    <p:sldId id="302" r:id="rId14"/>
    <p:sldId id="303" r:id="rId15"/>
    <p:sldId id="276" r:id="rId16"/>
    <p:sldId id="305" r:id="rId17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fld id="{C7DD578C-067E-4137-A0F2-1C11FBBF53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3E26CA-2B64-4896-B7C4-FE0F1578D109}" type="slidenum">
              <a:rPr lang="en-US"/>
              <a:pPr/>
              <a:t>1</a:t>
            </a:fld>
            <a:endParaRPr 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B3FAB8-3A8D-4A69-85B0-39CE5794017F}" type="slidenum">
              <a:rPr lang="en-US"/>
              <a:pPr/>
              <a:t>2</a:t>
            </a:fld>
            <a:endParaRPr lang="en-US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5D5AC8-9767-4378-821F-C9E4353BB5A4}" type="slidenum">
              <a:rPr lang="en-US"/>
              <a:pPr/>
              <a:t>3</a:t>
            </a:fld>
            <a:endParaRPr 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AFD674-F8AC-4238-B225-00B80BCB57BD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083F1C-D777-4C94-8636-9B203B0775BC}" type="slidenum">
              <a:rPr lang="en-US"/>
              <a:pPr/>
              <a:t>8</a:t>
            </a:fld>
            <a:endParaRPr lang="en-US"/>
          </a:p>
        </p:txBody>
      </p:sp>
      <p:sp>
        <p:nvSpPr>
          <p:cNvPr id="9113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518FB0-D159-4E05-B855-9D34046DC2EC}" type="slidenum">
              <a:rPr lang="en-US"/>
              <a:pPr/>
              <a:t>9</a:t>
            </a:fld>
            <a:endParaRPr lang="en-US"/>
          </a:p>
        </p:txBody>
      </p:sp>
      <p:sp>
        <p:nvSpPr>
          <p:cNvPr id="9421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2C0456-C712-435A-BB95-00DABF817690}" type="slidenum">
              <a:rPr lang="en-US"/>
              <a:pPr/>
              <a:t>14</a:t>
            </a:fld>
            <a:endParaRPr lang="en-US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67FA8D-57EC-45C6-B14D-7E6C62D1BEE1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21F617-8646-4A7C-8F9E-3C3962B7C123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24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3E0B8-97FB-4A94-9E0E-7B6C4EBBFC5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44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6094413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4113213"/>
            <a:ext cx="609441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04800" y="6248400"/>
            <a:ext cx="1903413" cy="457200"/>
          </a:xfrm>
        </p:spPr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581400" y="6248400"/>
            <a:ext cx="2894013" cy="45720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010400" y="6248400"/>
            <a:ext cx="1903413" cy="457200"/>
          </a:xfrm>
        </p:spPr>
        <p:txBody>
          <a:bodyPr/>
          <a:lstStyle>
            <a:lvl1pPr>
              <a:defRPr/>
            </a:lvl1pPr>
          </a:lstStyle>
          <a:p>
            <a:fld id="{CEEFDA14-0595-4CBE-8EC3-0C291A5D5150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22451C-7665-441E-9A5A-80561864AA6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2F3849-7152-4516-838B-44887425271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8BE2F4-DBF7-496A-B586-4E50F464D2A5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B96200-0F71-428D-A1BC-8DBA41F3F149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7B9E9C-3A1E-4F05-A1D8-898F1F6104D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70A7CD-0D64-4517-A925-BF1522B45B91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F3E593-0CFB-4471-BDC1-0CCA6BC30CB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78EA88-3E68-4F1B-990D-7010B2A5DFD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F681FE-CF8A-40CD-9D21-36965ED1E0A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98E162-FC4D-484B-BCBF-4F90880F017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008A57-FB3C-4630-B500-0074AF453355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0713" y="427038"/>
            <a:ext cx="2170112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7038"/>
            <a:ext cx="6361113" cy="5699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31ADFB-AB04-4D17-A763-F05081D60A6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7D66C2-D610-4BD4-9C05-B236A878947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02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013" y="1981200"/>
            <a:ext cx="29718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A6490D-2AE2-4BF1-9D5F-8855BFECFAC2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215D33-07DF-4A90-BD67-0C6795FA307D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E6DFC2-1F86-4921-8010-2B702307337D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FDA466-6786-401F-8F56-A4D5C953490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653815-FF1B-449B-BB21-31DF133C658D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B5EA9F-0AA4-4F02-9A8D-C508314FF662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2897188" y="842963"/>
            <a:ext cx="5794376" cy="12030075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0"/>
              <a:gd name="G5" fmla="+- G4 10800 0"/>
              <a:gd name="G6" fmla="cos 10800 0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0799 w 21600"/>
              <a:gd name="T13" fmla="*/ 0 h 21600"/>
              <a:gd name="T14" fmla="*/ 21599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44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44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8400"/>
            <a:ext cx="1903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581400" y="6248400"/>
            <a:ext cx="28940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248400"/>
            <a:ext cx="1903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fld id="{2F9CFF7C-242C-4DA1-A6DE-F5618CBA7AE9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2pPr>
      <a:lvl3pPr marL="11430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3pPr>
      <a:lvl4pPr marL="16002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4pPr>
      <a:lvl5pPr marL="20574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5pPr>
      <a:lvl6pPr marL="25146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6pPr>
      <a:lvl7pPr marL="29718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7pPr>
      <a:lvl8pPr marL="34290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8pPr>
      <a:lvl9pPr marL="38862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0" y="1708150"/>
            <a:ext cx="9147175" cy="1588"/>
          </a:xfrm>
          <a:prstGeom prst="line">
            <a:avLst/>
          </a:prstGeom>
          <a:noFill/>
          <a:ln w="12600" cap="sq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-2897188" y="842963"/>
            <a:ext cx="5794376" cy="12030075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0"/>
              <a:gd name="G5" fmla="+- G4 10800 0"/>
              <a:gd name="G6" fmla="cos 10800 0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0799 w 21600"/>
              <a:gd name="T13" fmla="*/ 0 h 21600"/>
              <a:gd name="T14" fmla="*/ 21599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427038"/>
            <a:ext cx="6397625" cy="152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fld id="{3F276EBE-12A2-4A35-9EB6-8B8B9F26073E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5814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endParaRPr lang="bg-BG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fld id="{D52514FE-C9DA-43E4-990A-FE68A9F1E6ED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2pPr>
      <a:lvl3pPr marL="11430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3pPr>
      <a:lvl4pPr marL="16002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4pPr>
      <a:lvl5pPr marL="20574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5pPr>
      <a:lvl6pPr marL="25146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6pPr>
      <a:lvl7pPr marL="29718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7pPr>
      <a:lvl8pPr marL="34290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8pPr>
      <a:lvl9pPr marL="3886200" indent="-228600" algn="l" defTabSz="449263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FFFFCC"/>
          </a:solidFill>
          <a:latin typeface="Arial Narrow" pitchFamily="34" charset="0"/>
          <a:ea typeface="Microsoft YaHei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86E7E3-2A2A-492A-81D5-7C2F8D951435}" type="slidenum">
              <a:rPr lang="bg-BG"/>
              <a:pPr/>
              <a:t>1</a:t>
            </a:fld>
            <a:endParaRPr lang="bg-BG"/>
          </a:p>
        </p:txBody>
      </p:sp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>
          <a:xfrm>
            <a:off x="2819400" y="431800"/>
            <a:ext cx="6096000" cy="1498600"/>
          </a:xfrm>
          <a:ln cap="flat"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2800" i="1">
                <a:latin typeface="Arial" charset="0"/>
              </a:rPr>
              <a:t>Li-Fi – НОВА  ТЕХНОЛОГИЯ ЗА БЕЗПРОВОДНО ВИСОКОСКОРОСТНО ПРЕДАВАНЕ НА ДАННИ ПОСРЕДСТВОМ ВИДИМАТА СВЕТЛИНА</a:t>
            </a:r>
            <a:r>
              <a:rPr lang="bg-BG" sz="2800" b="0" i="1">
                <a:latin typeface="Arial" charset="0"/>
              </a:rPr>
              <a:t/>
            </a:r>
            <a:br>
              <a:rPr lang="bg-BG" sz="2800" b="0" i="1">
                <a:latin typeface="Arial" charset="0"/>
              </a:rPr>
            </a:br>
            <a:r>
              <a:rPr lang="bg-BG" sz="1600" b="0" i="1">
                <a:latin typeface="Arial" charset="0"/>
              </a:rPr>
              <a:t>Автори: проф. Борис Йовчев, инж. Росица Младенова</a:t>
            </a:r>
            <a:r>
              <a:rPr lang="bg-BG" sz="1600" b="0"/>
              <a:t/>
            </a:r>
            <a:br>
              <a:rPr lang="bg-BG" sz="1600" b="0"/>
            </a:br>
            <a:endParaRPr lang="bg-BG" sz="1600" b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19400" y="2420938"/>
            <a:ext cx="6096000" cy="3675062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b="1" i="1"/>
              <a:t>Li-Fi </a:t>
            </a:r>
            <a:r>
              <a:rPr lang="bg-BG" sz="2000"/>
              <a:t> е нов принцип за  изграждане на безпроводни комуникационни канали, използвайки излъчвана от светодиоди </a:t>
            </a:r>
            <a:r>
              <a:rPr lang="en-US" sz="2000"/>
              <a:t>(LED) </a:t>
            </a:r>
            <a:r>
              <a:rPr lang="bg-BG" sz="2000"/>
              <a:t>светлина  във видимия спектър. </a:t>
            </a:r>
            <a:endParaRPr lang="en-US" sz="2000"/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/>
              <a:t> Скоростта на предаване на данни  е многократно по-висока  в сравнение с известните радио технологии.  </a:t>
            </a:r>
            <a:endParaRPr lang="en-US" sz="2000"/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/>
              <a:t>Нарастващата  необходимост от  мобилни свръзки изисква значително  по-широк честотен спектър,  който може да се  осигури чрез  </a:t>
            </a:r>
            <a:r>
              <a:rPr lang="bg-BG" sz="2000" b="1" i="1"/>
              <a:t>Li-Fi </a:t>
            </a:r>
            <a:r>
              <a:rPr lang="bg-BG" sz="2000"/>
              <a:t>технология.</a:t>
            </a:r>
            <a:r>
              <a:rPr lang="bg-BG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>
                <a:latin typeface="Arial" charset="0"/>
              </a:rPr>
              <a:t>Някои възможни</a:t>
            </a:r>
            <a:r>
              <a:rPr lang="bg-BG" sz="2400"/>
              <a:t> приложения на </a:t>
            </a:r>
            <a:r>
              <a:rPr lang="en-US" sz="2400"/>
              <a:t>Li-Fi  </a:t>
            </a:r>
            <a:r>
              <a:rPr lang="bg-BG" sz="2400"/>
              <a:t>технологията</a:t>
            </a:r>
            <a:r>
              <a:rPr lang="bg-BG" sz="2400">
                <a:latin typeface="Arial" charset="0"/>
              </a:rPr>
              <a:t>:</a:t>
            </a:r>
            <a:r>
              <a:rPr lang="bg-BG" sz="2400"/>
              <a:t/>
            </a:r>
            <a:br>
              <a:rPr lang="bg-BG" sz="2400"/>
            </a:br>
            <a:r>
              <a:rPr lang="bg-BG" sz="2400"/>
              <a:t/>
            </a:r>
            <a:br>
              <a:rPr lang="bg-BG" sz="2400"/>
            </a:br>
            <a:r>
              <a:rPr lang="bg-BG" sz="2400"/>
              <a:t>Автотранспорт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sz="1800"/>
              <a:t>     Чрез оптични сензори, монтирани в предната и задната броня на колите, движещи се по магистрала, могат да се предават данни, свързани със сигурността на движението и едновременно да се обменя информация по Интернет.</a:t>
            </a: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644900"/>
            <a:ext cx="546735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/>
              <a:t>Фирмен офис – </a:t>
            </a:r>
            <a:r>
              <a:rPr lang="bg-BG" sz="2400" b="0"/>
              <a:t>при </a:t>
            </a:r>
            <a:r>
              <a:rPr lang="en-US" sz="2400" b="0"/>
              <a:t>Wi-Fi</a:t>
            </a:r>
            <a:r>
              <a:rPr lang="bg-BG" sz="2400" b="0">
                <a:latin typeface="Arial" charset="0"/>
              </a:rPr>
              <a:t> </a:t>
            </a:r>
            <a:r>
              <a:rPr lang="bg-BG" sz="2400" b="0"/>
              <a:t>нформацията в офис</a:t>
            </a:r>
            <a:r>
              <a:rPr lang="bg-BG" sz="2400" b="0">
                <a:latin typeface="Arial" charset="0"/>
              </a:rPr>
              <a:t>ите</a:t>
            </a:r>
            <a:r>
              <a:rPr lang="bg-BG" sz="2400" b="0"/>
              <a:t> може да се прехваща от конкуренцията</a:t>
            </a:r>
            <a:r>
              <a:rPr lang="en-US" sz="2400" b="0"/>
              <a:t>. </a:t>
            </a:r>
            <a:r>
              <a:rPr lang="bg-BG" sz="2400" b="0"/>
              <a:t>Чрез Li-Fi се постига ефективно решение на </a:t>
            </a:r>
            <a:r>
              <a:rPr lang="bg-BG" sz="2400" b="0">
                <a:latin typeface="Arial" charset="0"/>
              </a:rPr>
              <a:t>сигурността</a:t>
            </a:r>
            <a:r>
              <a:rPr lang="bg-BG" sz="2400" b="0"/>
              <a:t> </a:t>
            </a:r>
            <a:r>
              <a:rPr lang="bg-BG" sz="2400" b="0">
                <a:latin typeface="Arial" charset="0"/>
              </a:rPr>
              <a:t>на обменяната по Интернет информация</a:t>
            </a:r>
            <a:r>
              <a:rPr lang="bg-BG" sz="2400" b="0"/>
              <a:t>.</a:t>
            </a:r>
            <a:br>
              <a:rPr lang="bg-BG" sz="2400" b="0"/>
            </a:br>
            <a:endParaRPr lang="bg-BG" sz="2400" b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989138"/>
            <a:ext cx="6094412" cy="4113212"/>
          </a:xfrm>
        </p:spPr>
        <p:txBody>
          <a:bodyPr/>
          <a:lstStyle/>
          <a:p>
            <a:pPr>
              <a:buFontTx/>
              <a:buNone/>
            </a:pPr>
            <a:endParaRPr lang="bg-BG" sz="180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76475"/>
            <a:ext cx="5229225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/>
              <a:t>Въздушен транспорт – </a:t>
            </a:r>
            <a:r>
              <a:rPr lang="bg-BG" sz="2000"/>
              <a:t>Оборудването в самолетите е чувствително към електромагнитните вълни. </a:t>
            </a:r>
            <a:r>
              <a:rPr lang="bg-BG" sz="2000">
                <a:latin typeface="Arial" charset="0"/>
              </a:rPr>
              <a:t>Използването на </a:t>
            </a:r>
            <a:r>
              <a:rPr lang="en-US" sz="2000"/>
              <a:t>Li-Fi </a:t>
            </a:r>
            <a:r>
              <a:rPr lang="bg-BG" sz="2000"/>
              <a:t>осигурява безопасност </a:t>
            </a:r>
            <a:r>
              <a:rPr lang="bg-BG" sz="2000">
                <a:latin typeface="Arial" charset="0"/>
              </a:rPr>
              <a:t>на полета, както </a:t>
            </a:r>
            <a:r>
              <a:rPr lang="bg-BG" sz="2000"/>
              <a:t>и връзка с Интернет</a:t>
            </a:r>
            <a:r>
              <a:rPr lang="bg-BG" sz="2000">
                <a:latin typeface="Arial" charset="0"/>
              </a:rPr>
              <a:t>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bg-BG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205038"/>
            <a:ext cx="5400675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620713"/>
            <a:ext cx="6094412" cy="1141412"/>
          </a:xfrm>
        </p:spPr>
        <p:txBody>
          <a:bodyPr/>
          <a:lstStyle/>
          <a:p>
            <a:r>
              <a:rPr lang="bg-BG" sz="2400">
                <a:latin typeface="Arial" charset="0"/>
              </a:rPr>
              <a:t>При у</a:t>
            </a:r>
            <a:r>
              <a:rPr lang="bg-BG" sz="2400"/>
              <a:t>личното осветление </a:t>
            </a:r>
            <a:r>
              <a:rPr lang="en-US" sz="2400"/>
              <a:t>LiFi</a:t>
            </a:r>
            <a:r>
              <a:rPr lang="bg-BG" sz="2400"/>
              <a:t> </a:t>
            </a:r>
            <a:r>
              <a:rPr lang="bg-BG" sz="2400" b="0"/>
              <a:t>може да осигур</a:t>
            </a:r>
            <a:r>
              <a:rPr lang="bg-BG" sz="2400" b="0">
                <a:latin typeface="Arial" charset="0"/>
              </a:rPr>
              <a:t>и </a:t>
            </a:r>
            <a:r>
              <a:rPr lang="bg-BG" sz="2400" b="0"/>
              <a:t>на </a:t>
            </a:r>
            <a:r>
              <a:rPr lang="bg-BG" sz="2400" b="0">
                <a:latin typeface="Arial" charset="0"/>
              </a:rPr>
              <a:t>минувачите</a:t>
            </a:r>
            <a:r>
              <a:rPr lang="bg-BG" sz="2400" b="0"/>
              <a:t> </a:t>
            </a:r>
            <a:r>
              <a:rPr lang="bg-BG" sz="2400" b="0">
                <a:latin typeface="Arial" charset="0"/>
              </a:rPr>
              <a:t>разнообразна</a:t>
            </a:r>
            <a:r>
              <a:rPr lang="bg-BG" sz="2400" b="0"/>
              <a:t> информация</a:t>
            </a:r>
            <a:r>
              <a:rPr lang="bg-BG" sz="2400" b="0">
                <a:latin typeface="Arial" charset="0"/>
              </a:rPr>
              <a:t>, например:</a:t>
            </a:r>
            <a:r>
              <a:rPr lang="bg-BG" sz="2400" b="0"/>
              <a:t> за </a:t>
            </a:r>
            <a:r>
              <a:rPr lang="bg-BG" sz="2400" b="0">
                <a:latin typeface="Arial" charset="0"/>
              </a:rPr>
              <a:t>безопасност</a:t>
            </a:r>
            <a:r>
              <a:rPr lang="bg-BG" sz="2400" b="0"/>
              <a:t>, форсмажор и др</a:t>
            </a:r>
            <a:r>
              <a:rPr lang="bg-BG" sz="2400" b="0">
                <a:latin typeface="Arial" charset="0"/>
              </a:rPr>
              <a:t>.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060575"/>
            <a:ext cx="5267325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0DCFB73-BF46-467F-82A0-D240E75474CA}" type="slidenum">
              <a:rPr lang="bg-BG"/>
              <a:pPr/>
              <a:t>14</a:t>
            </a:fld>
            <a:endParaRPr lang="bg-BG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609600"/>
            <a:ext cx="6096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2800"/>
              <a:t>Разлика между Li-Fi и Wi-Fi</a:t>
            </a:r>
            <a:r>
              <a:rPr lang="en-US" sz="2800"/>
              <a:t>, (Wi-Fi Direct)</a:t>
            </a:r>
            <a:endParaRPr lang="bg-BG" sz="28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43213" y="1989138"/>
            <a:ext cx="6096000" cy="41148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/>
              <a:t>За връзка с Интернет</a:t>
            </a:r>
            <a:r>
              <a:rPr lang="bg-BG"/>
              <a:t> </a:t>
            </a:r>
            <a:r>
              <a:rPr lang="bg-BG" sz="1600"/>
              <a:t>Wi-Fi използва рутери, а Li-Fi използва светодиодни лампи, като точка за достъп. </a:t>
            </a:r>
          </a:p>
          <a:p>
            <a:pPr marL="341313" indent="-341313">
              <a:lnSpc>
                <a:spcPct val="80000"/>
              </a:lnSpc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1600"/>
              <a:t>Wi-Fi е източник на електромагнитни смущения (EMI) ; Li-Fi не смущава електронните устройства. </a:t>
            </a:r>
          </a:p>
          <a:p>
            <a:pPr marL="341313" indent="-341313">
              <a:lnSpc>
                <a:spcPct val="80000"/>
              </a:lnSpc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1600"/>
              <a:t>Радио вълните проникват през препятствия. Светлината не се пропуска, но при </a:t>
            </a:r>
            <a:r>
              <a:rPr lang="en-US" sz="1600"/>
              <a:t>Li-Fi </a:t>
            </a:r>
            <a:r>
              <a:rPr lang="bg-BG" sz="1600"/>
              <a:t>това повишава сигурността на предаваните данни.</a:t>
            </a:r>
          </a:p>
          <a:p>
            <a:pPr marL="341313" indent="-341313">
              <a:lnSpc>
                <a:spcPct val="80000"/>
              </a:lnSpc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1600"/>
              <a:t>Радиотехнологиите (Wi-Fi и др.) осигуряват високи скорости на предаване на данни,  но с Li-Fi се постигат необходимите многократно по-високи скорорости.</a:t>
            </a:r>
          </a:p>
          <a:p>
            <a:pPr marL="341313" indent="-341313">
              <a:lnSpc>
                <a:spcPct val="80000"/>
              </a:lnSpc>
              <a:spcBef>
                <a:spcPts val="3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1800"/>
              <a:t>     Следва да се има предвид, обаче, че </a:t>
            </a:r>
            <a:r>
              <a:rPr lang="en-US" sz="1800"/>
              <a:t>Li-Fi технологията </a:t>
            </a:r>
            <a:r>
              <a:rPr lang="bg-BG" sz="1800"/>
              <a:t>не </a:t>
            </a:r>
            <a:r>
              <a:rPr lang="en-US" sz="1800"/>
              <a:t> замен</a:t>
            </a:r>
            <a:r>
              <a:rPr lang="bg-BG" sz="1800"/>
              <a:t>я</a:t>
            </a:r>
            <a:r>
              <a:rPr lang="en-US" sz="1800"/>
              <a:t> радио или физическите </a:t>
            </a:r>
            <a:r>
              <a:rPr lang="bg-BG" sz="1800"/>
              <a:t>свръзки. Тя</a:t>
            </a:r>
            <a:r>
              <a:rPr lang="en-US" sz="1800"/>
              <a:t> е </a:t>
            </a:r>
            <a:r>
              <a:rPr lang="bg-BG" sz="1800"/>
              <a:t>и </a:t>
            </a:r>
            <a:r>
              <a:rPr lang="en-US" sz="1800"/>
              <a:t>допълваща технология </a:t>
            </a:r>
            <a:r>
              <a:rPr lang="bg-BG" sz="1800"/>
              <a:t> за областите където</a:t>
            </a:r>
            <a:r>
              <a:rPr lang="en-US" sz="1800"/>
              <a:t> не е допустимо да се използват радио </a:t>
            </a:r>
            <a:r>
              <a:rPr lang="bg-BG" sz="1800"/>
              <a:t>технологиите - изисквания за </a:t>
            </a:r>
            <a:r>
              <a:rPr lang="en-US" sz="1800"/>
              <a:t>EMI</a:t>
            </a:r>
            <a:r>
              <a:rPr lang="bg-BG" sz="1800"/>
              <a:t> и сигурност на информацията и др.</a:t>
            </a:r>
            <a:r>
              <a:rPr lang="en-US" sz="1800"/>
              <a:t> </a:t>
            </a:r>
          </a:p>
          <a:p>
            <a:pPr marL="341313" indent="-341313">
              <a:lnSpc>
                <a:spcPct val="80000"/>
              </a:lnSpc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bg-BG" sz="1600"/>
          </a:p>
          <a:p>
            <a:pPr marL="341313" indent="-341313">
              <a:lnSpc>
                <a:spcPct val="80000"/>
              </a:lnSpc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bg-BG" sz="16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800">
                <a:latin typeface="Arial" charset="0"/>
              </a:rPr>
              <a:t>Заключение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sz="1800"/>
              <a:t>     Светът е на прага на нов етап на развитие на телекомуникациите, свързан с обмен на огромни обеми информация, изискващи високи скорости на предаване, надхвърлящи обхвата на радио честотния спектър. Екологичните проблеми и ограничените енергийни ресурси налагат  икономия на енергия. Радио технологиите, обаче,  консумират и голям обем електроенергия.</a:t>
            </a:r>
          </a:p>
          <a:p>
            <a:pPr>
              <a:lnSpc>
                <a:spcPct val="90000"/>
              </a:lnSpc>
            </a:pPr>
            <a:r>
              <a:rPr lang="bg-BG" sz="1800"/>
              <a:t>     Решаването на горните проблеми насочва развитието на телекомуникациите към усвояване на нискоенергийни технологии, базирани на светлинния спектър.  </a:t>
            </a:r>
          </a:p>
          <a:p>
            <a:pPr>
              <a:lnSpc>
                <a:spcPct val="90000"/>
              </a:lnSpc>
            </a:pPr>
            <a:r>
              <a:rPr lang="bg-BG" sz="1800"/>
              <a:t>      Научните институции и бизнесът на България следва да насочат своето внимание към горните проблеми.</a:t>
            </a:r>
          </a:p>
          <a:p>
            <a:pPr>
              <a:lnSpc>
                <a:spcPct val="90000"/>
              </a:lnSpc>
            </a:pPr>
            <a:endParaRPr lang="bg-BG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1D41010-75EF-4BE8-A694-BB0BA1D8591C}" type="slidenum">
              <a:rPr lang="bg-BG"/>
              <a:pPr/>
              <a:t>2</a:t>
            </a:fld>
            <a:endParaRPr lang="bg-BG"/>
          </a:p>
        </p:txBody>
      </p:sp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>
          <a:xfrm>
            <a:off x="2819400" y="609600"/>
            <a:ext cx="6096000" cy="1143000"/>
          </a:xfrm>
          <a:ln cap="flat"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2000">
                <a:latin typeface="Arial" charset="0"/>
              </a:rPr>
              <a:t>На всички е известна технологията Wi-Fi (Wireless Fidelity), която използва радио вълни, за да достави безпроводен интернет достъп</a:t>
            </a:r>
            <a:r>
              <a:rPr lang="en-US" sz="2000">
                <a:latin typeface="Arial" charset="0"/>
              </a:rPr>
              <a:t>.</a:t>
            </a:r>
            <a:endParaRPr lang="bg-BG" sz="2000"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19400" y="1981200"/>
            <a:ext cx="6096000" cy="41148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35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1700"/>
              <a:t>Но нейната скорост не е достатъчна за изтегляне на големи файлове с данни, като HDTV филми, музикални библиотеки видео игри и др.</a:t>
            </a:r>
          </a:p>
          <a:p>
            <a:pPr marL="341313" indent="-341313">
              <a:lnSpc>
                <a:spcPct val="80000"/>
              </a:lnSpc>
              <a:spcBef>
                <a:spcPts val="35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1700"/>
              <a:t>С бурното развитие на микроелектрониката и прогресът в производството на светодиодите, се ражда една нестандартна идея за предаване на данни чрез използване на видимата светлина. </a:t>
            </a:r>
            <a:endParaRPr lang="en-US" sz="1700"/>
          </a:p>
          <a:p>
            <a:pPr marL="341313" indent="-341313">
              <a:lnSpc>
                <a:spcPct val="80000"/>
              </a:lnSpc>
              <a:spcBef>
                <a:spcPts val="35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1700"/>
              <a:t>През 2011г</a:t>
            </a:r>
            <a:r>
              <a:rPr lang="bg-BG" sz="1700" b="1"/>
              <a:t>. </a:t>
            </a:r>
            <a:r>
              <a:rPr lang="bg-BG" sz="1700"/>
              <a:t>проф. Харалд Хаас от Единбургския Университет, Шотландия, слага началото на технологията за безпроводно предаване на информация на базата на видимата светлина - </a:t>
            </a:r>
            <a:r>
              <a:rPr lang="en-US" sz="1700"/>
              <a:t>Li-Fi (Light Fidelity), </a:t>
            </a:r>
            <a:r>
              <a:rPr lang="bg-BG" sz="1700"/>
              <a:t>наречена така по аналогия с </a:t>
            </a:r>
            <a:r>
              <a:rPr lang="en-US" sz="1700"/>
              <a:t>Wi-Fi (Wireless Fidelity). </a:t>
            </a:r>
            <a:endParaRPr lang="bg-BG" sz="1700" b="1"/>
          </a:p>
          <a:p>
            <a:pPr marL="341313" indent="-341313">
              <a:lnSpc>
                <a:spcPct val="80000"/>
              </a:lnSpc>
              <a:spcBef>
                <a:spcPts val="35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1700"/>
              <a:t>„</a:t>
            </a:r>
            <a:r>
              <a:rPr lang="en-US" sz="1700"/>
              <a:t>Моята голяма идея е да превърна осветителните тела в широколентови комуникационни устройства...така, че те не само да осигуряват осветление, но и да допринасят </a:t>
            </a:r>
            <a:r>
              <a:rPr lang="bg-BG" sz="1700"/>
              <a:t>за </a:t>
            </a:r>
            <a:r>
              <a:rPr lang="en-US" sz="1700"/>
              <a:t>по</a:t>
            </a:r>
            <a:r>
              <a:rPr lang="bg-BG" sz="1700"/>
              <a:t>-</a:t>
            </a:r>
            <a:r>
              <a:rPr lang="en-US" sz="1700"/>
              <a:t>съществени ползи“ - казва проф. Хаас.</a:t>
            </a:r>
            <a:endParaRPr lang="bg-BG" sz="17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BB87E3B-F314-4124-9693-966E3062617B}" type="slidenum">
              <a:rPr lang="bg-BG"/>
              <a:pPr/>
              <a:t>3</a:t>
            </a:fld>
            <a:endParaRPr lang="bg-BG"/>
          </a:p>
        </p:txBody>
      </p:sp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>
          <a:xfrm>
            <a:off x="2843213" y="549275"/>
            <a:ext cx="6072187" cy="1203325"/>
          </a:xfrm>
          <a:ln cap="flat"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1800">
                <a:latin typeface="Arial" charset="0"/>
              </a:rPr>
              <a:t/>
            </a:r>
            <a:br>
              <a:rPr lang="bg-BG" sz="1800">
                <a:latin typeface="Arial" charset="0"/>
              </a:rPr>
            </a:br>
            <a:r>
              <a:rPr lang="en-US" sz="2000">
                <a:latin typeface="Arial" charset="0"/>
              </a:rPr>
              <a:t>L</a:t>
            </a:r>
            <a:r>
              <a:rPr lang="bg-BG" sz="2000">
                <a:latin typeface="Arial" charset="0"/>
              </a:rPr>
              <a:t>i-Fi, подобно на Wi-Fi, дава възможност на компютрите,</a:t>
            </a:r>
            <a:r>
              <a:rPr lang="en-US" sz="2000">
                <a:latin typeface="Arial" charset="0"/>
              </a:rPr>
              <a:t> </a:t>
            </a:r>
            <a:r>
              <a:rPr lang="bg-BG" sz="2000">
                <a:latin typeface="Arial" charset="0"/>
              </a:rPr>
              <a:t>лаптопи, смартфони и др., безпроводно да се свързват с Интернет</a:t>
            </a:r>
            <a:endParaRPr lang="bg-BG" sz="20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19400" y="1981200"/>
            <a:ext cx="60960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3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bg-BG" sz="200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916113"/>
            <a:ext cx="5467350" cy="4257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>
                <a:latin typeface="Arial" charset="0"/>
              </a:rPr>
              <a:t>В основата на </a:t>
            </a:r>
            <a:r>
              <a:rPr lang="en-US" sz="2400">
                <a:latin typeface="Arial" charset="0"/>
              </a:rPr>
              <a:t>Li-Fi</a:t>
            </a:r>
            <a:r>
              <a:rPr lang="bg-BG" sz="2400">
                <a:latin typeface="Arial" charset="0"/>
              </a:rPr>
              <a:t> технологията са светодиодни лампи</a:t>
            </a:r>
            <a:r>
              <a:rPr lang="en-US" sz="2400">
                <a:latin typeface="Arial" charset="0"/>
              </a:rPr>
              <a:t>, които бързо изместват лампите с нагреваема жичка</a:t>
            </a:r>
            <a:endParaRPr lang="bg-BG">
              <a:latin typeface="Arial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bg-BG" sz="1600"/>
              <a:t>С малката си консумация на енергия, по-дългия си експлоатационен период светодиодите  се явяват решение, което се изправя пред предизвикателството за намаляване на въглеродните емисии в световен мащаб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bg-BG" sz="1600"/>
              <a:t>Човешкото око не реагира на бързите трептения на светлината, което позволява едновременно да се предават данни и да се осигурява осветление от една и съща светодиодна лампа.  </a:t>
            </a:r>
          </a:p>
          <a:p>
            <a:pPr>
              <a:lnSpc>
                <a:spcPct val="80000"/>
              </a:lnSpc>
            </a:pPr>
            <a:endParaRPr lang="bg-BG" sz="1600"/>
          </a:p>
          <a:p>
            <a:pPr>
              <a:lnSpc>
                <a:spcPct val="80000"/>
              </a:lnSpc>
              <a:buFontTx/>
              <a:buChar char="-"/>
            </a:pPr>
            <a:r>
              <a:rPr lang="bg-BG" sz="1600"/>
              <a:t>Като следващо реазвитие на </a:t>
            </a:r>
            <a:r>
              <a:rPr lang="en-US" sz="1600"/>
              <a:t>Li-Fi</a:t>
            </a:r>
            <a:r>
              <a:rPr lang="bg-BG" sz="1600"/>
              <a:t>, </a:t>
            </a:r>
            <a:r>
              <a:rPr lang="en-US" sz="1600"/>
              <a:t>Университет</a:t>
            </a:r>
            <a:r>
              <a:rPr lang="bg-BG" sz="1600"/>
              <a:t>ът</a:t>
            </a:r>
            <a:r>
              <a:rPr lang="en-US" sz="1600"/>
              <a:t> в Стратклайд раз</a:t>
            </a:r>
            <a:r>
              <a:rPr lang="bg-BG" sz="1600"/>
              <a:t>работва за</a:t>
            </a:r>
            <a:r>
              <a:rPr lang="en-US" sz="1600"/>
              <a:t> тази иновативна технология</a:t>
            </a:r>
            <a:r>
              <a:rPr lang="bg-BG" sz="1600"/>
              <a:t> микро светодиоди, способни да се включват и изключват хиляди пъти по-бързо в сравнение с конвенционалните диоди. Хиляд</a:t>
            </a:r>
            <a:r>
              <a:rPr lang="en-US" sz="1600"/>
              <a:t>a</a:t>
            </a:r>
            <a:r>
              <a:rPr lang="bg-BG" sz="1600"/>
              <a:t> микросветодиоди могат да се поместят на площ 1 мм2 като всеки от тях представлява отделен канал за свръзка.</a:t>
            </a:r>
          </a:p>
          <a:p>
            <a:pPr>
              <a:lnSpc>
                <a:spcPct val="80000"/>
              </a:lnSpc>
            </a:pPr>
            <a:endParaRPr lang="bg-BG" sz="1400" b="1"/>
          </a:p>
          <a:p>
            <a:pPr>
              <a:lnSpc>
                <a:spcPct val="80000"/>
              </a:lnSpc>
            </a:pPr>
            <a:endParaRPr lang="bg-BG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620713"/>
            <a:ext cx="6094412" cy="1141412"/>
          </a:xfrm>
        </p:spPr>
        <p:txBody>
          <a:bodyPr/>
          <a:lstStyle/>
          <a:p>
            <a:r>
              <a:rPr lang="en-US" sz="2000"/>
              <a:t>През октомври 2011година няколко фирми от Германия, Норвегия, Израел и САЩ се обединяват в Li-Fi Консорциум, с цел развитието и довеждането до пазара на</a:t>
            </a:r>
            <a:r>
              <a:rPr lang="bg-BG" sz="2000"/>
              <a:t> </a:t>
            </a:r>
            <a:r>
              <a:rPr lang="en-US" sz="2000"/>
              <a:t>Li-Fi</a:t>
            </a:r>
            <a:endParaRPr lang="bg-BG" sz="2000"/>
          </a:p>
        </p:txBody>
      </p:sp>
      <p:pic>
        <p:nvPicPr>
          <p:cNvPr id="81925" name="Picture 5" descr="proizwoditeli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2349500"/>
            <a:ext cx="6094412" cy="3333750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620713"/>
            <a:ext cx="6094412" cy="1141412"/>
          </a:xfrm>
        </p:spPr>
        <p:txBody>
          <a:bodyPr/>
          <a:lstStyle/>
          <a:p>
            <a:r>
              <a:rPr lang="bg-BG" sz="2000"/>
              <a:t/>
            </a:r>
            <a:br>
              <a:rPr lang="bg-BG" sz="2000"/>
            </a:br>
            <a:r>
              <a:rPr lang="en-US" sz="2000"/>
              <a:t>Паралелни изследвания в областта на</a:t>
            </a:r>
            <a:r>
              <a:rPr lang="bg-BG" sz="2000"/>
              <a:t> </a:t>
            </a:r>
            <a:r>
              <a:rPr lang="en-US" sz="2000"/>
              <a:t>LiFi оптичната безпроводна свръзка се провеждат в Германия, САЩ, Южна Корея, Франция</a:t>
            </a:r>
            <a:r>
              <a:rPr lang="bg-BG" sz="2000">
                <a:latin typeface="Arial" charset="0"/>
              </a:rPr>
              <a:t>,</a:t>
            </a:r>
            <a:r>
              <a:rPr lang="en-US" sz="2000"/>
              <a:t>Япония </a:t>
            </a:r>
            <a:r>
              <a:rPr lang="bg-BG" sz="2000">
                <a:latin typeface="Arial" charset="0"/>
              </a:rPr>
              <a:t>и др.</a:t>
            </a:r>
            <a:r>
              <a:rPr lang="en-US" sz="2000"/>
              <a:t>– в частност компаниите Siemens, Intel , OledComm и Casio.</a:t>
            </a:r>
            <a:r>
              <a:rPr lang="en-US" sz="4400"/>
              <a:t> </a:t>
            </a:r>
            <a:endParaRPr lang="bg-BG" sz="44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9588" y="1981200"/>
            <a:ext cx="6094412" cy="4113213"/>
          </a:xfrm>
        </p:spPr>
        <p:txBody>
          <a:bodyPr/>
          <a:lstStyle/>
          <a:p>
            <a:r>
              <a:rPr lang="bg-BG" sz="2000"/>
              <a:t>-    </a:t>
            </a:r>
            <a:r>
              <a:rPr lang="bg-BG" sz="1800"/>
              <a:t>На изложението за битова електроника CES 2012 в Лас-Вегас, японската фирма Casio прави демонстрация на обмен на информация между два смартфона, чрез техните екрани.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9588" y="3429000"/>
            <a:ext cx="6094412" cy="2252663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D8B8261-028F-450E-B5DB-AB8E50BBB6AB}" type="slidenum">
              <a:rPr lang="bg-BG"/>
              <a:pPr/>
              <a:t>7</a:t>
            </a:fld>
            <a:endParaRPr lang="bg-BG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609600"/>
            <a:ext cx="6096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Li-Fi </a:t>
            </a:r>
            <a:r>
              <a:rPr lang="bg-BG" sz="2800"/>
              <a:t>вече не е </a:t>
            </a:r>
            <a:r>
              <a:rPr lang="bg-BG" sz="2800">
                <a:latin typeface="Arial" charset="0"/>
              </a:rPr>
              <a:t>само </a:t>
            </a:r>
            <a:r>
              <a:rPr lang="bg-BG" sz="2800"/>
              <a:t>концепция, а реални продукти </a:t>
            </a:r>
            <a:r>
              <a:rPr lang="bg-BG" sz="2800">
                <a:latin typeface="Arial" charset="0"/>
              </a:rPr>
              <a:t>например:</a:t>
            </a:r>
            <a:r>
              <a:rPr lang="bg-BG" sz="2000"/>
              <a:t/>
            </a:r>
            <a:br>
              <a:rPr lang="bg-BG" sz="2000"/>
            </a:br>
            <a:r>
              <a:rPr lang="bg-BG" sz="2000"/>
              <a:t> </a:t>
            </a:r>
            <a:r>
              <a:rPr lang="bg-BG" sz="2000">
                <a:latin typeface="Arial" charset="0"/>
              </a:rPr>
              <a:t/>
            </a:r>
            <a:br>
              <a:rPr lang="bg-BG" sz="2000">
                <a:latin typeface="Arial" charset="0"/>
              </a:rPr>
            </a:br>
            <a:r>
              <a:rPr lang="bg-BG" sz="2400" b="0"/>
              <a:t>Болници</a:t>
            </a:r>
            <a:r>
              <a:rPr lang="bg-BG" sz="2400"/>
              <a:t/>
            </a:r>
            <a:br>
              <a:rPr lang="bg-BG" sz="2400"/>
            </a:br>
            <a:endParaRPr lang="bg-BG" sz="24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989138"/>
            <a:ext cx="6096000" cy="1944687"/>
          </a:xfrm>
          <a:ln/>
        </p:spPr>
        <p:txBody>
          <a:bodyPr/>
          <a:lstStyle/>
          <a:p>
            <a:pPr marL="341313" indent="-341313"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b="1"/>
              <a:t>- Съществено свойство на </a:t>
            </a:r>
            <a:r>
              <a:rPr lang="en-US" sz="2000" b="1"/>
              <a:t>Li-Fi</a:t>
            </a:r>
            <a:r>
              <a:rPr lang="bg-BG" sz="2000" b="1"/>
              <a:t>, че  не е източник на електромагнитни интерференции и не смущава медицинската апаратура</a:t>
            </a:r>
          </a:p>
          <a:p>
            <a:pPr marL="341313" indent="-341313"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 b="1"/>
              <a:t>- </a:t>
            </a:r>
            <a:r>
              <a:rPr lang="en-US" sz="2000" b="1"/>
              <a:t>Axiomtek Europe </a:t>
            </a:r>
            <a:r>
              <a:rPr lang="bg-BG" sz="2000" b="1"/>
              <a:t>е представила </a:t>
            </a:r>
            <a:r>
              <a:rPr lang="en-US" sz="2000" b="1"/>
              <a:t>Li-Fi </a:t>
            </a:r>
            <a:r>
              <a:rPr lang="bg-BG" sz="2000" b="1"/>
              <a:t>продукт за медицината на изложението </a:t>
            </a:r>
            <a:r>
              <a:rPr lang="en-US" sz="2000" b="1"/>
              <a:t>Embeded World </a:t>
            </a:r>
            <a:r>
              <a:rPr lang="bg-BG" sz="2000" b="1"/>
              <a:t>в Нюрнберг, Германия</a:t>
            </a:r>
          </a:p>
          <a:p>
            <a:pPr marL="341313" indent="-341313"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bg-BG" sz="2000" b="1"/>
          </a:p>
          <a:p>
            <a:pPr marL="341313" indent="-341313"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bg-BG" sz="1200" b="1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149725"/>
            <a:ext cx="3205162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2976CA-E43C-49EB-92B1-A9D97388349F}" type="slidenum">
              <a:rPr lang="bg-BG"/>
              <a:pPr/>
              <a:t>8</a:t>
            </a:fld>
            <a:endParaRPr lang="bg-BG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609600"/>
            <a:ext cx="60960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2800" b="0"/>
              <a:t/>
            </a:r>
            <a:br>
              <a:rPr lang="bg-BG" sz="2800" b="0"/>
            </a:br>
            <a:r>
              <a:rPr lang="bg-BG" sz="2400" b="0"/>
              <a:t>Г</a:t>
            </a:r>
            <a:r>
              <a:rPr lang="en-US" sz="2400" b="0"/>
              <a:t>олеми магазини</a:t>
            </a:r>
            <a:r>
              <a:rPr lang="en-US" sz="2800" b="0"/>
              <a:t/>
            </a:r>
            <a:br>
              <a:rPr lang="en-US" sz="2800" b="0"/>
            </a:br>
            <a:endParaRPr lang="bg-BG" sz="2800" b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89138"/>
            <a:ext cx="2778125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19400" y="4130675"/>
            <a:ext cx="6096000" cy="1962150"/>
          </a:xfrm>
          <a:ln/>
        </p:spPr>
        <p:txBody>
          <a:bodyPr/>
          <a:lstStyle/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000"/>
              <a:t>- </a:t>
            </a:r>
            <a:r>
              <a:rPr lang="bg-BG" sz="2000"/>
              <a:t>Тук се вижда действаща</a:t>
            </a:r>
            <a:r>
              <a:rPr lang="en-US" sz="2000"/>
              <a:t> </a:t>
            </a:r>
            <a:r>
              <a:rPr lang="en-US" sz="1800"/>
              <a:t>система за локализация - идентификация, чрез   окачени  на тавана светодиодни лампи.</a:t>
            </a:r>
          </a:p>
          <a:p>
            <a: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800"/>
              <a:t>- </a:t>
            </a:r>
            <a:r>
              <a:rPr lang="bg-BG" sz="1800"/>
              <a:t>Това р</a:t>
            </a:r>
            <a:r>
              <a:rPr lang="en-US" sz="1800"/>
              <a:t>ешение</a:t>
            </a:r>
            <a:r>
              <a:rPr lang="bg-BG" sz="1800"/>
              <a:t> е</a:t>
            </a:r>
            <a:r>
              <a:rPr lang="en-US" sz="1800"/>
              <a:t> на екип  изследователи от Penn State и Hallym University в Южна Корея</a:t>
            </a:r>
            <a:r>
              <a:rPr lang="bg-BG" sz="1800"/>
              <a:t>, което</a:t>
            </a:r>
            <a:r>
              <a:rPr lang="en-US" sz="1800"/>
              <a:t> осигурява информация за мястото на продукта.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6463F7-7B6B-473F-AF7B-5B9A9B64C097}" type="datetime1">
              <a:rPr lang="bg-BG"/>
              <a:pPr/>
              <a:t>22.10.2013 г.</a:t>
            </a:fld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E0B225A-E86C-40E6-BF70-93DF3C59EEA3}" type="slidenum">
              <a:rPr lang="bg-BG"/>
              <a:pPr/>
              <a:t>9</a:t>
            </a:fld>
            <a:endParaRPr lang="bg-BG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5263" y="609600"/>
            <a:ext cx="6096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2800"/>
              <a:t/>
            </a:r>
            <a:br>
              <a:rPr lang="bg-BG" sz="2800"/>
            </a:br>
            <a:r>
              <a:rPr lang="bg-BG" sz="2800"/>
              <a:t/>
            </a:r>
            <a:br>
              <a:rPr lang="bg-BG" sz="2800"/>
            </a:br>
            <a:r>
              <a:rPr lang="bg-BG" sz="2400" b="0"/>
              <a:t>Подводни дейности</a:t>
            </a:r>
            <a:r>
              <a:rPr lang="bg-BG" sz="2800" b="0"/>
              <a:t/>
            </a:r>
            <a:br>
              <a:rPr lang="bg-BG" sz="2800" b="0"/>
            </a:br>
            <a:endParaRPr lang="bg-BG" sz="2800" b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989138"/>
            <a:ext cx="26416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08288" y="4113213"/>
            <a:ext cx="6096000" cy="2616200"/>
          </a:xfrm>
          <a:ln/>
        </p:spPr>
        <p:txBody>
          <a:bodyPr/>
          <a:lstStyle/>
          <a:p>
            <a:pPr marL="341313" indent="-341313">
              <a:spcBef>
                <a:spcPts val="30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/>
              <a:t>- Както е известно работата на водолазите се затруднява от кабелите, с които са свързани</a:t>
            </a:r>
          </a:p>
          <a:p>
            <a:pPr marL="341313" indent="-341313">
              <a:spcBef>
                <a:spcPts val="350"/>
              </a:spcBef>
              <a:buClr>
                <a:srgbClr val="800000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bg-BG" sz="2000"/>
              <a:t>- Японската фирма Nakagawa Laboratories, предлага подводна </a:t>
            </a:r>
            <a:r>
              <a:rPr lang="en-US" sz="2000"/>
              <a:t>Li-Fi </a:t>
            </a:r>
            <a:r>
              <a:rPr lang="bg-BG" sz="2000"/>
              <a:t>система за свръзка на водолази: речта се преобразува и като модулиран лъч се предава на другия аквалангист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760</Words>
  <Application>Microsoft Office PowerPoint</Application>
  <PresentationFormat>On-screen Show (4:3)</PresentationFormat>
  <Paragraphs>71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Microsoft YaHei</vt:lpstr>
      <vt:lpstr>Arial Narrow</vt:lpstr>
      <vt:lpstr>Arial</vt:lpstr>
      <vt:lpstr>Segoe UI</vt:lpstr>
      <vt:lpstr>Wingdings</vt:lpstr>
      <vt:lpstr>Default Design</vt:lpstr>
      <vt:lpstr>Default Design</vt:lpstr>
      <vt:lpstr>Li-Fi – НОВА  ТЕХНОЛОГИЯ ЗА БЕЗПРОВОДНО ВИСОКОСКОРОСТНО ПРЕДАВАНЕ НА ДАННИ ПОСРЕДСТВОМ ВИДИМАТА СВЕТЛИНА Автори: проф. Борис Йовчев, инж. Росица Младенова </vt:lpstr>
      <vt:lpstr>На всички е известна технологията Wi-Fi (Wireless Fidelity), която използва радио вълни, за да достави безпроводен интернет достъп.</vt:lpstr>
      <vt:lpstr> Li-Fi, подобно на Wi-Fi, дава възможност на компютрите, лаптопи, смартфони и др., безпроводно да се свързват с Интернет</vt:lpstr>
      <vt:lpstr>В основата на Li-Fi технологията са светодиодни лампи, които бързо изместват лампите с нагреваема жичка</vt:lpstr>
      <vt:lpstr>През октомври 2011година няколко фирми от Германия, Норвегия, Израел и САЩ се обединяват в Li-Fi Консорциум, с цел развитието и довеждането до пазара на Li-Fi</vt:lpstr>
      <vt:lpstr> Паралелни изследвания в областта на LiFi оптичната безпроводна свръзка се провеждат в Германия, САЩ, Южна Корея, Франция,Япония и др.– в частност компаниите Siemens, Intel , OledComm и Casio. </vt:lpstr>
      <vt:lpstr>Li-Fi вече не е само концепция, а реални продукти например:   Болници </vt:lpstr>
      <vt:lpstr> Големи магазини </vt:lpstr>
      <vt:lpstr>  Подводни дейности </vt:lpstr>
      <vt:lpstr>Някои възможни приложения на Li-Fi  технологията:  Автотранспорт</vt:lpstr>
      <vt:lpstr>Фирмен офис – при Wi-Fi нформацията в офисите може да се прехваща от конкуренцията. Чрез Li-Fi се постига ефективно решение на сигурността на обменяната по Интернет информация. </vt:lpstr>
      <vt:lpstr>Въздушен транспорт – Оборудването в самолетите е чувствително към електромагнитните вълни. Използването на Li-Fi осигурява безопасност на полета, както и връзка с Интернет.</vt:lpstr>
      <vt:lpstr>При уличното осветление LiFi може да осигури на минувачите разнообразна информация, например: за безопасност, форсмажор и др.</vt:lpstr>
      <vt:lpstr>Разлика между Li-Fi и Wi-Fi, (Wi-Fi Direct)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3211</cp:lastModifiedBy>
  <cp:revision>72</cp:revision>
  <cp:lastPrinted>1601-01-01T00:00:00Z</cp:lastPrinted>
  <dcterms:created xsi:type="dcterms:W3CDTF">1601-01-01T00:00:00Z</dcterms:created>
  <dcterms:modified xsi:type="dcterms:W3CDTF">2013-10-22T07:38:19Z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i4>1033</vt:i4>
  </property>
  <property fmtid="{D5CDD505-2E9C-101B-9397-08002B2CF9AE}" pid="3" name="Version">
    <vt:i4>2</vt:i4>
  </property>
</Properties>
</file>