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8262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2" autoAdjust="0"/>
    <p:restoredTop sz="75761" autoAdjust="0"/>
  </p:normalViewPr>
  <p:slideViewPr>
    <p:cSldViewPr>
      <p:cViewPr>
        <p:scale>
          <a:sx n="97" d="100"/>
          <a:sy n="97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ACC4211-F5AA-49A9-9638-588A2D5A74DB}" type="datetimeFigureOut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698169-FF2E-4A76-9ECD-03DFE4FF39B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D6D8-B8EB-42AE-A0BB-5BC43F6FCEBE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3322E-D954-4989-A09F-9F3CFD02BD3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EDF84-BAA5-4DCF-9E6D-2CEF029BF44B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4B01A-901E-483E-82B3-4B9CEF38A0F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55CD-52F7-4D2D-B55E-ECE7B78856D3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F5B17-C913-4E71-8944-6B8CFCCC05B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DBF7-3037-4940-9B54-20D76A810513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A8F1-67F1-442F-B6BB-9D570868AC6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3ADB-CB9F-4ED8-A339-2B8D1CB47725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21842-D2BF-482C-81E0-35FE61E205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17C3-645F-4A1A-B226-D7AEB9500BA5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293B-C03A-4706-9150-29CB7EDF7C1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85418-74BF-4988-9141-97C13BC549EF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0C8F8-A090-488B-8E10-A8D2A639BE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07CEB-427E-4EC5-AEEF-810996EAC6D1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F174D-A0F7-41F6-9088-F6ED2A40CFE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5A047-F780-4B47-9377-0646EA4B1C47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17D40-4397-4671-B0D8-E6C37D120D2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0805-2071-4DAE-B22B-844E1E3D84D4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F13F-4A6F-4523-9497-52C809BD302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6935-E31C-402C-AD1E-CA8A078E94F4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0FF1-8AFF-46CA-B1FB-989F31DF1F8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  <a:endParaRPr lang="bg-BG" alt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  <a:endParaRPr lang="bg-BG" alt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8249DDA-F3C1-4B14-8A0C-47BFCE25BEF3}" type="datetime1">
              <a:rPr lang="bg-BG"/>
              <a:pPr>
                <a:defRPr/>
              </a:pPr>
              <a:t>22.10.2013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5C41AA3-3306-4057-A641-0CCF23232C8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novacii.e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ovacii.eu/1/index.php/2013-09-23-06-47-29/2013-09-23-06-51-20" TargetMode="External"/><Relationship Id="rId7" Type="http://schemas.openxmlformats.org/officeDocument/2006/relationships/hyperlink" Target="http://inovacii.eu/1/index.php/2013-09-13-09-02-10" TargetMode="External"/><Relationship Id="rId2" Type="http://schemas.openxmlformats.org/officeDocument/2006/relationships/hyperlink" Target="http://inovacii.eu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ovacii.eu/1/index.php/1" TargetMode="External"/><Relationship Id="rId5" Type="http://schemas.openxmlformats.org/officeDocument/2006/relationships/hyperlink" Target="http://inovacii.eu/1/index.php/j-stuff" TargetMode="External"/><Relationship Id="rId4" Type="http://schemas.openxmlformats.org/officeDocument/2006/relationships/hyperlink" Target="http://inovacii.eu/1/index.php/2013-09-23-06-52-1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.markova@bcci.b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4213" y="1773238"/>
            <a:ext cx="7772400" cy="1470025"/>
          </a:xfrm>
        </p:spPr>
        <p:txBody>
          <a:bodyPr/>
          <a:lstStyle/>
          <a:p>
            <a:pPr eaLnBrk="1" hangingPunct="1"/>
            <a:r>
              <a:rPr lang="bg-BG" altLang="bg-BG" sz="3200" b="1" smtClean="0">
                <a:solidFill>
                  <a:srgbClr val="002060"/>
                </a:solidFill>
              </a:rPr>
              <a:t>Презентация на новия сайт на Съвета по иновации и енергийна ефективност при БТПП </a:t>
            </a:r>
            <a:r>
              <a:rPr lang="en-US" altLang="bg-BG" sz="3200" b="1" smtClean="0">
                <a:solidFill>
                  <a:srgbClr val="002060"/>
                </a:solidFill>
                <a:hlinkClick r:id="rId2"/>
              </a:rPr>
              <a:t>www.inovacii.eu</a:t>
            </a:r>
            <a:r>
              <a:rPr lang="bg-BG" altLang="bg-BG" sz="3200" b="1" smtClean="0">
                <a:solidFill>
                  <a:srgbClr val="002060"/>
                </a:solidFill>
              </a:rPr>
              <a:t> </a:t>
            </a:r>
            <a:r>
              <a:rPr lang="en-US" altLang="bg-BG" sz="3200" b="1" smtClean="0">
                <a:solidFill>
                  <a:srgbClr val="002060"/>
                </a:solidFill>
              </a:rPr>
              <a:t> </a:t>
            </a:r>
            <a:r>
              <a:rPr lang="bg-BG" altLang="bg-BG" sz="2800" b="1" smtClean="0">
                <a:solidFill>
                  <a:srgbClr val="002060"/>
                </a:solidFill>
              </a:rPr>
              <a:t>Иновационна борса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258888" y="3860800"/>
            <a:ext cx="6800850" cy="21351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bg-BG" altLang="bg-BG" b="1" u="sng" dirty="0" smtClean="0">
                <a:solidFill>
                  <a:srgbClr val="C00000"/>
                </a:solidFill>
              </a:rPr>
              <a:t>Красимир Стойков</a:t>
            </a:r>
          </a:p>
          <a:p>
            <a:pPr eaLnBrk="1" hangingPunct="1">
              <a:defRPr/>
            </a:pPr>
            <a:r>
              <a:rPr lang="bg-BG" altLang="bg-BG" sz="2000" b="1" u="sng" dirty="0" smtClean="0">
                <a:solidFill>
                  <a:srgbClr val="C00000"/>
                </a:solidFill>
              </a:rPr>
              <a:t> </a:t>
            </a:r>
            <a:r>
              <a:rPr lang="en-US" altLang="bg-BG" sz="2000" b="1" u="sng" dirty="0" smtClean="0">
                <a:solidFill>
                  <a:srgbClr val="C00000"/>
                </a:solidFill>
              </a:rPr>
              <a:t>WEB </a:t>
            </a:r>
            <a:r>
              <a:rPr lang="bg-BG" altLang="bg-BG" sz="2000" b="1" u="sng" dirty="0" smtClean="0">
                <a:solidFill>
                  <a:srgbClr val="C00000"/>
                </a:solidFill>
              </a:rPr>
              <a:t>Девелопер и Администратор на сайта </a:t>
            </a:r>
            <a:r>
              <a:rPr lang="en-US" altLang="bg-BG" sz="2000" b="1" u="sng" dirty="0" smtClean="0">
                <a:solidFill>
                  <a:srgbClr val="C00000"/>
                </a:solidFill>
              </a:rPr>
              <a:t>Inovacii.eu</a:t>
            </a:r>
            <a:endParaRPr lang="bg-BG" altLang="bg-BG" sz="2000" b="1" u="sng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bg-BG" altLang="bg-BG" sz="2400" b="1" u="sng" dirty="0" smtClean="0">
                <a:solidFill>
                  <a:srgbClr val="C00000"/>
                </a:solidFill>
              </a:rPr>
              <a:t>ЙОСИФ АВРАМОВ</a:t>
            </a:r>
          </a:p>
          <a:p>
            <a:pPr eaLnBrk="1" hangingPunct="1">
              <a:defRPr/>
            </a:pPr>
            <a:r>
              <a:rPr lang="bg-BG" altLang="bg-BG" sz="2000" b="1" u="sng" dirty="0" smtClean="0">
                <a:solidFill>
                  <a:srgbClr val="C00000"/>
                </a:solidFill>
              </a:rPr>
              <a:t>Съпредседател на Съвета за иновации и енергийна ефективност при БТПП, член на УС на БТПП</a:t>
            </a:r>
            <a:endParaRPr lang="en-US" altLang="bg-BG" sz="2000" b="1" u="sng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6213D-7DC0-417F-812D-0E7D18B3A411}" type="slidenum">
              <a:rPr lang="bg-BG"/>
              <a:pPr>
                <a:defRPr/>
              </a:pPr>
              <a:t>1</a:t>
            </a:fld>
            <a:endParaRPr lang="bg-BG"/>
          </a:p>
        </p:txBody>
      </p:sp>
      <p:pic>
        <p:nvPicPr>
          <p:cNvPr id="2053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2555875" y="188913"/>
            <a:ext cx="3960813" cy="968375"/>
          </a:xfrm>
        </p:spPr>
        <p:txBody>
          <a:bodyPr/>
          <a:lstStyle/>
          <a:p>
            <a:pPr eaLnBrk="1" hangingPunct="1"/>
            <a:r>
              <a:rPr lang="bg-BG" altLang="bg-BG" sz="2400" b="1" smtClean="0">
                <a:solidFill>
                  <a:srgbClr val="002060"/>
                </a:solidFill>
              </a:rPr>
              <a:t>Цел и мисия на Съвета по иновации и енергийна ефективност при БТПП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827088" y="1341438"/>
            <a:ext cx="7448550" cy="4032250"/>
          </a:xfrm>
        </p:spPr>
        <p:txBody>
          <a:bodyPr>
            <a:normAutofit lnSpcReduction="10000"/>
          </a:bodyPr>
          <a:lstStyle/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ОСНОВНИ </a:t>
            </a:r>
            <a:r>
              <a:rPr lang="en-US" altLang="bg-BG" sz="1200" b="1" dirty="0" smtClean="0"/>
              <a:t>ДЕЙНОСТ</a:t>
            </a:r>
            <a:r>
              <a:rPr lang="bg-BG" altLang="bg-BG" sz="1200" b="1" dirty="0" smtClean="0"/>
              <a:t>И</a:t>
            </a:r>
            <a:r>
              <a:rPr lang="en-US" altLang="bg-BG" sz="1200" b="1" dirty="0" smtClean="0"/>
              <a:t> НА СЪВЕТА</a:t>
            </a:r>
            <a:r>
              <a:rPr lang="bg-BG" altLang="bg-BG" sz="1200" b="1" dirty="0" smtClean="0"/>
              <a:t>  ПО  ИНОВАЦИИ И ЕНЕРГИЙНА ЕФЕКТИВНОСТ ПРИ БТПП: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bg-BG" sz="1200" b="1" dirty="0" err="1" smtClean="0"/>
              <a:t>Съветът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съдейства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въвеждане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иновационни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продукти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услуги</a:t>
            </a:r>
            <a:r>
              <a:rPr lang="en-US" altLang="bg-BG" sz="1200" b="1" dirty="0" smtClean="0"/>
              <a:t> в </a:t>
            </a:r>
            <a:r>
              <a:rPr lang="en-US" altLang="bg-BG" sz="1200" b="1" dirty="0" err="1" smtClean="0"/>
              <a:t>икономиката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страната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осъществява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връзката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между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частния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сектор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научните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институти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университети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компетентните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държавни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органи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като</a:t>
            </a:r>
            <a:r>
              <a:rPr lang="en-US" altLang="bg-BG" sz="1200" b="1" dirty="0" smtClean="0"/>
              <a:t> :  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1.Р</a:t>
            </a:r>
            <a:r>
              <a:rPr lang="en-US" altLang="bg-BG" sz="1200" b="1" dirty="0" err="1" smtClean="0"/>
              <a:t>азработва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представя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компетентните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органи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становища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нормативни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актове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други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документи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отнасящи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до</a:t>
            </a:r>
            <a:r>
              <a:rPr lang="en-US" altLang="bg-BG" sz="1200" b="1" dirty="0" smtClean="0"/>
              <a:t>  </a:t>
            </a:r>
            <a:r>
              <a:rPr lang="en-US" altLang="bg-BG" sz="1200" b="1" dirty="0" err="1" smtClean="0"/>
              <a:t>ускореното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въвеждане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иновативни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продукти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услуги</a:t>
            </a:r>
            <a:r>
              <a:rPr lang="en-US" altLang="bg-BG" sz="1200" b="1" dirty="0" smtClean="0"/>
              <a:t> с </a:t>
            </a:r>
            <a:r>
              <a:rPr lang="en-US" altLang="bg-BG" sz="1200" b="1" dirty="0" err="1" smtClean="0"/>
              <a:t>цел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повишаване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конкурентоспособността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икономиката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2.П</a:t>
            </a:r>
            <a:r>
              <a:rPr lang="en-US" altLang="bg-BG" sz="1200" b="1" dirty="0" err="1" smtClean="0"/>
              <a:t>редлага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мерки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стимулиране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иновациите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3.</a:t>
            </a:r>
            <a:r>
              <a:rPr lang="bg-BG" altLang="bg-BG" sz="1200" b="1" dirty="0"/>
              <a:t>У</a:t>
            </a:r>
            <a:r>
              <a:rPr lang="en-US" altLang="bg-BG" sz="1200" b="1" dirty="0" err="1" smtClean="0"/>
              <a:t>частва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със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свои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представители</a:t>
            </a:r>
            <a:r>
              <a:rPr lang="en-US" altLang="bg-BG" sz="1200" b="1" dirty="0" smtClean="0"/>
              <a:t> в </a:t>
            </a:r>
            <a:r>
              <a:rPr lang="en-US" altLang="bg-BG" sz="1200" b="1" dirty="0" err="1" smtClean="0"/>
              <a:t>работата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различни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държавно-обществени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органи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4.</a:t>
            </a:r>
            <a:r>
              <a:rPr lang="bg-BG" altLang="bg-BG" sz="1200" b="1" dirty="0"/>
              <a:t>О</a:t>
            </a:r>
            <a:r>
              <a:rPr lang="en-US" altLang="bg-BG" sz="1200" b="1" dirty="0" err="1" smtClean="0"/>
              <a:t>бсъжда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стратегии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програми</a:t>
            </a:r>
            <a:r>
              <a:rPr lang="en-US" altLang="bg-BG" sz="1200" b="1" dirty="0" smtClean="0"/>
              <a:t> в </a:t>
            </a:r>
            <a:r>
              <a:rPr lang="en-US" altLang="bg-BG" sz="1200" b="1" dirty="0" err="1" smtClean="0"/>
              <a:t>областта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иновациите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енергийната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сигурност</a:t>
            </a:r>
            <a:r>
              <a:rPr lang="en-US" altLang="bg-BG" sz="1200" b="1" dirty="0" smtClean="0"/>
              <a:t>, в </a:t>
            </a:r>
            <a:r>
              <a:rPr lang="en-US" altLang="bg-BG" sz="1200" b="1" dirty="0" err="1" smtClean="0"/>
              <a:t>т.ч</a:t>
            </a:r>
            <a:r>
              <a:rPr lang="en-US" altLang="bg-BG" sz="1200" b="1" dirty="0" smtClean="0"/>
              <a:t>.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енергийната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ефективност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либерализацията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енергийния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пазар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т.н</a:t>
            </a:r>
            <a:r>
              <a:rPr lang="en-US" altLang="bg-BG" sz="1200" b="1" dirty="0" smtClean="0"/>
              <a:t>.;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5.</a:t>
            </a:r>
            <a:r>
              <a:rPr lang="bg-BG" altLang="bg-BG" sz="1200" b="1" dirty="0"/>
              <a:t>С</a:t>
            </a:r>
            <a:r>
              <a:rPr lang="en-US" altLang="bg-BG" sz="1200" b="1" dirty="0" err="1" smtClean="0"/>
              <a:t>ътрудничи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със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сродни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органи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организации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6.</a:t>
            </a:r>
            <a:r>
              <a:rPr lang="bg-BG" altLang="bg-BG" sz="1200" b="1" dirty="0"/>
              <a:t>У</a:t>
            </a:r>
            <a:r>
              <a:rPr lang="en-US" altLang="bg-BG" sz="1200" b="1" dirty="0" err="1" smtClean="0"/>
              <a:t>частва</a:t>
            </a:r>
            <a:r>
              <a:rPr lang="en-US" altLang="bg-BG" sz="1200" b="1" dirty="0" smtClean="0"/>
              <a:t> в </a:t>
            </a:r>
            <a:r>
              <a:rPr lang="en-US" altLang="bg-BG" sz="1200" b="1" dirty="0" err="1" smtClean="0"/>
              <a:t>проекти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програми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7.</a:t>
            </a:r>
            <a:r>
              <a:rPr lang="bg-BG" altLang="bg-BG" sz="1200" b="1" dirty="0"/>
              <a:t>П</a:t>
            </a:r>
            <a:r>
              <a:rPr lang="en-US" altLang="bg-BG" sz="1200" b="1" dirty="0" err="1" smtClean="0"/>
              <a:t>рави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проучвания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относно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принципите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тенденциите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добрите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практики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въвеждане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иновативни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продукти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услуги</a:t>
            </a:r>
            <a:r>
              <a:rPr lang="en-US" altLang="bg-BG" sz="1200" b="1" dirty="0" smtClean="0"/>
              <a:t>;</a:t>
            </a:r>
            <a:br>
              <a:rPr lang="en-US" altLang="bg-BG" sz="1200" b="1" dirty="0" smtClean="0"/>
            </a:br>
            <a:r>
              <a:rPr lang="bg-BG" altLang="bg-BG" sz="1200" b="1" dirty="0" smtClean="0"/>
              <a:t>8.</a:t>
            </a:r>
            <a:r>
              <a:rPr lang="bg-BG" altLang="bg-BG" sz="1200" b="1" dirty="0"/>
              <a:t>С</a:t>
            </a:r>
            <a:r>
              <a:rPr lang="en-US" altLang="bg-BG" sz="1200" b="1" dirty="0" err="1" smtClean="0"/>
              <a:t>ъдейства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осъществяване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връзка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между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нуждите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практиката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науката</a:t>
            </a:r>
            <a:r>
              <a:rPr lang="en-US" altLang="bg-BG" sz="1200" b="1" dirty="0" smtClean="0"/>
              <a:t> (</a:t>
            </a:r>
            <a:r>
              <a:rPr lang="en-US" altLang="bg-BG" sz="1200" b="1" dirty="0" err="1" smtClean="0"/>
              <a:t>вкл</a:t>
            </a:r>
            <a:r>
              <a:rPr lang="en-US" altLang="bg-BG" sz="1200" b="1" dirty="0" smtClean="0"/>
              <a:t>. и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реализираните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научни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проекти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програми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финансирани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от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Националния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иновационен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фонд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фонд</a:t>
            </a:r>
            <a:r>
              <a:rPr lang="en-US" altLang="bg-BG" sz="1200" b="1" dirty="0" smtClean="0"/>
              <a:t> „</a:t>
            </a:r>
            <a:r>
              <a:rPr lang="en-US" altLang="bg-BG" sz="1200" b="1" dirty="0" err="1" smtClean="0"/>
              <a:t>Научни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изследвания</a:t>
            </a:r>
            <a:r>
              <a:rPr lang="en-US" altLang="bg-BG" sz="1200" b="1" dirty="0" smtClean="0"/>
              <a:t>”, </a:t>
            </a:r>
            <a:r>
              <a:rPr lang="en-US" altLang="bg-BG" sz="1200" b="1" dirty="0" err="1" smtClean="0"/>
              <a:t>фондовете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учредени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инициативата</a:t>
            </a:r>
            <a:r>
              <a:rPr lang="en-US" altLang="bg-BG" sz="1200" b="1" dirty="0" smtClean="0"/>
              <a:t> „</a:t>
            </a:r>
            <a:r>
              <a:rPr lang="en-US" altLang="bg-BG" sz="1200" b="1" dirty="0" err="1" smtClean="0"/>
              <a:t>Джеръми</a:t>
            </a:r>
            <a:r>
              <a:rPr lang="en-US" altLang="bg-BG" sz="1200" b="1" dirty="0" smtClean="0"/>
              <a:t>”, </a:t>
            </a:r>
            <a:r>
              <a:rPr lang="en-US" altLang="bg-BG" sz="1200" b="1" dirty="0" err="1" smtClean="0"/>
              <a:t>т.нар.рискови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фондове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финансиращи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иновативни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проекти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др</a:t>
            </a:r>
            <a:r>
              <a:rPr lang="en-US" altLang="bg-BG" sz="1200" b="1" dirty="0" smtClean="0"/>
              <a:t>.);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9.</a:t>
            </a:r>
            <a:r>
              <a:rPr lang="en-US" altLang="bg-BG" sz="1200" b="1" dirty="0" err="1" smtClean="0"/>
              <a:t>извършва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анализи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относно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проблемите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при</a:t>
            </a:r>
            <a:r>
              <a:rPr lang="en-US" altLang="bg-BG" sz="1200" b="1" dirty="0" smtClean="0"/>
              <a:t>  </a:t>
            </a:r>
            <a:r>
              <a:rPr lang="en-US" altLang="bg-BG" sz="1200" b="1" dirty="0" err="1" smtClean="0"/>
              <a:t>взаимодействето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между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създателите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научни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иновативни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продукти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стопанските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субекти</a:t>
            </a:r>
            <a:r>
              <a:rPr lang="en-US" altLang="bg-BG" sz="1200" b="1" dirty="0" smtClean="0"/>
              <a:t> в </a:t>
            </a:r>
            <a:r>
              <a:rPr lang="en-US" altLang="bg-BG" sz="1200" b="1" dirty="0" err="1" smtClean="0"/>
              <a:t>страната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предлага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конкретни</a:t>
            </a:r>
            <a:r>
              <a:rPr lang="en-US" altLang="bg-BG" sz="1200" b="1" dirty="0" smtClean="0"/>
              <a:t>  </a:t>
            </a:r>
            <a:r>
              <a:rPr lang="en-US" altLang="bg-BG" sz="1200" b="1" dirty="0" err="1" smtClean="0"/>
              <a:t>мерки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решаване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тези</a:t>
            </a:r>
            <a:r>
              <a:rPr lang="bg-BG" altLang="bg-BG" sz="1200" b="1" dirty="0" smtClean="0"/>
              <a:t> </a:t>
            </a:r>
            <a:r>
              <a:rPr lang="en-US" altLang="bg-BG" sz="1200" b="1" dirty="0" err="1" smtClean="0"/>
              <a:t>проблеми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10.</a:t>
            </a:r>
            <a:r>
              <a:rPr lang="bg-BG" altLang="bg-BG" sz="1200" b="1" dirty="0"/>
              <a:t>С</a:t>
            </a:r>
            <a:r>
              <a:rPr lang="en-US" altLang="bg-BG" sz="1200" b="1" dirty="0" err="1" smtClean="0"/>
              <a:t>ъдейства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осъществяване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защита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иновативните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продукти</a:t>
            </a:r>
            <a:r>
              <a:rPr lang="en-US" altLang="bg-BG" sz="1200" b="1" dirty="0" smtClean="0"/>
              <a:t>, </a:t>
            </a:r>
            <a:r>
              <a:rPr lang="en-US" altLang="bg-BG" sz="1200" b="1" dirty="0" err="1" smtClean="0"/>
              <a:t>вкл</a:t>
            </a:r>
            <a:r>
              <a:rPr lang="en-US" altLang="bg-BG" sz="1200" b="1" dirty="0" smtClean="0"/>
              <a:t>. и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европейско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ниво</a:t>
            </a:r>
            <a:r>
              <a:rPr lang="en-US" altLang="bg-BG" sz="1200" b="1" dirty="0" smtClean="0"/>
              <a:t>;</a:t>
            </a:r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11.П</a:t>
            </a:r>
            <a:r>
              <a:rPr lang="en-US" altLang="bg-BG" sz="1200" b="1" dirty="0" err="1" smtClean="0"/>
              <a:t>роучва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възможностите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създаване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на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борса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иновации</a:t>
            </a:r>
            <a:r>
              <a:rPr lang="en-US" altLang="bg-BG" sz="1200" b="1" dirty="0" smtClean="0"/>
              <a:t> и </a:t>
            </a:r>
            <a:r>
              <a:rPr lang="en-US" altLang="bg-BG" sz="1200" b="1" dirty="0" err="1" smtClean="0"/>
              <a:t>съдейства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за</a:t>
            </a:r>
            <a:r>
              <a:rPr lang="en-US" altLang="bg-BG" sz="1200" b="1" dirty="0" smtClean="0"/>
              <a:t> </a:t>
            </a:r>
            <a:r>
              <a:rPr lang="en-US" altLang="bg-BG" sz="1200" b="1" dirty="0" err="1" smtClean="0"/>
              <a:t>реализирането</a:t>
            </a:r>
            <a:r>
              <a:rPr lang="en-US" altLang="bg-BG" sz="1200" b="1" dirty="0" smtClean="0"/>
              <a:t> й;</a:t>
            </a:r>
            <a:endParaRPr lang="bg-BG" altLang="bg-BG" sz="1200" b="1" dirty="0" smtClean="0"/>
          </a:p>
          <a:p>
            <a:pPr marL="609600" indent="-609600" algn="ctr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200" b="1" dirty="0" smtClean="0"/>
              <a:t>12.Чрез свой сайт, изграден под формата на иновативна борса, съдейства за реализацията на иноватимни проекти</a:t>
            </a:r>
            <a:endParaRPr lang="en-US" altLang="bg-BG" sz="1200" b="1" dirty="0" smtClean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23781FE6-2F2F-4828-A532-3A9756869204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2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3077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>
          <a:xfrm>
            <a:off x="1835150" y="260350"/>
            <a:ext cx="5256213" cy="895350"/>
          </a:xfrm>
        </p:spPr>
        <p:txBody>
          <a:bodyPr/>
          <a:lstStyle/>
          <a:p>
            <a:pPr eaLnBrk="1" hangingPunct="1"/>
            <a:r>
              <a:rPr lang="bg-BG" altLang="bg-BG" sz="3200" b="1" smtClean="0">
                <a:solidFill>
                  <a:srgbClr val="002060"/>
                </a:solidFill>
              </a:rPr>
              <a:t> </a:t>
            </a:r>
            <a:r>
              <a:rPr lang="bg-BG" altLang="bg-BG" sz="2800" b="1" smtClean="0">
                <a:solidFill>
                  <a:srgbClr val="002060"/>
                </a:solidFill>
              </a:rPr>
              <a:t>Как в развитите страни    иновативните проекти стават реалност?</a:t>
            </a:r>
            <a:r>
              <a:rPr lang="bg-BG" altLang="bg-BG" sz="3200" b="1" smtClean="0">
                <a:solidFill>
                  <a:srgbClr val="002060"/>
                </a:solidFill>
              </a:rPr>
              <a:t> </a:t>
            </a:r>
            <a:endParaRPr lang="bg-BG" altLang="bg-BG" sz="2800" b="1" smtClean="0">
              <a:solidFill>
                <a:srgbClr val="00206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611188" y="1125538"/>
            <a:ext cx="8135937" cy="1511300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bg-BG" altLang="bg-BG" sz="2800" b="1" u="sng" dirty="0" smtClean="0">
              <a:solidFill>
                <a:srgbClr val="C0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bg-BG" altLang="bg-BG" sz="2800" b="1" u="sng" dirty="0" smtClean="0">
                <a:solidFill>
                  <a:srgbClr val="C00000"/>
                </a:solidFill>
              </a:rPr>
              <a:t>Следва да се определи кога точно е подходящото време да се търси  реализацията на иновативни решения, респективно и на иновативни проекти?</a:t>
            </a:r>
            <a:r>
              <a:rPr lang="bg-BG" altLang="bg-BG" b="1" u="sng" dirty="0" smtClean="0">
                <a:solidFill>
                  <a:srgbClr val="C00000"/>
                </a:solidFill>
              </a:rPr>
              <a:t> 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altLang="bg-BG" sz="2000" b="1" u="sng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B162911-1588-4790-A6EE-CF3C401A9625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3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4101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Subtitle 2"/>
          <p:cNvSpPr>
            <a:spLocks/>
          </p:cNvSpPr>
          <p:nvPr/>
        </p:nvSpPr>
        <p:spPr bwMode="auto">
          <a:xfrm>
            <a:off x="971550" y="2708275"/>
            <a:ext cx="47847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1600" b="1" u="sng">
                <a:solidFill>
                  <a:srgbClr val="E82626"/>
                </a:solidFill>
                <a:latin typeface="Calibri" pitchFamily="34" charset="0"/>
              </a:rPr>
              <a:t>През месец април 2009 г. американската компания Кикстартерс пусна платформа за публично събиране на средства за разработка на иновативни продукти, преимуществено в областите на  софтуера и хардуера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altLang="bg-BG" sz="2000" b="1" u="sng">
              <a:solidFill>
                <a:srgbClr val="E82626"/>
              </a:solidFill>
              <a:latin typeface="Calibri" pitchFamily="34" charset="0"/>
            </a:endParaRPr>
          </a:p>
        </p:txBody>
      </p:sp>
      <p:sp>
        <p:nvSpPr>
          <p:cNvPr id="4104" name="Subtitle 2"/>
          <p:cNvSpPr>
            <a:spLocks/>
          </p:cNvSpPr>
          <p:nvPr/>
        </p:nvSpPr>
        <p:spPr bwMode="auto">
          <a:xfrm>
            <a:off x="971550" y="3933825"/>
            <a:ext cx="47847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1600" b="1" u="sng">
                <a:solidFill>
                  <a:srgbClr val="E82626"/>
                </a:solidFill>
                <a:latin typeface="Calibri" pitchFamily="34" charset="0"/>
              </a:rPr>
              <a:t>През 2005 г. </a:t>
            </a:r>
            <a:r>
              <a:rPr lang="ru-RU" altLang="bg-BG" sz="1600" b="1" u="sng">
                <a:solidFill>
                  <a:srgbClr val="E82626"/>
                </a:solidFill>
                <a:latin typeface="Calibri" pitchFamily="34" charset="0"/>
              </a:rPr>
              <a:t>Федералното министерство на науката и образованието на Германия изгради Център за иновации, който от 2010 г. активно рекламира публично желанието си да привлича иновативни решения за своята индустрия</a:t>
            </a:r>
            <a:r>
              <a:rPr lang="ru-RU" altLang="bg-BG" sz="1600" b="1" u="sng">
                <a:solidFill>
                  <a:schemeClr val="accent2"/>
                </a:solidFill>
                <a:latin typeface="Calibri" pitchFamily="34" charset="0"/>
              </a:rPr>
              <a:t> </a:t>
            </a:r>
            <a:endParaRPr lang="bg-BG" altLang="bg-BG" sz="1600" b="1" u="sng">
              <a:solidFill>
                <a:schemeClr val="accent2"/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altLang="bg-BG" sz="2000" b="1" u="sng">
              <a:solidFill>
                <a:schemeClr val="accent2"/>
              </a:solidFill>
              <a:latin typeface="Calibri" pitchFamily="34" charset="0"/>
            </a:endParaRPr>
          </a:p>
        </p:txBody>
      </p:sp>
      <p:pic>
        <p:nvPicPr>
          <p:cNvPr id="4105" name="Picture 9" descr="240px-Kickstarter_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2997200"/>
            <a:ext cx="2286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 descr="bmbf_logo_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1863" y="4005263"/>
            <a:ext cx="215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Subtitle 2"/>
          <p:cNvSpPr>
            <a:spLocks/>
          </p:cNvSpPr>
          <p:nvPr/>
        </p:nvSpPr>
        <p:spPr bwMode="auto">
          <a:xfrm>
            <a:off x="971550" y="5373688"/>
            <a:ext cx="47847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1600" b="1" u="sng">
                <a:solidFill>
                  <a:srgbClr val="E82626"/>
                </a:solidFill>
                <a:latin typeface="Calibri" pitchFamily="34" charset="0"/>
              </a:rPr>
              <a:t>България – Точно сега</a:t>
            </a:r>
            <a:r>
              <a:rPr lang="ru-RU" altLang="bg-BG" sz="1600" b="1" u="sng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ru-RU" altLang="bg-BG" sz="1600" b="1" u="sng">
                <a:solidFill>
                  <a:srgbClr val="E82626"/>
                </a:solidFill>
                <a:latin typeface="Calibri" pitchFamily="34" charset="0"/>
              </a:rPr>
              <a:t>е времето, което би извело България на по-предна позиция като иновативна държава, каквато е била през 80-те години на ХХ в.</a:t>
            </a:r>
            <a:endParaRPr lang="bg-BG" altLang="bg-BG" sz="1600" b="1" u="sng">
              <a:solidFill>
                <a:srgbClr val="E82626"/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altLang="bg-BG" sz="2000" b="1" u="sng">
              <a:solidFill>
                <a:srgbClr val="E82626"/>
              </a:solidFill>
              <a:latin typeface="Calibri" pitchFamily="34" charset="0"/>
            </a:endParaRPr>
          </a:p>
        </p:txBody>
      </p:sp>
      <p:pic>
        <p:nvPicPr>
          <p:cNvPr id="4108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5400675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>
          <a:xfrm>
            <a:off x="1979613" y="115888"/>
            <a:ext cx="5111750" cy="1125537"/>
          </a:xfrm>
        </p:spPr>
        <p:txBody>
          <a:bodyPr/>
          <a:lstStyle/>
          <a:p>
            <a:pPr eaLnBrk="1" hangingPunct="1"/>
            <a:r>
              <a:rPr lang="bg-BG" altLang="bg-BG" sz="3200" b="1" smtClean="0">
                <a:solidFill>
                  <a:srgbClr val="002060"/>
                </a:solidFill>
              </a:rPr>
              <a:t>Къде се намира България</a:t>
            </a:r>
            <a:br>
              <a:rPr lang="bg-BG" altLang="bg-BG" sz="3200" b="1" smtClean="0">
                <a:solidFill>
                  <a:srgbClr val="002060"/>
                </a:solidFill>
              </a:rPr>
            </a:br>
            <a:r>
              <a:rPr lang="bg-BG" altLang="bg-BG" sz="3200" b="1" smtClean="0">
                <a:solidFill>
                  <a:srgbClr val="002060"/>
                </a:solidFill>
              </a:rPr>
              <a:t>в световните класации?</a:t>
            </a:r>
            <a:endParaRPr lang="bg-BG" altLang="bg-BG" sz="2800" b="1" smtClean="0">
              <a:solidFill>
                <a:srgbClr val="00206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1042988" y="1268413"/>
            <a:ext cx="7273925" cy="119856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bg-BG" altLang="bg-BG" sz="1800" b="1" u="sng" smtClean="0">
                <a:solidFill>
                  <a:srgbClr val="C00000"/>
                </a:solidFill>
              </a:rPr>
              <a:t> Според класацията за конкурентноспособност за 2011г., изследвана в  Доклада на Световния икономически форум и според изследвания в него Индекс на страните, които активно търсят иновации и научни открития се ползват с висок рейтинг България е на 71-во място.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bg-BG" altLang="bg-BG" sz="1800" b="1" u="sng" smtClean="0">
              <a:solidFill>
                <a:srgbClr val="C0000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bg-BG" sz="1200" b="1" u="sng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4838C22-5935-4394-A8AE-B54BFDFDE308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4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5125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5" y="2200275"/>
            <a:ext cx="61912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6375" y="4652963"/>
            <a:ext cx="62103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idx="4294967295"/>
          </p:nvPr>
        </p:nvSpPr>
        <p:spPr>
          <a:xfrm>
            <a:off x="2195513" y="476250"/>
            <a:ext cx="4822825" cy="392113"/>
          </a:xfrm>
        </p:spPr>
        <p:txBody>
          <a:bodyPr/>
          <a:lstStyle/>
          <a:p>
            <a:pPr eaLnBrk="1" hangingPunct="1"/>
            <a:r>
              <a:rPr lang="bg-BG" altLang="bg-BG" sz="2400" b="1" smtClean="0">
                <a:solidFill>
                  <a:srgbClr val="002060"/>
                </a:solidFill>
              </a:rPr>
              <a:t>Иновативната борса - нова възможност за реализация на иновативни проекти в България:</a:t>
            </a:r>
            <a:r>
              <a:rPr lang="bg-BG" altLang="bg-BG" sz="3200" b="1" smtClean="0">
                <a:solidFill>
                  <a:srgbClr val="002060"/>
                </a:solidFill>
              </a:rPr>
              <a:t> </a:t>
            </a:r>
            <a:endParaRPr lang="bg-BG" altLang="bg-BG" sz="2800" b="1" smtClean="0">
              <a:solidFill>
                <a:srgbClr val="00206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1403350" y="3789363"/>
            <a:ext cx="6800850" cy="2135187"/>
          </a:xfrm>
        </p:spPr>
        <p:txBody>
          <a:bodyPr>
            <a:normAutofit fontScale="92500" lnSpcReduction="10000"/>
          </a:bodyPr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bg-BG" altLang="bg-BG" sz="1800" b="1" u="sng" dirty="0" smtClean="0"/>
              <a:t>Езиковите бариери, информационните препятствия и недостатъчното познаване на нетрадиционните способи за финансиране, които пречат на голяма част от българските учени и на иноваторите от бизнеса се преодоляват чрез платформата за Иновативна борса. За улеснение на иноваторите ще бъдат публикувани на сайта изискванията за представянето на проектите, които ще са динамични и ще са на разположение за всеки, който желае да ползва услугите й. Те ще включват указания за адекватното им визуализиране, в т.ч. </a:t>
            </a:r>
            <a:r>
              <a:rPr lang="bg-BG" altLang="bg-BG" sz="1800" b="1" u="sng" dirty="0"/>
              <a:t>и</a:t>
            </a:r>
            <a:r>
              <a:rPr lang="bg-BG" altLang="bg-BG" sz="1800" b="1" u="sng" dirty="0" smtClean="0"/>
              <a:t> за изготвяне по подходящ начин  на презентационните материали; на  спецификации за техническото представяне на проектите и т.н.</a:t>
            </a:r>
            <a:endParaRPr lang="en-US" altLang="bg-BG" sz="1800" b="1" u="sng" dirty="0" smtClean="0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83BF9F4-EAA9-42CC-8F7D-61CF5D4A76DF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5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6149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Subtitle 2"/>
          <p:cNvSpPr>
            <a:spLocks/>
          </p:cNvSpPr>
          <p:nvPr/>
        </p:nvSpPr>
        <p:spPr bwMode="auto">
          <a:xfrm>
            <a:off x="1403350" y="1484313"/>
            <a:ext cx="6800850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1600" b="1" u="sng">
                <a:solidFill>
                  <a:srgbClr val="C00000"/>
                </a:solidFill>
                <a:latin typeface="Calibri" pitchFamily="34" charset="0"/>
              </a:rPr>
              <a:t>Идеята за улеснено и ефективно търсене на финансиране директно от Съвета по иновации и енергийна ефективност при БТПП, а и под формата на инвестиции от български и чуждестранни донори се реализира чрез Иноватината борса. Тя ефективно може да започне да функционира след 3-4 месеца. В нея ще се изгради и ще се подържа платформа, чрез която достъпно и  без усложнени процедури могат да кандидатстват автори на иновативни проекти, в т.ч. притежатели на патенти, полезни модели и т.н.  Чрез тази платформа те могат да търсят директно финансиране от различни донори, в т.ч.: заинтересовани от иновацията предприятия; инвестиционни фондове, в т.ч. и такива за дялово финансиране; международни донорски агенции; инвидуални инвеститори и др. Изготвено е писмо до МФ за функционирането  на Иновативната борса.</a:t>
            </a:r>
            <a:endParaRPr lang="en-US" altLang="bg-BG" sz="1600" b="1" u="sng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>
          <a:xfrm>
            <a:off x="2700338" y="476250"/>
            <a:ext cx="3741737" cy="534988"/>
          </a:xfrm>
        </p:spPr>
        <p:txBody>
          <a:bodyPr/>
          <a:lstStyle/>
          <a:p>
            <a:pPr eaLnBrk="1" hangingPunct="1"/>
            <a:r>
              <a:rPr lang="bg-BG" altLang="bg-BG" sz="3200" b="1" smtClean="0">
                <a:solidFill>
                  <a:srgbClr val="002060"/>
                </a:solidFill>
              </a:rPr>
              <a:t>Визия на Сайта</a:t>
            </a:r>
            <a:endParaRPr lang="bg-BG" altLang="bg-BG" sz="2800" b="1" smtClean="0">
              <a:solidFill>
                <a:srgbClr val="00206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1403350" y="1341438"/>
            <a:ext cx="6800850" cy="1774825"/>
          </a:xfrm>
        </p:spPr>
        <p:txBody>
          <a:bodyPr>
            <a:normAutofit fontScale="925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bg-BG" altLang="bg-BG" sz="2800" b="1" u="sng" dirty="0" smtClean="0">
                <a:solidFill>
                  <a:srgbClr val="C00000"/>
                </a:solidFill>
              </a:rPr>
              <a:t>В самата си основа сайтът представлява портал, чрез който инвеститори и заинтересовани компании от иновацията могат директно да се свържат с иноватори</a:t>
            </a:r>
            <a:endParaRPr lang="en-US" altLang="bg-BG" sz="1800" b="1" u="sng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F742264D-0BE9-4F5C-838F-BF3FA3EC74D9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6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7173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Subtitle 2"/>
          <p:cNvSpPr>
            <a:spLocks/>
          </p:cNvSpPr>
          <p:nvPr/>
        </p:nvSpPr>
        <p:spPr bwMode="auto">
          <a:xfrm>
            <a:off x="1547813" y="3429000"/>
            <a:ext cx="68008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2000" b="1" u="sng">
                <a:latin typeface="Calibri" pitchFamily="34" charset="0"/>
              </a:rPr>
              <a:t>Чрез Иновативната борса е възможен контакт със Съвета по иновации и енергийна ефективност при БТПП, който ще подпомогне проекта за търсене на финансиране. На сайта ще се презентират иновационни проекти, които освен че имат значим принос в науката, биха се реализирали в индустрията, а също биха донесли печалба както за иноватора, така и за представителя на бизнеса, рискувал да вложи свои капитали и финансово е подкрепил проекта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bg-BG" altLang="bg-BG" sz="2000" b="1" u="sng">
                <a:latin typeface="Calibri" pitchFamily="34" charset="0"/>
              </a:rPr>
              <a:t>Сайтът също е и активен информационен портал за новини в сферата на науката и иновациите в България и в чужбина</a:t>
            </a:r>
            <a:endParaRPr lang="en-US" altLang="bg-BG" sz="2000" b="1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 idx="4294967295"/>
          </p:nvPr>
        </p:nvSpPr>
        <p:spPr>
          <a:xfrm>
            <a:off x="2195513" y="476250"/>
            <a:ext cx="4678362" cy="392113"/>
          </a:xfrm>
        </p:spPr>
        <p:txBody>
          <a:bodyPr/>
          <a:lstStyle/>
          <a:p>
            <a:pPr eaLnBrk="1" hangingPunct="1"/>
            <a:r>
              <a:rPr lang="bg-BG" altLang="bg-BG" sz="2800" b="1" smtClean="0">
                <a:solidFill>
                  <a:srgbClr val="002060"/>
                </a:solidFill>
              </a:rPr>
              <a:t>Активност на сайта: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4294967295"/>
          </p:nvPr>
        </p:nvSpPr>
        <p:spPr>
          <a:xfrm>
            <a:off x="1476375" y="1412875"/>
            <a:ext cx="6800850" cy="2135188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bg-BG" altLang="bg-BG" b="1" u="sng" smtClean="0">
                <a:solidFill>
                  <a:srgbClr val="C00000"/>
                </a:solidFill>
              </a:rPr>
              <a:t>В сайта са посочени редица полезни връзки и контакти, с оглед да улесни ползвателите си от бизнеса и науката. Част от тях са:</a:t>
            </a:r>
            <a:endParaRPr lang="en-US" altLang="bg-BG" sz="2000" b="1" u="sng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39227EE3-1261-4B10-8702-5B06DBDBC2AC}" type="slidenum">
              <a:rPr lang="bg-BG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7</a:t>
            </a:fld>
            <a:endParaRPr lang="bg-BG" sz="120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197" name="Picture 1" descr="N:\EEN\Съвет по иновации\logo_horiz_bg N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306388"/>
            <a:ext cx="1573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" descr="C:\Documents and Settings\ExpertEEN\My Documents\My Pictures\BCCI_NEW BG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88913"/>
            <a:ext cx="11525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Subtitle 2"/>
          <p:cNvSpPr>
            <a:spLocks/>
          </p:cNvSpPr>
          <p:nvPr/>
        </p:nvSpPr>
        <p:spPr bwMode="auto">
          <a:xfrm>
            <a:off x="1331913" y="3357563"/>
            <a:ext cx="6800850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bg-BG" altLang="bg-BG" sz="3200" b="1" u="sng">
                <a:latin typeface="Calibri" pitchFamily="34" charset="0"/>
              </a:rPr>
              <a:t>БТПП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bg-BG" altLang="bg-BG" sz="3200" b="1" u="sng">
                <a:latin typeface="Calibri" pitchFamily="34" charset="0"/>
              </a:rPr>
              <a:t>Патентно ведомство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bg-BG" altLang="bg-BG" sz="3200" b="1" u="sng">
                <a:latin typeface="Calibri" pitchFamily="34" charset="0"/>
              </a:rPr>
              <a:t>БАН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bg-BG" altLang="bg-BG" sz="3200" b="1" u="sng">
                <a:latin typeface="Calibri" pitchFamily="34" charset="0"/>
              </a:rPr>
              <a:t>Университети, в т.ч.: ТУ, СУ, УНИБИТ и др. </a:t>
            </a:r>
            <a:endParaRPr lang="en-US" altLang="bg-BG" sz="2000" b="1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81F8B-80D0-4B0F-A166-8184400AAF55}" type="slidenum">
              <a:rPr lang="bg-BG" smtClean="0"/>
              <a:pPr>
                <a:defRPr/>
              </a:pPr>
              <a:t>8</a:t>
            </a:fld>
            <a:endParaRPr lang="bg-BG"/>
          </a:p>
        </p:txBody>
      </p:sp>
      <p:sp>
        <p:nvSpPr>
          <p:cNvPr id="9219" name="Subtitle 2"/>
          <p:cNvSpPr>
            <a:spLocks/>
          </p:cNvSpPr>
          <p:nvPr/>
        </p:nvSpPr>
        <p:spPr bwMode="auto">
          <a:xfrm>
            <a:off x="1908175" y="549275"/>
            <a:ext cx="5505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bg-BG" altLang="bg-BG" sz="3200" b="1" u="sng">
                <a:solidFill>
                  <a:srgbClr val="C00000"/>
                </a:solidFill>
              </a:rPr>
              <a:t>МЕНЮ НА САЙТА</a:t>
            </a:r>
            <a:endParaRPr lang="en-US" altLang="bg-BG" sz="2000" b="1" u="sng">
              <a:solidFill>
                <a:srgbClr val="C00000"/>
              </a:solidFill>
            </a:endParaRPr>
          </a:p>
        </p:txBody>
      </p:sp>
      <p:sp>
        <p:nvSpPr>
          <p:cNvPr id="9220" name="Subtitle 2"/>
          <p:cNvSpPr>
            <a:spLocks/>
          </p:cNvSpPr>
          <p:nvPr/>
        </p:nvSpPr>
        <p:spPr bwMode="auto">
          <a:xfrm>
            <a:off x="468313" y="1916113"/>
            <a:ext cx="70564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2"/>
              </a:rPr>
              <a:t>НАЧАЛО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ПРЕДСТАВЯЛЯВА НАЧАЛНИЯ ПОРТАЛ НА САЙТА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  <p:sp>
        <p:nvSpPr>
          <p:cNvPr id="9221" name="Subtitle 2"/>
          <p:cNvSpPr>
            <a:spLocks/>
          </p:cNvSpPr>
          <p:nvPr/>
        </p:nvSpPr>
        <p:spPr bwMode="auto">
          <a:xfrm>
            <a:off x="611188" y="2708275"/>
            <a:ext cx="70564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3"/>
              </a:rPr>
              <a:t>ПРОЕКТИ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СЪДЪРЖА СТУКТУРАТА НА ИНОВАТИВНАТА БОРСА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  <p:sp>
        <p:nvSpPr>
          <p:cNvPr id="9222" name="Subtitle 2"/>
          <p:cNvSpPr>
            <a:spLocks/>
          </p:cNvSpPr>
          <p:nvPr/>
        </p:nvSpPr>
        <p:spPr bwMode="auto">
          <a:xfrm>
            <a:off x="-36513" y="3500438"/>
            <a:ext cx="7056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4"/>
              </a:rPr>
              <a:t>СЪБИТИЯ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ТЕКУЩИ СЪБИТИЯ НА СЪВЕТА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  <p:sp>
        <p:nvSpPr>
          <p:cNvPr id="9223" name="Subtitle 2"/>
          <p:cNvSpPr>
            <a:spLocks/>
          </p:cNvSpPr>
          <p:nvPr/>
        </p:nvSpPr>
        <p:spPr bwMode="auto">
          <a:xfrm>
            <a:off x="-107950" y="4292600"/>
            <a:ext cx="7056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5"/>
              </a:rPr>
              <a:t>ВРЪЗКИ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ПОЛЕЗНИ ВРЪЗКИ И ИНСТИТУЦИИ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  <p:sp>
        <p:nvSpPr>
          <p:cNvPr id="9224" name="Subtitle 2"/>
          <p:cNvSpPr>
            <a:spLocks/>
          </p:cNvSpPr>
          <p:nvPr/>
        </p:nvSpPr>
        <p:spPr bwMode="auto">
          <a:xfrm>
            <a:off x="755650" y="5013325"/>
            <a:ext cx="70564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6"/>
              </a:rPr>
              <a:t>НОВИНИ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АКТУАЛНИ НОВИНИ ЗА СЪВЕТА И ИНОВАЦИИТЕ ПО СВЕТА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  <p:sp>
        <p:nvSpPr>
          <p:cNvPr id="9225" name="Subtitle 2"/>
          <p:cNvSpPr>
            <a:spLocks/>
          </p:cNvSpPr>
          <p:nvPr/>
        </p:nvSpPr>
        <p:spPr bwMode="auto">
          <a:xfrm>
            <a:off x="755650" y="5734050"/>
            <a:ext cx="7705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l-GR" altLang="bg-BG" sz="3200" b="1" u="sng">
                <a:solidFill>
                  <a:srgbClr val="C00000"/>
                </a:solidFill>
              </a:rPr>
              <a:t>‘’</a:t>
            </a:r>
            <a:r>
              <a:rPr lang="bg-BG" altLang="bg-BG" sz="3200" b="1" u="sng">
                <a:solidFill>
                  <a:srgbClr val="C00000"/>
                </a:solidFill>
                <a:hlinkClick r:id="rId7"/>
              </a:rPr>
              <a:t>КОНТАКТИ</a:t>
            </a:r>
            <a:r>
              <a:rPr lang="bg-BG" altLang="bg-BG" sz="3200" b="1" u="sng">
                <a:solidFill>
                  <a:srgbClr val="C00000"/>
                </a:solidFill>
              </a:rPr>
              <a:t>’</a:t>
            </a:r>
            <a:r>
              <a:rPr lang="el-GR" altLang="bg-BG" sz="3200" b="1" u="sng">
                <a:solidFill>
                  <a:srgbClr val="C00000"/>
                </a:solidFill>
              </a:rPr>
              <a:t>’ – </a:t>
            </a:r>
            <a:r>
              <a:rPr lang="bg-BG" altLang="bg-BG" sz="1000" b="1" u="sng">
                <a:solidFill>
                  <a:srgbClr val="C00000"/>
                </a:solidFill>
              </a:rPr>
              <a:t>АКОНТАКТИ НА СИЕЕ КАКТО И СЪСТАВ НАСОКИ И ПРАВИЛНИК</a:t>
            </a:r>
            <a:endParaRPr lang="en-US" altLang="bg-BG" sz="1000" b="1" u="sng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altLang="bg-BG" smtClean="0"/>
              <a:t>Благодарим</a:t>
            </a:r>
            <a:r>
              <a:rPr lang="en-US" altLang="bg-BG" smtClean="0"/>
              <a:t> </a:t>
            </a:r>
            <a:r>
              <a:rPr lang="bg-BG" altLang="bg-BG" smtClean="0"/>
              <a:t>Ви за вниманието</a:t>
            </a:r>
            <a:r>
              <a:rPr lang="en-US" altLang="bg-BG" smtClean="0"/>
              <a:t>!</a:t>
            </a:r>
            <a:endParaRPr lang="bg-BG" alt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За въпроси след Кръглата маса:</a:t>
            </a:r>
          </a:p>
          <a:p>
            <a:pPr>
              <a:defRPr/>
            </a:pPr>
            <a:r>
              <a:rPr lang="bg-BG" dirty="0" smtClean="0"/>
              <a:t>Е-</a:t>
            </a:r>
            <a:r>
              <a:rPr lang="en-US" dirty="0" smtClean="0"/>
              <a:t>mail</a:t>
            </a:r>
            <a:r>
              <a:rPr lang="bg-BG" dirty="0" smtClean="0"/>
              <a:t>: </a:t>
            </a:r>
            <a:r>
              <a:rPr lang="en-US" dirty="0" smtClean="0">
                <a:hlinkClick r:id="rId2"/>
              </a:rPr>
              <a:t>m.markova@bcci.bg</a:t>
            </a:r>
            <a:endParaRPr lang="bg-BG" dirty="0" smtClean="0"/>
          </a:p>
          <a:p>
            <a:pPr>
              <a:defRPr/>
            </a:pP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1425C-A957-42F5-85BA-05CA9AEA9E91}" type="slidenum">
              <a:rPr lang="bg-BG" smtClean="0"/>
              <a:pPr>
                <a:defRPr/>
              </a:pPr>
              <a:t>9</a:t>
            </a:fld>
            <a:endParaRPr lang="bg-B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787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Презентация на новия сайт на Съвета по иновации и енергийна ефективност при БТПП www.inovacii.eu  Иновационна борса</vt:lpstr>
      <vt:lpstr>Цел и мисия на Съвета по иновации и енергийна ефективност при БТПП</vt:lpstr>
      <vt:lpstr> Как в развитите страни    иновативните проекти стават реалност? </vt:lpstr>
      <vt:lpstr>Къде се намира България в световните класации?</vt:lpstr>
      <vt:lpstr>Иновативната борса - нова възможност за реализация на иновативни проекти в България: </vt:lpstr>
      <vt:lpstr>Визия на Сайта</vt:lpstr>
      <vt:lpstr>Активност на сайта:</vt:lpstr>
      <vt:lpstr>Slide 8</vt:lpstr>
      <vt:lpstr>Благодарим Ви за вниманието!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СЪВЕТ ПО ИНОВАЦИИ КЪМ БТПП</dc:title>
  <dc:creator>Eleonora Carnasa</dc:creator>
  <cp:lastModifiedBy>3211</cp:lastModifiedBy>
  <cp:revision>239</cp:revision>
  <dcterms:created xsi:type="dcterms:W3CDTF">2011-11-21T08:23:45Z</dcterms:created>
  <dcterms:modified xsi:type="dcterms:W3CDTF">2013-10-22T07:36:40Z</dcterms:modified>
</cp:coreProperties>
</file>